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84" r:id="rId5"/>
    <p:sldId id="261" r:id="rId6"/>
    <p:sldId id="286" r:id="rId7"/>
    <p:sldId id="287" r:id="rId8"/>
    <p:sldId id="288" r:id="rId9"/>
    <p:sldId id="294" r:id="rId10"/>
    <p:sldId id="289" r:id="rId11"/>
    <p:sldId id="290" r:id="rId12"/>
    <p:sldId id="291" r:id="rId13"/>
    <p:sldId id="263" r:id="rId14"/>
    <p:sldId id="293" r:id="rId15"/>
    <p:sldId id="265" r:id="rId16"/>
    <p:sldId id="281" r:id="rId17"/>
    <p:sldId id="280" r:id="rId18"/>
    <p:sldId id="292" r:id="rId19"/>
  </p:sldIdLst>
  <p:sldSz cx="9144000" cy="6858000" type="screen4x3"/>
  <p:notesSz cx="6858000" cy="9144000"/>
  <p:defaultTextStyle>
    <a:lvl1pPr marL="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it-IT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it-IT" dirty="0" smtClean="0"/>
            <a:t>Processo</a:t>
          </a:r>
          <a:endParaRPr lang="it-IT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F158A836-9807-4BB5-96D7-55AAE48F5E54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Work-i con API </a:t>
          </a:r>
        </a:p>
        <a:p>
          <a:endParaRPr lang="it-IT" sz="700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F4DD7773-E0F0-4CA0-AE12-39FE24E2D38B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Work-i con API </a:t>
          </a:r>
          <a:endParaRPr lang="it-IT" sz="600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E7099059-3858-4031-AA26-70F1AE740B29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DATA BASE SQL</a:t>
          </a:r>
          <a:endParaRPr lang="it-IT" sz="1400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1D5437B4-AE63-4725-B3BF-757CE9D3B51A}">
      <dgm:prSet phldrT="[Text]" custT="1"/>
      <dgm:spPr/>
      <dgm:t>
        <a:bodyPr/>
        <a:lstStyle>
          <a:extLst/>
        </a:lstStyle>
        <a:p>
          <a:r>
            <a:rPr lang="it-IT" sz="1800" dirty="0" smtClean="0"/>
            <a:t>Google Suite</a:t>
          </a:r>
          <a:endParaRPr lang="it-IT" sz="1800" dirty="0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it-IT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it-IT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it-IT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it-IT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it-IT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it-IT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it-IT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it-IT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it-IT"/>
        </a:p>
      </dgm:t>
    </dgm:pt>
  </dgm:ptLst>
  <dgm:cxnLst>
    <dgm:cxn modelId="{628F1802-D551-44D2-B184-A2E7EB02CCB8}" type="presOf" srcId="{BDF0DF6A-C77C-48ED-8BA1-44B4EE5AE580}" destId="{FCA927B1-9AE4-4F40-8207-CA74D0D24071}" srcOrd="0" destOrd="0" presId="urn:microsoft.com/office/officeart/2005/8/layout/radial6#1"/>
    <dgm:cxn modelId="{CA807B94-8BC8-4484-ABE8-0FF908FAAD11}" type="presOf" srcId="{641FD4FB-DEB5-4BAD-8DE6-FF7449A706FD}" destId="{7E8FCA14-6E35-4D86-8774-9DEBE17A0AD0}" srcOrd="0" destOrd="0" presId="urn:microsoft.com/office/officeart/2005/8/layout/radial6#1"/>
    <dgm:cxn modelId="{D563A22D-29EF-414C-841F-B56D1CF63741}" type="presOf" srcId="{F9A846BA-06FB-46AF-80ED-5EA0073A08FA}" destId="{71A7CAA9-318E-4CBA-B98D-2203DED9FB9C}" srcOrd="0" destOrd="0" presId="urn:microsoft.com/office/officeart/2005/8/layout/radial6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22E05A53-49E8-4FA2-ACC8-38E4A28894E8}" type="presOf" srcId="{F4DD7773-E0F0-4CA0-AE12-39FE24E2D38B}" destId="{6996B73F-0E51-4C9A-A0AE-6248F2123DF8}" srcOrd="0" destOrd="0" presId="urn:microsoft.com/office/officeart/2005/8/layout/radial6#1"/>
    <dgm:cxn modelId="{CB878272-0DFD-4070-B9CF-0A0714AEB627}" type="presOf" srcId="{77151872-762C-4E0C-84E2-38FC583BA821}" destId="{C2A2C01E-986B-4BE3-994F-EB2FBE9759A5}" srcOrd="0" destOrd="0" presId="urn:microsoft.com/office/officeart/2005/8/layout/radial6#1"/>
    <dgm:cxn modelId="{A4E605F8-2146-44E6-BA74-442CAC2E9553}" type="presOf" srcId="{105D35E0-9A5D-4EB8-8A48-4ED52D2D6EAC}" destId="{3D4D4D43-95D2-4C91-B240-78430E6218B9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BE581169-8733-48AE-B225-C90642CA6949}" type="presOf" srcId="{F158A836-9807-4BB5-96D7-55AAE48F5E54}" destId="{86A79D0C-7F5D-4218-89BF-C121023B74AE}" srcOrd="0" destOrd="0" presId="urn:microsoft.com/office/officeart/2005/8/layout/radial6#1"/>
    <dgm:cxn modelId="{FF3D2386-00EB-409A-A988-387BA0839D9E}" type="presOf" srcId="{1D5437B4-AE63-4725-B3BF-757CE9D3B51A}" destId="{D8152D92-BBFE-427B-BBE4-CDB00C1C8220}" srcOrd="0" destOrd="0" presId="urn:microsoft.com/office/officeart/2005/8/layout/radial6#1"/>
    <dgm:cxn modelId="{31EAED5A-1102-4B69-A180-608C016F5A02}" type="presOf" srcId="{05C988DA-E2F2-414D-AFF5-AF61883FBE3F}" destId="{772C5452-3B19-4BA4-99E2-C91FFF1629B3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60B742D1-D01D-4930-8D4E-FCA678FE28AE}" type="presOf" srcId="{E7099059-3858-4031-AA26-70F1AE740B29}" destId="{FCCDFD5F-7039-438F-B4A9-7649B01ACAF8}" srcOrd="0" destOrd="0" presId="urn:microsoft.com/office/officeart/2005/8/layout/radial6#1"/>
    <dgm:cxn modelId="{98635C05-8881-4F21-9ADA-7E7FF0A97329}" type="presParOf" srcId="{3D4D4D43-95D2-4C91-B240-78430E6218B9}" destId="{71A7CAA9-318E-4CBA-B98D-2203DED9FB9C}" srcOrd="0" destOrd="0" presId="urn:microsoft.com/office/officeart/2005/8/layout/radial6#1"/>
    <dgm:cxn modelId="{AEED3D3A-880B-4C58-BE9B-38029B687EB2}" type="presParOf" srcId="{3D4D4D43-95D2-4C91-B240-78430E6218B9}" destId="{86A79D0C-7F5D-4218-89BF-C121023B74AE}" srcOrd="1" destOrd="0" presId="urn:microsoft.com/office/officeart/2005/8/layout/radial6#1"/>
    <dgm:cxn modelId="{E6736E6A-6A61-44AE-B97C-43A5A34F137F}" type="presParOf" srcId="{3D4D4D43-95D2-4C91-B240-78430E6218B9}" destId="{5C76BEFB-CE8E-4F7E-8C47-F622A6CFDEBF}" srcOrd="2" destOrd="0" presId="urn:microsoft.com/office/officeart/2005/8/layout/radial6#1"/>
    <dgm:cxn modelId="{E565E4F3-A026-4144-ACC0-2D3988314B76}" type="presParOf" srcId="{3D4D4D43-95D2-4C91-B240-78430E6218B9}" destId="{7E8FCA14-6E35-4D86-8774-9DEBE17A0AD0}" srcOrd="3" destOrd="0" presId="urn:microsoft.com/office/officeart/2005/8/layout/radial6#1"/>
    <dgm:cxn modelId="{AA6D6AFB-F989-4627-92EC-BF368BD50045}" type="presParOf" srcId="{3D4D4D43-95D2-4C91-B240-78430E6218B9}" destId="{D8152D92-BBFE-427B-BBE4-CDB00C1C8220}" srcOrd="4" destOrd="0" presId="urn:microsoft.com/office/officeart/2005/8/layout/radial6#1"/>
    <dgm:cxn modelId="{74E7B941-7DC2-4F41-80F9-3818AF7AD5F1}" type="presParOf" srcId="{3D4D4D43-95D2-4C91-B240-78430E6218B9}" destId="{AC9C7443-8962-4A19-AB09-8A666B45BAE2}" srcOrd="5" destOrd="0" presId="urn:microsoft.com/office/officeart/2005/8/layout/radial6#1"/>
    <dgm:cxn modelId="{EAD04739-C73B-4229-A787-B8FA12D04ABD}" type="presParOf" srcId="{3D4D4D43-95D2-4C91-B240-78430E6218B9}" destId="{C2A2C01E-986B-4BE3-994F-EB2FBE9759A5}" srcOrd="6" destOrd="0" presId="urn:microsoft.com/office/officeart/2005/8/layout/radial6#1"/>
    <dgm:cxn modelId="{72F61993-0531-484A-860B-FCB376B0E5D6}" type="presParOf" srcId="{3D4D4D43-95D2-4C91-B240-78430E6218B9}" destId="{6996B73F-0E51-4C9A-A0AE-6248F2123DF8}" srcOrd="7" destOrd="0" presId="urn:microsoft.com/office/officeart/2005/8/layout/radial6#1"/>
    <dgm:cxn modelId="{0FF916C8-93E2-4D15-9D50-72F0473FBBFE}" type="presParOf" srcId="{3D4D4D43-95D2-4C91-B240-78430E6218B9}" destId="{67D23CC5-1A27-4FA3-BCC5-634AEC7B868B}" srcOrd="8" destOrd="0" presId="urn:microsoft.com/office/officeart/2005/8/layout/radial6#1"/>
    <dgm:cxn modelId="{0DF2C41F-7433-4E24-BAA6-4E0AC49A7D58}" type="presParOf" srcId="{3D4D4D43-95D2-4C91-B240-78430E6218B9}" destId="{FCA927B1-9AE4-4F40-8207-CA74D0D24071}" srcOrd="9" destOrd="0" presId="urn:microsoft.com/office/officeart/2005/8/layout/radial6#1"/>
    <dgm:cxn modelId="{E4BE5D8A-3BED-4732-B4B2-0D115B129EA7}" type="presParOf" srcId="{3D4D4D43-95D2-4C91-B240-78430E6218B9}" destId="{FCCDFD5F-7039-438F-B4A9-7649B01ACAF8}" srcOrd="10" destOrd="0" presId="urn:microsoft.com/office/officeart/2005/8/layout/radial6#1"/>
    <dgm:cxn modelId="{665D7FB2-7137-4BDE-AD8E-7F8D9BA98BA8}" type="presParOf" srcId="{3D4D4D43-95D2-4C91-B240-78430E6218B9}" destId="{96B04D3E-CA34-4F0B-809E-9EAE2E97399A}" srcOrd="11" destOrd="0" presId="urn:microsoft.com/office/officeart/2005/8/layout/radial6#1"/>
    <dgm:cxn modelId="{230F7DDF-FF17-4CC4-9839-1DE7EEB08F55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>
          <a:extLst/>
        </a:lstStyle>
        <a:p>
          <a:endParaRPr lang="it-IT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it-IT" dirty="0" smtClean="0"/>
            <a:t>Processo</a:t>
          </a:r>
          <a:endParaRPr lang="it-IT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it-IT"/>
        </a:p>
      </dgm:t>
    </dgm:pt>
    <dgm:pt modelId="{F158A836-9807-4BB5-96D7-55AAE48F5E54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APP</a:t>
          </a:r>
        </a:p>
        <a:p>
          <a:endParaRPr lang="it-IT" sz="700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it-IT"/>
        </a:p>
      </dgm:t>
    </dgm:pt>
    <dgm:pt modelId="{F4DD7773-E0F0-4CA0-AE12-39FE24E2D38B}">
      <dgm:prSet phldrT="[Text]" custT="1"/>
      <dgm:spPr/>
      <dgm:t>
        <a:bodyPr/>
        <a:lstStyle>
          <a:extLst/>
        </a:lstStyle>
        <a:p>
          <a:r>
            <a:rPr lang="it-IT" sz="1400" b="1" dirty="0" smtClean="0"/>
            <a:t>APP</a:t>
          </a:r>
          <a:endParaRPr lang="it-IT" sz="600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it-IT"/>
        </a:p>
      </dgm:t>
    </dgm:pt>
    <dgm:pt modelId="{E7099059-3858-4031-AA26-70F1AE740B29}">
      <dgm:prSet phldrT="[Text]" custT="1"/>
      <dgm:spPr/>
      <dgm:t>
        <a:bodyPr/>
        <a:lstStyle>
          <a:extLst/>
        </a:lstStyle>
        <a:p>
          <a:r>
            <a:rPr lang="it-IT" sz="1600" b="1" dirty="0" smtClean="0"/>
            <a:t>G Suite</a:t>
          </a:r>
          <a:endParaRPr lang="it-IT" sz="1600" b="1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it-IT"/>
        </a:p>
      </dgm:t>
    </dgm:pt>
    <dgm:pt modelId="{1D5437B4-AE63-4725-B3BF-757CE9D3B51A}">
      <dgm:prSet phldrT="[Text]" custT="1"/>
      <dgm:spPr/>
      <dgm:t>
        <a:bodyPr/>
        <a:lstStyle>
          <a:extLst/>
        </a:lstStyle>
        <a:p>
          <a:r>
            <a:rPr lang="it-IT" sz="1300" b="1" dirty="0" smtClean="0"/>
            <a:t>DEVICE</a:t>
          </a:r>
          <a:endParaRPr lang="it-IT" sz="1300" b="1" dirty="0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it-IT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71A7CAA9-318E-4CBA-B98D-2203DED9FB9C}" type="pres">
      <dgm:prSet presAssocID="{F9A846BA-06FB-46AF-80ED-5EA0073A08FA}" presName="centerShape" presStyleLbl="node0" presStyleIdx="0" presStyleCnt="1"/>
      <dgm:spPr/>
      <dgm:t>
        <a:bodyPr/>
        <a:lstStyle>
          <a:extLst/>
        </a:lstStyle>
        <a:p>
          <a:endParaRPr lang="it-IT"/>
        </a:p>
      </dgm:t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5C76BEFB-CE8E-4F7E-8C47-F622A6CFDEBF}" type="pres">
      <dgm:prSet presAssocID="{F158A836-9807-4BB5-96D7-55AAE48F5E54}" presName="dummy" presStyleCnt="0"/>
      <dgm:spPr/>
      <dgm:t>
        <a:bodyPr/>
        <a:lstStyle>
          <a:extLst/>
        </a:lstStyle>
        <a:p>
          <a:endParaRPr lang="it-IT"/>
        </a:p>
      </dgm:t>
    </dgm:pt>
    <dgm:pt modelId="{7E8FCA14-6E35-4D86-8774-9DEBE17A0AD0}" type="pres">
      <dgm:prSet presAssocID="{641FD4FB-DEB5-4BAD-8DE6-FF7449A706FD}" presName="sibTrans" presStyleLbl="sibTrans2D1" presStyleIdx="0" presStyleCnt="4"/>
      <dgm:spPr/>
      <dgm:t>
        <a:bodyPr/>
        <a:lstStyle>
          <a:extLst/>
        </a:lstStyle>
        <a:p>
          <a:endParaRPr lang="it-IT"/>
        </a:p>
      </dgm:t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AC9C7443-8962-4A19-AB09-8A666B45BAE2}" type="pres">
      <dgm:prSet presAssocID="{1D5437B4-AE63-4725-B3BF-757CE9D3B51A}" presName="dummy" presStyleCnt="0"/>
      <dgm:spPr/>
      <dgm:t>
        <a:bodyPr/>
        <a:lstStyle>
          <a:extLst/>
        </a:lstStyle>
        <a:p>
          <a:endParaRPr lang="it-IT"/>
        </a:p>
      </dgm:t>
    </dgm:pt>
    <dgm:pt modelId="{C2A2C01E-986B-4BE3-994F-EB2FBE9759A5}" type="pres">
      <dgm:prSet presAssocID="{77151872-762C-4E0C-84E2-38FC583BA821}" presName="sibTrans" presStyleLbl="sibTrans2D1" presStyleIdx="1" presStyleCnt="4"/>
      <dgm:spPr/>
      <dgm:t>
        <a:bodyPr/>
        <a:lstStyle>
          <a:extLst/>
        </a:lstStyle>
        <a:p>
          <a:endParaRPr lang="it-IT"/>
        </a:p>
      </dgm:t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67D23CC5-1A27-4FA3-BCC5-634AEC7B868B}" type="pres">
      <dgm:prSet presAssocID="{F4DD7773-E0F0-4CA0-AE12-39FE24E2D38B}" presName="dummy" presStyleCnt="0"/>
      <dgm:spPr/>
      <dgm:t>
        <a:bodyPr/>
        <a:lstStyle>
          <a:extLst/>
        </a:lstStyle>
        <a:p>
          <a:endParaRPr lang="it-IT"/>
        </a:p>
      </dgm:t>
    </dgm:pt>
    <dgm:pt modelId="{FCA927B1-9AE4-4F40-8207-CA74D0D24071}" type="pres">
      <dgm:prSet presAssocID="{BDF0DF6A-C77C-48ED-8BA1-44B4EE5AE580}" presName="sibTrans" presStyleLbl="sibTrans2D1" presStyleIdx="2" presStyleCnt="4"/>
      <dgm:spPr/>
      <dgm:t>
        <a:bodyPr/>
        <a:lstStyle>
          <a:extLst/>
        </a:lstStyle>
        <a:p>
          <a:endParaRPr lang="it-IT"/>
        </a:p>
      </dgm:t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  <dgm:t>
        <a:bodyPr/>
        <a:lstStyle>
          <a:extLst/>
        </a:lstStyle>
        <a:p>
          <a:endParaRPr lang="it-IT"/>
        </a:p>
      </dgm:t>
    </dgm:pt>
    <dgm:pt modelId="{96B04D3E-CA34-4F0B-809E-9EAE2E97399A}" type="pres">
      <dgm:prSet presAssocID="{E7099059-3858-4031-AA26-70F1AE740B29}" presName="dummy" presStyleCnt="0"/>
      <dgm:spPr/>
      <dgm:t>
        <a:bodyPr/>
        <a:lstStyle>
          <a:extLst/>
        </a:lstStyle>
        <a:p>
          <a:endParaRPr lang="it-IT"/>
        </a:p>
      </dgm:t>
    </dgm:pt>
    <dgm:pt modelId="{772C5452-3B19-4BA4-99E2-C91FFF1629B3}" type="pres">
      <dgm:prSet presAssocID="{05C988DA-E2F2-414D-AFF5-AF61883FBE3F}" presName="sibTrans" presStyleLbl="sibTrans2D1" presStyleIdx="3" presStyleCnt="4"/>
      <dgm:spPr/>
      <dgm:t>
        <a:bodyPr/>
        <a:lstStyle>
          <a:extLst/>
        </a:lstStyle>
        <a:p>
          <a:endParaRPr lang="it-IT"/>
        </a:p>
      </dgm:t>
    </dgm:pt>
  </dgm:ptLst>
  <dgm:cxnLst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7CFA87E2-08D3-4623-BCB6-EBCF6CF4FDE0}" type="presOf" srcId="{1D5437B4-AE63-4725-B3BF-757CE9D3B51A}" destId="{D8152D92-BBFE-427B-BBE4-CDB00C1C8220}" srcOrd="0" destOrd="0" presId="urn:microsoft.com/office/officeart/2005/8/layout/radial6#1"/>
    <dgm:cxn modelId="{0299E987-5560-4D49-96A6-FE564779A4B1}" type="presOf" srcId="{05C988DA-E2F2-414D-AFF5-AF61883FBE3F}" destId="{772C5452-3B19-4BA4-99E2-C91FFF1629B3}" srcOrd="0" destOrd="0" presId="urn:microsoft.com/office/officeart/2005/8/layout/radial6#1"/>
    <dgm:cxn modelId="{D5C6067C-3D98-4B0F-9604-F9B5C314A689}" type="presOf" srcId="{E7099059-3858-4031-AA26-70F1AE740B29}" destId="{FCCDFD5F-7039-438F-B4A9-7649B01ACAF8}" srcOrd="0" destOrd="0" presId="urn:microsoft.com/office/officeart/2005/8/layout/radial6#1"/>
    <dgm:cxn modelId="{2E48A4A8-0883-4977-A145-21939B1E1D55}" type="presOf" srcId="{F158A836-9807-4BB5-96D7-55AAE48F5E54}" destId="{86A79D0C-7F5D-4218-89BF-C121023B74AE}" srcOrd="0" destOrd="0" presId="urn:microsoft.com/office/officeart/2005/8/layout/radial6#1"/>
    <dgm:cxn modelId="{B85F5A81-C658-4CC4-97E9-A1D019EA3080}" type="presOf" srcId="{BDF0DF6A-C77C-48ED-8BA1-44B4EE5AE580}" destId="{FCA927B1-9AE4-4F40-8207-CA74D0D24071}" srcOrd="0" destOrd="0" presId="urn:microsoft.com/office/officeart/2005/8/layout/radial6#1"/>
    <dgm:cxn modelId="{1DE34DE4-1663-48BB-96E5-D7BEE04FD395}" type="presOf" srcId="{F9A846BA-06FB-46AF-80ED-5EA0073A08FA}" destId="{71A7CAA9-318E-4CBA-B98D-2203DED9FB9C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D8D46D02-88A2-4843-AB4A-B1FB83B5BD21}" type="presOf" srcId="{77151872-762C-4E0C-84E2-38FC583BA821}" destId="{C2A2C01E-986B-4BE3-994F-EB2FBE9759A5}" srcOrd="0" destOrd="0" presId="urn:microsoft.com/office/officeart/2005/8/layout/radial6#1"/>
    <dgm:cxn modelId="{F19DB02B-B816-4853-9760-8A62BDFD74CF}" type="presOf" srcId="{641FD4FB-DEB5-4BAD-8DE6-FF7449A706FD}" destId="{7E8FCA14-6E35-4D86-8774-9DEBE17A0AD0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CD8C5B85-9A05-413C-8319-E406CC5DBC3E}" type="presOf" srcId="{F4DD7773-E0F0-4CA0-AE12-39FE24E2D38B}" destId="{6996B73F-0E51-4C9A-A0AE-6248F2123DF8}" srcOrd="0" destOrd="0" presId="urn:microsoft.com/office/officeart/2005/8/layout/radial6#1"/>
    <dgm:cxn modelId="{A6F24DA0-B109-4349-ACB6-6D5C3F0B2E81}" type="presOf" srcId="{105D35E0-9A5D-4EB8-8A48-4ED52D2D6EAC}" destId="{3D4D4D43-95D2-4C91-B240-78430E6218B9}" srcOrd="0" destOrd="0" presId="urn:microsoft.com/office/officeart/2005/8/layout/radial6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BD5332B3-5DF5-4A37-BD55-1547C68D5770}" type="presParOf" srcId="{3D4D4D43-95D2-4C91-B240-78430E6218B9}" destId="{71A7CAA9-318E-4CBA-B98D-2203DED9FB9C}" srcOrd="0" destOrd="0" presId="urn:microsoft.com/office/officeart/2005/8/layout/radial6#1"/>
    <dgm:cxn modelId="{BF5BE75A-506F-4512-98EB-3F016849FC93}" type="presParOf" srcId="{3D4D4D43-95D2-4C91-B240-78430E6218B9}" destId="{86A79D0C-7F5D-4218-89BF-C121023B74AE}" srcOrd="1" destOrd="0" presId="urn:microsoft.com/office/officeart/2005/8/layout/radial6#1"/>
    <dgm:cxn modelId="{68F414D0-CFF4-4F58-AA61-9F435C0A6F26}" type="presParOf" srcId="{3D4D4D43-95D2-4C91-B240-78430E6218B9}" destId="{5C76BEFB-CE8E-4F7E-8C47-F622A6CFDEBF}" srcOrd="2" destOrd="0" presId="urn:microsoft.com/office/officeart/2005/8/layout/radial6#1"/>
    <dgm:cxn modelId="{ABE78DCA-5764-4B5C-ADFD-5BB34E21FD5A}" type="presParOf" srcId="{3D4D4D43-95D2-4C91-B240-78430E6218B9}" destId="{7E8FCA14-6E35-4D86-8774-9DEBE17A0AD0}" srcOrd="3" destOrd="0" presId="urn:microsoft.com/office/officeart/2005/8/layout/radial6#1"/>
    <dgm:cxn modelId="{4A164FA4-BDCE-4E42-8915-322FBDAE2BE1}" type="presParOf" srcId="{3D4D4D43-95D2-4C91-B240-78430E6218B9}" destId="{D8152D92-BBFE-427B-BBE4-CDB00C1C8220}" srcOrd="4" destOrd="0" presId="urn:microsoft.com/office/officeart/2005/8/layout/radial6#1"/>
    <dgm:cxn modelId="{70432EA0-C903-4717-B86E-44AA27AE6979}" type="presParOf" srcId="{3D4D4D43-95D2-4C91-B240-78430E6218B9}" destId="{AC9C7443-8962-4A19-AB09-8A666B45BAE2}" srcOrd="5" destOrd="0" presId="urn:microsoft.com/office/officeart/2005/8/layout/radial6#1"/>
    <dgm:cxn modelId="{C9C2EC1A-04B3-4819-87F2-AB130AA5CCE1}" type="presParOf" srcId="{3D4D4D43-95D2-4C91-B240-78430E6218B9}" destId="{C2A2C01E-986B-4BE3-994F-EB2FBE9759A5}" srcOrd="6" destOrd="0" presId="urn:microsoft.com/office/officeart/2005/8/layout/radial6#1"/>
    <dgm:cxn modelId="{AA645B7C-84A3-46E5-A89E-1358B468900F}" type="presParOf" srcId="{3D4D4D43-95D2-4C91-B240-78430E6218B9}" destId="{6996B73F-0E51-4C9A-A0AE-6248F2123DF8}" srcOrd="7" destOrd="0" presId="urn:microsoft.com/office/officeart/2005/8/layout/radial6#1"/>
    <dgm:cxn modelId="{A5F73C69-A137-47C4-944A-259C5D8DBC1F}" type="presParOf" srcId="{3D4D4D43-95D2-4C91-B240-78430E6218B9}" destId="{67D23CC5-1A27-4FA3-BCC5-634AEC7B868B}" srcOrd="8" destOrd="0" presId="urn:microsoft.com/office/officeart/2005/8/layout/radial6#1"/>
    <dgm:cxn modelId="{8AE3E852-61AF-4DE1-A995-5E4B8EDAB31D}" type="presParOf" srcId="{3D4D4D43-95D2-4C91-B240-78430E6218B9}" destId="{FCA927B1-9AE4-4F40-8207-CA74D0D24071}" srcOrd="9" destOrd="0" presId="urn:microsoft.com/office/officeart/2005/8/layout/radial6#1"/>
    <dgm:cxn modelId="{29923678-DCAB-4133-A6B5-EEAAAFFBAB29}" type="presParOf" srcId="{3D4D4D43-95D2-4C91-B240-78430E6218B9}" destId="{FCCDFD5F-7039-438F-B4A9-7649B01ACAF8}" srcOrd="10" destOrd="0" presId="urn:microsoft.com/office/officeart/2005/8/layout/radial6#1"/>
    <dgm:cxn modelId="{D6E1AA21-1FA1-4D03-9BBC-75B85D73A912}" type="presParOf" srcId="{3D4D4D43-95D2-4C91-B240-78430E6218B9}" destId="{96B04D3E-CA34-4F0B-809E-9EAE2E97399A}" srcOrd="11" destOrd="0" presId="urn:microsoft.com/office/officeart/2005/8/layout/radial6#1"/>
    <dgm:cxn modelId="{88AAC6FB-20F3-4342-B1C8-1AEB842113A1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Processo</a:t>
          </a:r>
          <a:endParaRPr lang="it-IT" sz="2200" kern="1200" dirty="0"/>
        </a:p>
      </dsp:txBody>
      <dsp:txXfrm>
        <a:off x="1599520" y="1805101"/>
        <a:ext cx="1068159" cy="1068159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Work-i con API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759744" y="362456"/>
        <a:ext cx="747711" cy="747711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Google Suite</a:t>
          </a:r>
          <a:endParaRPr lang="it-IT" sz="1800" kern="1200" dirty="0"/>
        </a:p>
      </dsp:txBody>
      <dsp:txXfrm>
        <a:off x="3362613" y="1965325"/>
        <a:ext cx="747711" cy="747711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Work-i con API </a:t>
          </a:r>
          <a:endParaRPr lang="it-IT" sz="600" kern="1200" dirty="0"/>
        </a:p>
      </dsp:txBody>
      <dsp:txXfrm>
        <a:off x="1759744" y="3568194"/>
        <a:ext cx="747711" cy="747711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DATA BASE SQL</a:t>
          </a:r>
          <a:endParaRPr lang="it-IT" sz="1400" b="1" kern="1200" dirty="0"/>
        </a:p>
      </dsp:txBody>
      <dsp:txXfrm>
        <a:off x="156875" y="1965325"/>
        <a:ext cx="747711" cy="747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Processo</a:t>
          </a:r>
          <a:endParaRPr lang="it-IT" sz="2200" kern="1200" dirty="0"/>
        </a:p>
      </dsp:txBody>
      <dsp:txXfrm>
        <a:off x="1599520" y="1805101"/>
        <a:ext cx="1068159" cy="1068159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APP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759744" y="362456"/>
        <a:ext cx="747711" cy="747711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dirty="0" smtClean="0"/>
            <a:t>DEVICE</a:t>
          </a:r>
          <a:endParaRPr lang="it-IT" sz="1300" b="1" kern="1200" dirty="0"/>
        </a:p>
      </dsp:txBody>
      <dsp:txXfrm>
        <a:off x="3362613" y="1965325"/>
        <a:ext cx="747711" cy="747711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APP</a:t>
          </a:r>
          <a:endParaRPr lang="it-IT" sz="600" kern="1200" dirty="0"/>
        </a:p>
      </dsp:txBody>
      <dsp:txXfrm>
        <a:off x="1759744" y="3568194"/>
        <a:ext cx="747711" cy="747711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G Suite</a:t>
          </a:r>
          <a:endParaRPr lang="it-IT" sz="1600" b="1" kern="1200" dirty="0"/>
        </a:p>
      </dsp:txBody>
      <dsp:txXfrm>
        <a:off x="156875" y="1965325"/>
        <a:ext cx="747711" cy="747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it-IT" sz="1200"/>
            </a:lvl1pPr>
            <a:extLst/>
          </a:lstStyle>
          <a:p>
            <a:fld id="{C238408C-6839-46EE-8131-EDA75C487F2E}" type="datetimeFigureOut">
              <a:rPr lang="it-IT"/>
              <a:pPr/>
              <a:t>23/03/2017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it-IT" sz="1200"/>
            </a:lvl1pPr>
            <a:extLst/>
          </a:lstStyle>
          <a:p>
            <a:fld id="{87D77045-401A-4D5E-BFE3-54C21A8A6634}" type="slidenum">
              <a:rPr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4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it-IT" sz="38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it-IT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it-IT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it-IT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it-IT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it-IT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it-IT" sz="20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it-IT" sz="40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it-IT" sz="4000" cap="none" baseline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it-IT" sz="36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it-IT" sz="1800"/>
            </a:lvl1pPr>
            <a:lvl2pPr eaLnBrk="1" latinLnBrk="0" hangingPunct="1">
              <a:buNone/>
              <a:defRPr kumimoji="0" lang="it-IT" sz="1200"/>
            </a:lvl2pPr>
            <a:lvl3pPr eaLnBrk="1" latinLnBrk="0" hangingPunct="1">
              <a:buNone/>
              <a:defRPr kumimoji="0" lang="it-IT" sz="1000"/>
            </a:lvl3pPr>
            <a:lvl4pPr eaLnBrk="1" latinLnBrk="0" hangingPunct="1">
              <a:buNone/>
              <a:defRPr kumimoji="0" lang="it-IT" sz="900"/>
            </a:lvl4pPr>
            <a:lvl5pPr eaLnBrk="1" latinLnBrk="0" hangingPunct="1">
              <a:buNone/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it-IT" sz="3200"/>
            </a:lvl1pPr>
            <a:lvl2pPr eaLnBrk="1" latinLnBrk="0" hangingPunct="1">
              <a:defRPr kumimoji="0" lang="it-IT" sz="2800"/>
            </a:lvl2pPr>
            <a:lvl3pPr eaLnBrk="1" latinLnBrk="0" hangingPunct="1">
              <a:defRPr kumimoji="0" lang="it-IT" sz="2400"/>
            </a:lvl3pPr>
            <a:lvl4pPr eaLnBrk="1" latinLnBrk="0" hangingPunct="1">
              <a:defRPr kumimoji="0" lang="it-IT" sz="2000"/>
            </a:lvl4pPr>
            <a:lvl5pPr eaLnBrk="1" latinLnBrk="0" hangingPunct="1">
              <a:defRPr kumimoji="0" lang="it-IT"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it-IT" sz="21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it-IT"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it-IT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it-IT" sz="1200"/>
            </a:lvl2pPr>
            <a:lvl3pPr eaLnBrk="1" latinLnBrk="0" hangingPunct="1">
              <a:defRPr kumimoji="0" lang="it-IT" sz="1000"/>
            </a:lvl3pPr>
            <a:lvl4pPr eaLnBrk="1" latinLnBrk="0" hangingPunct="1">
              <a:defRPr kumimoji="0" lang="it-IT" sz="900"/>
            </a:lvl4pPr>
            <a:lvl5pPr eaLnBrk="1" latinLnBrk="0" hangingPunct="1"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it-IT"/>
              <a:pPr/>
              <a:t>23/03/2017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it-IT" smtClean="0"/>
              <a:t>Fare clic per modificare lo stile del titolo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it-IT">
                <a:solidFill>
                  <a:schemeClr val="tx2"/>
                </a:solidFill>
              </a:rPr>
              <a:pPr/>
              <a:t>23/03/2017</a:t>
            </a:fld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it-IT" sz="1200">
                <a:solidFill>
                  <a:schemeClr val="tx2"/>
                </a:solidFill>
              </a:rPr>
              <a:pPr algn="l"/>
              <a:t>‹N›</a:t>
            </a:fld>
            <a:endParaRPr kumimoji="0" lang="it-IT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it-IT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it-IT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it-IT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it-IT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it-IT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71600" y="2204864"/>
            <a:ext cx="7772400" cy="1974059"/>
          </a:xfrm>
        </p:spPr>
        <p:txBody>
          <a:bodyPr/>
          <a:lstStyle>
            <a:extLst/>
          </a:lstStyle>
          <a:p>
            <a:r>
              <a:rPr lang="it-IT" dirty="0" smtClean="0"/>
              <a:t> </a:t>
            </a:r>
            <a:r>
              <a:rPr lang="it-IT" sz="8800" dirty="0" smtClean="0">
                <a:effectLst/>
              </a:rPr>
              <a:t>work-i   </a:t>
            </a:r>
            <a:r>
              <a:rPr lang="it-IT" sz="8800" dirty="0" smtClean="0">
                <a:solidFill>
                  <a:schemeClr val="accent1"/>
                </a:solidFill>
                <a:effectLst/>
              </a:rPr>
              <a:t>2017</a:t>
            </a:r>
            <a:r>
              <a:rPr lang="it-IT" dirty="0" smtClean="0">
                <a:solidFill>
                  <a:schemeClr val="accent1"/>
                </a:solidFill>
              </a:rPr>
              <a:t/>
            </a:r>
            <a:br>
              <a:rPr lang="it-IT" dirty="0" smtClean="0">
                <a:solidFill>
                  <a:schemeClr val="accent1"/>
                </a:solidFill>
              </a:rPr>
            </a:b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1547664" y="4149080"/>
            <a:ext cx="7772400" cy="1052512"/>
          </a:xfrm>
        </p:spPr>
        <p:txBody>
          <a:bodyPr>
            <a:normAutofit/>
          </a:bodyPr>
          <a:lstStyle>
            <a:extLst/>
          </a:lstStyle>
          <a:p>
            <a:r>
              <a:rPr lang="it-IT" sz="2400" b="1" dirty="0" smtClean="0"/>
              <a:t>Estensione funzionalità su </a:t>
            </a:r>
            <a:r>
              <a:rPr lang="it-IT" sz="2400" b="1" dirty="0" err="1" smtClean="0"/>
              <a:t>smartphone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95400"/>
          </a:xfrm>
        </p:spPr>
        <p:txBody>
          <a:bodyPr/>
          <a:lstStyle>
            <a:extLst/>
          </a:lstStyle>
          <a:p>
            <a:r>
              <a:rPr lang="it-IT" dirty="0" smtClean="0"/>
              <a:t>2.: Vantaggi  </a:t>
            </a:r>
            <a:r>
              <a:rPr lang="it-IT" dirty="0" err="1" smtClean="0"/>
              <a:t>App</a:t>
            </a:r>
            <a:r>
              <a:rPr lang="it-IT" dirty="0" smtClean="0"/>
              <a:t>  chiusura intervento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95536" y="1268760"/>
            <a:ext cx="8640960" cy="5318051"/>
          </a:xfrm>
        </p:spPr>
        <p:txBody>
          <a:bodyPr>
            <a:normAutofit/>
          </a:bodyPr>
          <a:lstStyle>
            <a:extLst/>
          </a:lstStyle>
          <a:p>
            <a:endParaRPr lang="it-IT" sz="2400" b="1" dirty="0" smtClean="0"/>
          </a:p>
          <a:p>
            <a:r>
              <a:rPr lang="it-IT" sz="2400" b="1" dirty="0" smtClean="0"/>
              <a:t>Utilizzo Off-line</a:t>
            </a:r>
          </a:p>
          <a:p>
            <a:endParaRPr lang="it-IT" sz="2400" dirty="0" smtClean="0"/>
          </a:p>
          <a:p>
            <a:endParaRPr lang="it-IT" sz="2400" b="1" dirty="0" smtClean="0"/>
          </a:p>
          <a:p>
            <a:r>
              <a:rPr lang="it-IT" sz="2400" b="1" dirty="0" smtClean="0"/>
              <a:t>	Avere in locale </a:t>
            </a:r>
            <a:r>
              <a:rPr lang="it-IT" sz="2400" dirty="0" smtClean="0"/>
              <a:t>gli interventi</a:t>
            </a:r>
          </a:p>
          <a:p>
            <a:r>
              <a:rPr lang="it-IT" sz="2400" dirty="0" smtClean="0"/>
              <a:t> </a:t>
            </a:r>
          </a:p>
          <a:p>
            <a:endParaRPr lang="it-IT" sz="2400" dirty="0" smtClean="0"/>
          </a:p>
          <a:p>
            <a:r>
              <a:rPr lang="it-IT" sz="2400" dirty="0" smtClean="0"/>
              <a:t>					Chiuderli  </a:t>
            </a:r>
            <a:r>
              <a:rPr lang="it-IT" sz="2400" b="1" dirty="0" smtClean="0"/>
              <a:t>senza connettività</a:t>
            </a:r>
          </a:p>
          <a:p>
            <a:endParaRPr lang="it-IT" b="1" dirty="0" smtClean="0"/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5004048" y="3501008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691680" y="2132856"/>
            <a:ext cx="129614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2.1: Nuova </a:t>
            </a:r>
            <a:r>
              <a:rPr lang="it-IT" dirty="0" err="1" smtClean="0"/>
              <a:t>App</a:t>
            </a:r>
            <a:r>
              <a:rPr lang="it-IT" dirty="0" smtClean="0"/>
              <a:t>: chiusura intervento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L’APP  </a:t>
            </a:r>
            <a:r>
              <a:rPr lang="it-IT" u="sng" dirty="0" smtClean="0"/>
              <a:t>appena ha connettività :</a:t>
            </a:r>
          </a:p>
          <a:p>
            <a:endParaRPr lang="it-IT" u="sng" dirty="0" smtClean="0"/>
          </a:p>
          <a:p>
            <a:r>
              <a:rPr lang="it-IT" b="1" dirty="0" smtClean="0"/>
              <a:t>-scarica i nuovi incarichi </a:t>
            </a:r>
            <a:r>
              <a:rPr lang="it-IT" dirty="0" smtClean="0"/>
              <a:t>trovati in </a:t>
            </a:r>
            <a:r>
              <a:rPr lang="it-IT" dirty="0" err="1" smtClean="0"/>
              <a:t>Goggle</a:t>
            </a:r>
            <a:r>
              <a:rPr lang="it-IT" dirty="0" smtClean="0"/>
              <a:t> Drive memorizzandoli in locale.</a:t>
            </a:r>
          </a:p>
          <a:p>
            <a:r>
              <a:rPr lang="it-IT" b="1" dirty="0" smtClean="0"/>
              <a:t>-carica gli incarichi completati </a:t>
            </a:r>
            <a:r>
              <a:rPr lang="it-IT" dirty="0" smtClean="0"/>
              <a:t>in </a:t>
            </a:r>
            <a:r>
              <a:rPr lang="it-IT" dirty="0" err="1" smtClean="0"/>
              <a:t>Goggle</a:t>
            </a:r>
            <a:r>
              <a:rPr lang="it-IT" dirty="0" smtClean="0"/>
              <a:t> Drive</a:t>
            </a:r>
          </a:p>
          <a:p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4752035"/>
              </p:ext>
            </p:extLst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ccia a destra 5"/>
          <p:cNvSpPr/>
          <p:nvPr/>
        </p:nvSpPr>
        <p:spPr>
          <a:xfrm rot="2972785">
            <a:off x="7464913" y="2780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3920516">
            <a:off x="5294973" y="4369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2.: Altre funzioni della nuova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2.2.: </a:t>
            </a:r>
            <a:r>
              <a:rPr lang="it-IT" b="1" dirty="0" smtClean="0"/>
              <a:t>inserire un nuovo lavoro</a:t>
            </a:r>
            <a:r>
              <a:rPr lang="it-IT" dirty="0" smtClean="0"/>
              <a:t>, non programmato, eseguito presso un nuovo o un vecchio cliente</a:t>
            </a:r>
          </a:p>
          <a:p>
            <a:r>
              <a:rPr lang="it-IT" dirty="0" smtClean="0"/>
              <a:t>2.3.:  altre funzionalità ex:</a:t>
            </a:r>
          </a:p>
          <a:p>
            <a:endParaRPr lang="it-IT" dirty="0" smtClean="0"/>
          </a:p>
          <a:p>
            <a:r>
              <a:rPr lang="it-IT" dirty="0" smtClean="0"/>
              <a:t>.Lettura </a:t>
            </a:r>
            <a:r>
              <a:rPr lang="it-IT" dirty="0" err="1" smtClean="0"/>
              <a:t>qr</a:t>
            </a:r>
            <a:r>
              <a:rPr lang="it-IT" dirty="0" smtClean="0"/>
              <a:t>-code, </a:t>
            </a:r>
            <a:r>
              <a:rPr lang="it-IT" dirty="0" err="1" smtClean="0"/>
              <a:t>barcode</a:t>
            </a:r>
            <a:endParaRPr lang="it-IT" dirty="0" smtClean="0"/>
          </a:p>
          <a:p>
            <a:r>
              <a:rPr lang="it-IT" dirty="0" smtClean="0"/>
              <a:t>.Salvataggio foto, audio, video</a:t>
            </a:r>
            <a:r>
              <a:rPr lang="it-IT" dirty="0" smtClean="0"/>
              <a:t>.</a:t>
            </a:r>
          </a:p>
          <a:p>
            <a:r>
              <a:rPr lang="it-IT" dirty="0" smtClean="0"/>
              <a:t>.Collegamento a </a:t>
            </a:r>
            <a:r>
              <a:rPr lang="it-IT" dirty="0" err="1" smtClean="0"/>
              <a:t>Maps</a:t>
            </a:r>
            <a:r>
              <a:rPr lang="it-IT" dirty="0" smtClean="0"/>
              <a:t> per navigazione / visione colleghi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MENU’: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292080" y="2492896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Esecuzione  di un Lavoro Assegnato </a:t>
            </a:r>
            <a:endParaRPr lang="it-IT" sz="2400" b="1" dirty="0"/>
          </a:p>
        </p:txBody>
      </p:sp>
      <p:sp>
        <p:nvSpPr>
          <p:cNvPr id="7" name="Rounded Rectangle 5"/>
          <p:cNvSpPr/>
          <p:nvPr/>
        </p:nvSpPr>
        <p:spPr>
          <a:xfrm>
            <a:off x="5292080" y="342900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Nuovo Lavoro da un Nuovo Cliente</a:t>
            </a:r>
            <a:endParaRPr lang="it-IT" sz="2400" b="1" dirty="0"/>
          </a:p>
        </p:txBody>
      </p:sp>
      <p:sp>
        <p:nvSpPr>
          <p:cNvPr id="8" name="Rounded Rectangle 5"/>
          <p:cNvSpPr/>
          <p:nvPr/>
        </p:nvSpPr>
        <p:spPr>
          <a:xfrm>
            <a:off x="5292080" y="443711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b="1" dirty="0" smtClean="0"/>
              <a:t>…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99592" y="2132856"/>
            <a:ext cx="7772400" cy="3770067"/>
          </a:xfrm>
        </p:spPr>
        <p:txBody>
          <a:bodyPr/>
          <a:lstStyle>
            <a:extLst/>
          </a:lstStyle>
          <a:p>
            <a:r>
              <a:rPr lang="it-IT" dirty="0" smtClean="0">
                <a:effectLst/>
              </a:rPr>
              <a:t>Appendice</a:t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sz="3200" dirty="0" smtClean="0">
                <a:solidFill>
                  <a:srgbClr val="C00000"/>
                </a:solidFill>
                <a:effectLst/>
              </a:rPr>
              <a:t>QUALCHE DETTAGLIO IN Più:</a:t>
            </a: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sz="2400" dirty="0" smtClean="0">
                <a:effectLst/>
              </a:rPr>
              <a:t>1.1 API  Google SUITE </a:t>
            </a:r>
            <a:r>
              <a:rPr lang="it-IT" sz="2000" dirty="0" smtClean="0">
                <a:effectLst/>
              </a:rPr>
              <a:t>(Andrea Pifferi</a:t>
            </a:r>
            <a:r>
              <a:rPr lang="it-IT" sz="2000" dirty="0" smtClean="0">
                <a:effectLst/>
              </a:rPr>
              <a:t>)</a:t>
            </a:r>
            <a:br>
              <a:rPr lang="it-IT" sz="2000" dirty="0" smtClean="0">
                <a:effectLst/>
              </a:rPr>
            </a:b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>1.2 FORM RAPPORTO INTERVENTO </a:t>
            </a:r>
            <a:r>
              <a:rPr lang="it-IT" sz="2000" dirty="0">
                <a:effectLst/>
              </a:rPr>
              <a:t>(LARA &amp; </a:t>
            </a:r>
            <a:r>
              <a:rPr lang="it-IT" sz="2000" dirty="0" err="1">
                <a:effectLst/>
              </a:rPr>
              <a:t>davide</a:t>
            </a:r>
            <a:r>
              <a:rPr lang="it-IT" sz="2000" dirty="0">
                <a:effectLst/>
              </a:rPr>
              <a:t> </a:t>
            </a:r>
            <a:r>
              <a:rPr lang="it-IT" sz="2000" dirty="0" smtClean="0">
                <a:effectLst/>
              </a:rPr>
              <a:t>)</a:t>
            </a:r>
            <a:br>
              <a:rPr lang="it-IT" sz="2000" dirty="0" smtClean="0">
                <a:effectLst/>
              </a:rPr>
            </a:b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>1.3 JAVA PER pdf  </a:t>
            </a:r>
            <a:r>
              <a:rPr lang="it-IT" sz="2400" dirty="0" err="1" smtClean="0">
                <a:effectLst/>
              </a:rPr>
              <a:t>xodo</a:t>
            </a:r>
            <a:r>
              <a:rPr lang="it-IT" sz="2400" dirty="0" smtClean="0">
                <a:effectLst/>
              </a:rPr>
              <a:t> </a:t>
            </a:r>
            <a:r>
              <a:rPr lang="it-IT" sz="2000" dirty="0">
                <a:effectLst/>
              </a:rPr>
              <a:t>(LARA &amp; </a:t>
            </a:r>
            <a:r>
              <a:rPr lang="it-IT" sz="2000" dirty="0" err="1">
                <a:effectLst/>
              </a:rPr>
              <a:t>davide</a:t>
            </a:r>
            <a:r>
              <a:rPr lang="it-IT" sz="2000" dirty="0">
                <a:effectLst/>
              </a:rPr>
              <a:t> ) </a:t>
            </a: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endParaRPr lang="it-IT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3505200"/>
          </a:xfrm>
        </p:spPr>
        <p:txBody>
          <a:bodyPr/>
          <a:lstStyle>
            <a:extLst/>
          </a:lstStyle>
          <a:p>
            <a:r>
              <a:rPr lang="it-IT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it-IT" sz="3200" dirty="0" smtClean="0">
                <a:solidFill>
                  <a:srgbClr val="C00000"/>
                </a:solidFill>
                <a:effectLst/>
              </a:rPr>
            </a:br>
            <a:r>
              <a:rPr lang="it-IT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it-IT" sz="3200" dirty="0" smtClean="0">
                <a:solidFill>
                  <a:srgbClr val="C00000"/>
                </a:solidFill>
                <a:effectLst/>
              </a:rPr>
            </a:br>
            <a:r>
              <a:rPr lang="it-IT" sz="3200" dirty="0" smtClean="0">
                <a:solidFill>
                  <a:srgbClr val="C00000"/>
                </a:solidFill>
                <a:effectLst/>
              </a:rPr>
              <a:t/>
            </a:r>
            <a:br>
              <a:rPr lang="it-IT" sz="3200" dirty="0" smtClean="0">
                <a:solidFill>
                  <a:srgbClr val="C00000"/>
                </a:solidFill>
                <a:effectLst/>
              </a:rPr>
            </a:br>
            <a:r>
              <a:rPr lang="it-IT" sz="3200" dirty="0" smtClean="0">
                <a:solidFill>
                  <a:srgbClr val="C00000"/>
                </a:solidFill>
                <a:effectLst/>
              </a:rPr>
              <a:t>To do:</a:t>
            </a: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sz="2400" dirty="0" smtClean="0">
                <a:effectLst/>
              </a:rPr>
              <a:t>a) Pifferi </a:t>
            </a:r>
            <a:r>
              <a:rPr lang="it-IT" sz="2400" dirty="0" err="1" smtClean="0">
                <a:effectLst/>
              </a:rPr>
              <a:t>andrea</a:t>
            </a:r>
            <a:r>
              <a:rPr lang="it-IT" sz="2400" dirty="0" smtClean="0">
                <a:effectLst/>
              </a:rPr>
              <a:t> passa </a:t>
            </a:r>
            <a:r>
              <a:rPr lang="it-IT" sz="2400" dirty="0" smtClean="0">
                <a:effectLst/>
              </a:rPr>
              <a:t> al </a:t>
            </a:r>
            <a:r>
              <a:rPr lang="it-IT" sz="2400" dirty="0" smtClean="0">
                <a:effectLst/>
              </a:rPr>
              <a:t>prof. Breviario le api x scrivere e leggere da g-drive</a:t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>b) </a:t>
            </a:r>
            <a:r>
              <a:rPr lang="it-IT" sz="2400" dirty="0" err="1" smtClean="0">
                <a:effectLst/>
              </a:rPr>
              <a:t>andrea</a:t>
            </a:r>
            <a:r>
              <a:rPr lang="it-IT" sz="2400" dirty="0" smtClean="0">
                <a:effectLst/>
              </a:rPr>
              <a:t> </a:t>
            </a:r>
            <a:r>
              <a:rPr lang="it-IT" sz="2400" dirty="0" err="1" smtClean="0">
                <a:effectLst/>
              </a:rPr>
              <a:t>gerosa</a:t>
            </a:r>
            <a:r>
              <a:rPr lang="it-IT" sz="2400" dirty="0" smtClean="0">
                <a:effectLst/>
              </a:rPr>
              <a:t> </a:t>
            </a:r>
            <a:r>
              <a:rPr lang="it-IT" sz="2400" dirty="0" smtClean="0">
                <a:effectLst/>
              </a:rPr>
              <a:t>recupera gli  ambienti </a:t>
            </a:r>
            <a:r>
              <a:rPr lang="it-IT" sz="2400" dirty="0" err="1" smtClean="0">
                <a:effectLst/>
              </a:rPr>
              <a:t>virtualizzati</a:t>
            </a:r>
            <a:r>
              <a:rPr lang="it-IT" sz="2400" dirty="0" smtClean="0">
                <a:effectLst/>
              </a:rPr>
              <a:t> per accogliere  </a:t>
            </a:r>
            <a:r>
              <a:rPr lang="it-IT" sz="2400" dirty="0" err="1" smtClean="0">
                <a:effectLst/>
              </a:rPr>
              <a:t>android</a:t>
            </a:r>
            <a:r>
              <a:rPr lang="it-IT" sz="2400" dirty="0" smtClean="0">
                <a:effectLst/>
              </a:rPr>
              <a:t> studio e  </a:t>
            </a:r>
            <a:r>
              <a:rPr lang="it-IT" sz="2400" dirty="0" err="1" smtClean="0">
                <a:effectLst/>
              </a:rPr>
              <a:t>xamarin</a:t>
            </a:r>
            <a:r>
              <a:rPr lang="it-IT" sz="2400" dirty="0" smtClean="0">
                <a:effectLst/>
              </a:rPr>
              <a:t>, da </a:t>
            </a:r>
            <a:r>
              <a:rPr lang="it-IT" sz="2400" dirty="0">
                <a:effectLst/>
              </a:rPr>
              <a:t> </a:t>
            </a:r>
            <a:r>
              <a:rPr lang="it-IT" sz="2400" dirty="0" smtClean="0">
                <a:effectLst/>
              </a:rPr>
              <a:t>voi </a:t>
            </a:r>
            <a:r>
              <a:rPr lang="it-IT" sz="2400" dirty="0" smtClean="0">
                <a:effectLst/>
              </a:rPr>
              <a:t>utilizzati</a:t>
            </a: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sz="2400" dirty="0" smtClean="0">
                <a:effectLst/>
              </a:rPr>
              <a:t>c) pifferi  definisce un ambiente work-I </a:t>
            </a:r>
            <a:r>
              <a:rPr lang="it-IT" sz="2400" dirty="0" smtClean="0">
                <a:effectLst/>
              </a:rPr>
              <a:t>su g-drive </a:t>
            </a:r>
            <a:r>
              <a:rPr lang="it-IT" sz="2400" dirty="0" smtClean="0">
                <a:effectLst/>
              </a:rPr>
              <a:t>per </a:t>
            </a:r>
            <a:r>
              <a:rPr lang="it-IT" sz="2400" dirty="0" smtClean="0">
                <a:effectLst/>
              </a:rPr>
              <a:t>test </a:t>
            </a:r>
            <a:r>
              <a:rPr lang="it-IT" sz="2400" dirty="0" smtClean="0">
                <a:effectLst/>
              </a:rPr>
              <a:t>di funzionamento </a:t>
            </a:r>
            <a:r>
              <a:rPr lang="it-IT" sz="2400" dirty="0" smtClean="0">
                <a:effectLst/>
              </a:rPr>
              <a:t>(</a:t>
            </a:r>
            <a:r>
              <a:rPr lang="it-IT" sz="2400" dirty="0">
                <a:effectLst/>
              </a:rPr>
              <a:t> </a:t>
            </a:r>
            <a:r>
              <a:rPr lang="it-IT" sz="2400" dirty="0" smtClean="0">
                <a:effectLst/>
              </a:rPr>
              <a:t>su </a:t>
            </a:r>
            <a:r>
              <a:rPr lang="it-IT" sz="2400" dirty="0" smtClean="0">
                <a:effectLst/>
              </a:rPr>
              <a:t>account professionale )</a:t>
            </a:r>
            <a:r>
              <a:rPr lang="it-IT" sz="2400" dirty="0" smtClean="0">
                <a:effectLst/>
              </a:rPr>
              <a:t/>
            </a:r>
            <a:br>
              <a:rPr lang="it-IT" sz="2400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endParaRPr lang="it-IT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it-IT" sz="5400" dirty="0" smtClean="0">
                <a:latin typeface="+mn-lt"/>
              </a:rPr>
              <a:t>Altri contributi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Definizione </a:t>
            </a:r>
            <a:r>
              <a:rPr lang="it-IT" dirty="0" smtClean="0"/>
              <a:t>Form  -  3’  incontro  </a:t>
            </a: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endParaRPr lang="it-IT" dirty="0"/>
          </a:p>
          <a:p>
            <a:pPr algn="ctr"/>
            <a:r>
              <a:rPr lang="it-IT" sz="3600" dirty="0" smtClean="0"/>
              <a:t>ASPETTO GRAFICO</a:t>
            </a:r>
          </a:p>
          <a:p>
            <a:pPr algn="ctr"/>
            <a:endParaRPr lang="it-IT" sz="3600" dirty="0"/>
          </a:p>
          <a:p>
            <a:pPr algn="ctr"/>
            <a:r>
              <a:rPr lang="it-IT" sz="3600" dirty="0" smtClean="0"/>
              <a:t>FUNZIONALE</a:t>
            </a:r>
            <a:endParaRPr lang="it-IT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1676400"/>
            <a:ext cx="3491236" cy="4381500"/>
            <a:chOff x="5029200" y="1600200"/>
            <a:chExt cx="3810000" cy="47815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9200" y="1600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9200" y="4267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9" name="Rectangl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9800" y="260985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10424" y="188640"/>
            <a:ext cx="8229600" cy="1295400"/>
          </a:xfrm>
        </p:spPr>
        <p:txBody>
          <a:bodyPr/>
          <a:lstStyle>
            <a:extLst/>
          </a:lstStyle>
          <a:p>
            <a:r>
              <a:rPr lang="it-IT" dirty="0"/>
              <a:t>Libertà di </a:t>
            </a:r>
            <a:r>
              <a:rPr lang="it-IT" dirty="0" smtClean="0"/>
              <a:t>personalizzare e … inventare</a:t>
            </a: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it-IT" b="1" dirty="0" smtClean="0"/>
              <a:t>Le funzionalità possono </a:t>
            </a:r>
            <a:r>
              <a:rPr lang="it-IT" b="1" dirty="0"/>
              <a:t>essere </a:t>
            </a:r>
            <a:r>
              <a:rPr lang="it-IT" b="1" dirty="0" smtClean="0"/>
              <a:t>personalizzate. </a:t>
            </a:r>
          </a:p>
          <a:p>
            <a:endParaRPr lang="it-IT" b="1" dirty="0" smtClean="0"/>
          </a:p>
          <a:p>
            <a:r>
              <a:rPr lang="it-IT" b="1" dirty="0" smtClean="0"/>
              <a:t>Proviamo vari layout grafici usando </a:t>
            </a:r>
            <a:r>
              <a:rPr lang="it-IT" b="1" dirty="0" smtClean="0"/>
              <a:t>colori</a:t>
            </a:r>
            <a:r>
              <a:rPr lang="it-IT" b="1" dirty="0"/>
              <a:t>, </a:t>
            </a:r>
            <a:r>
              <a:rPr lang="it-IT" b="1" dirty="0" smtClean="0"/>
              <a:t>font, </a:t>
            </a:r>
            <a:r>
              <a:rPr lang="it-IT" b="1" dirty="0"/>
              <a:t>effetti </a:t>
            </a:r>
            <a:r>
              <a:rPr lang="it-IT" b="1" dirty="0" smtClean="0"/>
              <a:t>e temi</a:t>
            </a:r>
            <a:r>
              <a:rPr lang="it-IT" b="1" dirty="0"/>
              <a:t>.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01008"/>
            <a:ext cx="24350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043" y="4077072"/>
            <a:ext cx="244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424" y="4653136"/>
            <a:ext cx="24452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2195736" cy="2626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it-IT" dirty="0" smtClean="0"/>
              <a:t>In bocca al lupo!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8177218" cy="4542897"/>
          </a:xfrm>
        </p:spPr>
      </p:pic>
      <p:sp>
        <p:nvSpPr>
          <p:cNvPr id="12" name="Segnaposto contenuto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it-IT" dirty="0" smtClean="0"/>
              <a:t>WORK-i </a:t>
            </a:r>
            <a:r>
              <a:rPr lang="it-IT" dirty="0" smtClean="0">
                <a:solidFill>
                  <a:schemeClr val="accent1"/>
                </a:solidFill>
              </a:rPr>
              <a:t>2017                   </a:t>
            </a:r>
            <a:br>
              <a:rPr lang="it-IT" dirty="0" smtClean="0">
                <a:solidFill>
                  <a:schemeClr val="accent1"/>
                </a:solidFill>
              </a:rPr>
            </a:br>
            <a:r>
              <a:rPr lang="it-IT" dirty="0" smtClean="0">
                <a:solidFill>
                  <a:schemeClr val="accent1"/>
                </a:solidFill>
              </a:rPr>
              <a:t> 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24936" cy="5478338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dirty="0"/>
              <a:t>A</a:t>
            </a:r>
            <a:r>
              <a:rPr lang="it-IT" dirty="0" smtClean="0"/>
              <a:t>pplicazione per </a:t>
            </a:r>
            <a:r>
              <a:rPr lang="it-IT" b="1" dirty="0" smtClean="0"/>
              <a:t>gestire richieste di intervento, manutenzioni e lavori.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scritta in </a:t>
            </a:r>
            <a:r>
              <a:rPr lang="it-IT" b="1" dirty="0" smtClean="0"/>
              <a:t>VB.NET</a:t>
            </a:r>
          </a:p>
          <a:p>
            <a:pPr>
              <a:lnSpc>
                <a:spcPct val="114000"/>
              </a:lnSpc>
            </a:pPr>
            <a:endParaRPr lang="it-IT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dirty="0" smtClean="0"/>
              <a:t>utilizza il </a:t>
            </a:r>
            <a:r>
              <a:rPr lang="it-IT" b="1" dirty="0" smtClean="0"/>
              <a:t>database SQL </a:t>
            </a:r>
            <a:r>
              <a:rPr lang="it-IT" dirty="0" smtClean="0"/>
              <a:t>di </a:t>
            </a:r>
            <a:r>
              <a:rPr lang="it-IT" u="sng" dirty="0" smtClean="0">
                <a:solidFill>
                  <a:srgbClr val="3366CC"/>
                </a:solidFill>
              </a:rPr>
              <a:t>ww.workimpianti.com</a:t>
            </a:r>
            <a:r>
              <a:rPr lang="it-IT" dirty="0" smtClean="0"/>
              <a:t>  un nostro gestionale     specifico per impiantisti</a:t>
            </a:r>
          </a:p>
          <a:p>
            <a:pPr>
              <a:lnSpc>
                <a:spcPct val="114000"/>
              </a:lnSpc>
            </a:pPr>
            <a:endParaRPr lang="it-IT" dirty="0" smtClean="0"/>
          </a:p>
          <a:p>
            <a:pPr>
              <a:lnSpc>
                <a:spcPct val="114000"/>
              </a:lnSpc>
            </a:pPr>
            <a:r>
              <a:rPr lang="it-IT" dirty="0" smtClean="0"/>
              <a:t>Oggi viene distribuito su </a:t>
            </a:r>
            <a:r>
              <a:rPr lang="it-IT" b="1" dirty="0" smtClean="0"/>
              <a:t>Tablet </a:t>
            </a:r>
            <a:r>
              <a:rPr lang="it-IT" dirty="0" smtClean="0"/>
              <a:t>in</a:t>
            </a:r>
            <a:r>
              <a:rPr lang="it-IT" dirty="0"/>
              <a:t> modalità </a:t>
            </a:r>
            <a:r>
              <a:rPr lang="it-IT" b="1" dirty="0" smtClean="0"/>
              <a:t>Desktop Remoto</a:t>
            </a:r>
          </a:p>
          <a:p>
            <a:pPr>
              <a:lnSpc>
                <a:spcPct val="114000"/>
              </a:lnSpc>
            </a:pPr>
            <a:endParaRPr lang="it-IT" b="1" dirty="0" smtClean="0"/>
          </a:p>
          <a:p>
            <a:pPr>
              <a:lnSpc>
                <a:spcPct val="114000"/>
              </a:lnSpc>
            </a:pPr>
            <a:endParaRPr lang="it-IT" b="1" dirty="0"/>
          </a:p>
          <a:p>
            <a:pPr>
              <a:lnSpc>
                <a:spcPct val="114000"/>
              </a:lnSpc>
            </a:pPr>
            <a:endParaRPr lang="it-IT" b="1" dirty="0"/>
          </a:p>
          <a:p>
            <a:pPr>
              <a:lnSpc>
                <a:spcPct val="114000"/>
              </a:lnSpc>
            </a:pPr>
            <a:r>
              <a:rPr lang="it-IT" dirty="0">
                <a:solidFill>
                  <a:schemeClr val="accent1"/>
                </a:solidFill>
              </a:rPr>
              <a:t>www.work-i.com</a:t>
            </a:r>
            <a:endParaRPr lang="it-IT" dirty="0"/>
          </a:p>
        </p:txBody>
      </p:sp>
      <p:pic>
        <p:nvPicPr>
          <p:cNvPr id="7" name="Immagine 6" descr="logo_workI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517232"/>
            <a:ext cx="28575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99592" y="4149080"/>
            <a:ext cx="7772400" cy="1974059"/>
          </a:xfrm>
        </p:spPr>
        <p:txBody>
          <a:bodyPr/>
          <a:lstStyle>
            <a:extLst/>
          </a:lstStyle>
          <a:p>
            <a:r>
              <a:rPr lang="it-IT" sz="5400" dirty="0" smtClean="0">
                <a:effectLst/>
              </a:rPr>
              <a:t>il nuovo progetto</a:t>
            </a:r>
            <a:endParaRPr lang="it-IT" sz="5400" dirty="0">
              <a:effectLst/>
            </a:endParaRPr>
          </a:p>
        </p:txBody>
      </p:sp>
      <p:pic>
        <p:nvPicPr>
          <p:cNvPr id="3" name="Immagine 2" descr="im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0648"/>
            <a:ext cx="3657600" cy="3190875"/>
          </a:xfrm>
          <a:prstGeom prst="rect">
            <a:avLst/>
          </a:prstGeom>
        </p:spPr>
      </p:pic>
      <p:pic>
        <p:nvPicPr>
          <p:cNvPr id="4" name="Immagine 3" descr="sterilit-attenzione-al-cellulare-in-tasca-cellulare_tasca_sterilita_0-800x500_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556792"/>
            <a:ext cx="4536504" cy="283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36712" y="3386835"/>
            <a:ext cx="8867328" cy="2622131"/>
          </a:xfrm>
          <a:effec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it-IT" sz="44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sviluppo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</a:t>
            </a:r>
            <a:r>
              <a:rPr lang="it-IT" sz="6600" dirty="0" err="1" smtClean="0">
                <a:effectLst/>
              </a:rPr>
              <a:t>app</a:t>
            </a:r>
            <a:r>
              <a:rPr lang="it-IT" sz="6600" dirty="0" smtClean="0">
                <a:effectLst/>
              </a:rPr>
              <a:t>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di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appoggio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completamento </a:t>
            </a:r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delle funzioni richieste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27584" y="1628800"/>
            <a:ext cx="8003232" cy="1614019"/>
          </a:xfrm>
          <a:prstGeom prst="rect">
            <a:avLst/>
          </a:prstGeom>
          <a:effectLst/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it-IT" sz="4000" b="1" kern="1200" cap="all" spc="-150" baseline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sz="3200" dirty="0" smtClean="0">
                <a:solidFill>
                  <a:schemeClr val="bg1"/>
                </a:solidFill>
                <a:effectLst/>
              </a:rPr>
              <a:t>utilizzo </a:t>
            </a:r>
            <a:r>
              <a:rPr lang="it-IT" sz="3600" dirty="0" err="1" smtClean="0">
                <a:effectLst/>
              </a:rPr>
              <a:t>gsuite</a:t>
            </a:r>
            <a:r>
              <a:rPr lang="it-IT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it-IT" sz="3200" dirty="0">
                <a:solidFill>
                  <a:schemeClr val="bg1"/>
                </a:solidFill>
                <a:effectLst/>
              </a:rPr>
              <a:t>da </a:t>
            </a:r>
            <a:r>
              <a:rPr lang="it-IT" sz="3200" dirty="0" err="1">
                <a:solidFill>
                  <a:schemeClr val="bg1"/>
                </a:solidFill>
                <a:effectLst/>
              </a:rPr>
              <a:t>smartphone</a:t>
            </a:r>
            <a:r>
              <a:rPr lang="it-IT" sz="3200" dirty="0">
                <a:solidFill>
                  <a:schemeClr val="bg1"/>
                </a:solidFill>
                <a:effectLst/>
              </a:rPr>
              <a:t> nella fase di esecuzione e conclusione del lavoro direttamente sul campo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35" y="116631"/>
            <a:ext cx="3588791" cy="1296146"/>
          </a:xfrm>
          <a:prstGeom prst="rect">
            <a:avLst/>
          </a:prstGeom>
        </p:spPr>
      </p:pic>
      <p:sp>
        <p:nvSpPr>
          <p:cNvPr id="5" name="Croce 4"/>
          <p:cNvSpPr/>
          <p:nvPr/>
        </p:nvSpPr>
        <p:spPr>
          <a:xfrm>
            <a:off x="3914800" y="350100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 Utilizzo di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Suite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it-IT" dirty="0" smtClean="0"/>
          </a:p>
          <a:p>
            <a:r>
              <a:rPr lang="it-IT" dirty="0" smtClean="0"/>
              <a:t>WORK-i , </a:t>
            </a:r>
            <a:r>
              <a:rPr lang="it-IT" b="1" dirty="0" smtClean="0"/>
              <a:t>utilizzando le API scrive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342900" indent="-342900">
              <a:buFontTx/>
              <a:buChar char="-"/>
            </a:pPr>
            <a:r>
              <a:rPr lang="it-IT" dirty="0" smtClean="0">
                <a:solidFill>
                  <a:srgbClr val="C00000"/>
                </a:solidFill>
              </a:rPr>
              <a:t>In Google </a:t>
            </a:r>
            <a:r>
              <a:rPr lang="it-IT" dirty="0" err="1" smtClean="0">
                <a:solidFill>
                  <a:srgbClr val="C00000"/>
                </a:solidFill>
              </a:rPr>
              <a:t>Calendar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</a:p>
          <a:p>
            <a:r>
              <a:rPr lang="it-IT" dirty="0" smtClean="0"/>
              <a:t>i lavori pianificati per ogni persona.</a:t>
            </a:r>
          </a:p>
          <a:p>
            <a:endParaRPr lang="it-IT" dirty="0" smtClean="0"/>
          </a:p>
          <a:p>
            <a:pPr>
              <a:buFontTx/>
              <a:buChar char="-"/>
            </a:pPr>
            <a:r>
              <a:rPr lang="it-IT" dirty="0" smtClean="0">
                <a:solidFill>
                  <a:srgbClr val="C00000"/>
                </a:solidFill>
              </a:rPr>
              <a:t>      Su Google Drive </a:t>
            </a:r>
          </a:p>
          <a:p>
            <a:r>
              <a:rPr lang="it-IT" dirty="0" smtClean="0"/>
              <a:t>il Rapporto d’ intervento intestato al cliente con indicazione del lavoro da eseguire.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OBIETTIVI:</a:t>
            </a:r>
            <a:endParaRPr lang="it-IT" sz="2400" dirty="0"/>
          </a:p>
        </p:txBody>
      </p:sp>
      <p:sp>
        <p:nvSpPr>
          <p:cNvPr id="9" name="Rounded Rectangle 5"/>
          <p:cNvSpPr/>
          <p:nvPr/>
        </p:nvSpPr>
        <p:spPr>
          <a:xfrm>
            <a:off x="5364088" y="3391983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Utilizzo da </a:t>
            </a:r>
            <a:r>
              <a:rPr lang="it-IT" sz="2400" dirty="0" err="1" smtClean="0"/>
              <a:t>smartphone</a:t>
            </a:r>
            <a:endParaRPr lang="it-IT" sz="2400" dirty="0"/>
          </a:p>
        </p:txBody>
      </p:sp>
      <p:sp>
        <p:nvSpPr>
          <p:cNvPr id="10" name="Rounded Rectangle 5"/>
          <p:cNvSpPr/>
          <p:nvPr/>
        </p:nvSpPr>
        <p:spPr>
          <a:xfrm>
            <a:off x="5394386" y="4581128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del </a:t>
            </a:r>
          </a:p>
          <a:p>
            <a:pPr algn="ctr"/>
            <a:r>
              <a:rPr lang="it-IT" sz="2400" dirty="0" err="1" smtClean="0"/>
              <a:t>Cloud</a:t>
            </a:r>
            <a:r>
              <a:rPr lang="it-IT" sz="2400" dirty="0" smtClean="0"/>
              <a:t> Google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1.:Uso di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Google Suite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endParaRPr lang="it-IT" dirty="0" smtClean="0"/>
          </a:p>
          <a:p>
            <a:r>
              <a:rPr lang="it-IT" b="1" dirty="0" smtClean="0"/>
              <a:t>Il Rapporto </a:t>
            </a:r>
            <a:r>
              <a:rPr lang="it-IT" dirty="0" smtClean="0"/>
              <a:t>viene intestato e poi completato dal tecnico utilizzando il </a:t>
            </a:r>
            <a:r>
              <a:rPr lang="it-IT" dirty="0" err="1" smtClean="0"/>
              <a:t>form</a:t>
            </a:r>
            <a:r>
              <a:rPr lang="it-IT" dirty="0" smtClean="0"/>
              <a:t> previsto in </a:t>
            </a:r>
            <a:r>
              <a:rPr lang="it-IT" dirty="0" err="1" smtClean="0"/>
              <a:t>Gsuite</a:t>
            </a:r>
            <a:r>
              <a:rPr lang="it-IT" dirty="0" smtClean="0"/>
              <a:t> salvato in Drive.</a:t>
            </a:r>
          </a:p>
          <a:p>
            <a:r>
              <a:rPr lang="it-IT" dirty="0" smtClean="0"/>
              <a:t>Il Tecnico raccoglie </a:t>
            </a:r>
            <a:r>
              <a:rPr lang="it-IT" u="sng" dirty="0" smtClean="0"/>
              <a:t>firma cliente </a:t>
            </a:r>
            <a:r>
              <a:rPr lang="it-IT" dirty="0" smtClean="0"/>
              <a:t>con </a:t>
            </a:r>
            <a:r>
              <a:rPr lang="it-IT" b="1" dirty="0" err="1" smtClean="0"/>
              <a:t>Xodo</a:t>
            </a:r>
            <a:r>
              <a:rPr lang="it-IT" dirty="0" smtClean="0"/>
              <a:t> sul pdf creato da script java.</a:t>
            </a:r>
          </a:p>
          <a:p>
            <a:endParaRPr lang="it-IT" dirty="0" smtClean="0"/>
          </a:p>
          <a:p>
            <a:r>
              <a:rPr lang="it-IT" dirty="0" smtClean="0"/>
              <a:t>Questa parte è stata eseguita da </a:t>
            </a:r>
            <a:r>
              <a:rPr lang="it-IT" b="1" dirty="0" smtClean="0"/>
              <a:t>Davide </a:t>
            </a:r>
            <a:r>
              <a:rPr lang="it-IT" dirty="0" smtClean="0"/>
              <a:t>e</a:t>
            </a:r>
            <a:r>
              <a:rPr lang="it-IT" b="1" dirty="0" smtClean="0"/>
              <a:t> Lara </a:t>
            </a:r>
            <a:r>
              <a:rPr lang="it-IT" dirty="0" smtClean="0"/>
              <a:t>ed è in beta-test.</a:t>
            </a:r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556792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OBIETTIVI:</a:t>
            </a:r>
            <a:endParaRPr lang="it-IT" sz="2400" dirty="0"/>
          </a:p>
        </p:txBody>
      </p:sp>
      <p:sp>
        <p:nvSpPr>
          <p:cNvPr id="7" name="Rounded Rectangle 5"/>
          <p:cNvSpPr/>
          <p:nvPr/>
        </p:nvSpPr>
        <p:spPr>
          <a:xfrm>
            <a:off x="5364088" y="3391983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Utilizzo da </a:t>
            </a:r>
            <a:r>
              <a:rPr lang="it-IT" sz="2400" dirty="0" err="1" smtClean="0"/>
              <a:t>smartphone</a:t>
            </a:r>
            <a:endParaRPr lang="it-IT" sz="2400" dirty="0"/>
          </a:p>
        </p:txBody>
      </p:sp>
      <p:sp>
        <p:nvSpPr>
          <p:cNvPr id="8" name="Rounded Rectangle 5"/>
          <p:cNvSpPr/>
          <p:nvPr/>
        </p:nvSpPr>
        <p:spPr>
          <a:xfrm>
            <a:off x="5394386" y="4581128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it-IT" sz="2400" dirty="0" smtClean="0"/>
              <a:t>Uso del </a:t>
            </a:r>
          </a:p>
          <a:p>
            <a:pPr algn="ctr"/>
            <a:r>
              <a:rPr lang="it-IT" sz="2400" dirty="0" err="1" smtClean="0"/>
              <a:t>Cloud</a:t>
            </a:r>
            <a:r>
              <a:rPr lang="it-IT" sz="2400" dirty="0" smtClean="0"/>
              <a:t> Google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1.: Utilizzo di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Suite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4179664" cy="4525963"/>
          </a:xfrm>
        </p:spPr>
        <p:txBody>
          <a:bodyPr/>
          <a:lstStyle>
            <a:extLst/>
          </a:lstStyle>
          <a:p>
            <a:endParaRPr lang="it-IT" dirty="0" smtClean="0"/>
          </a:p>
          <a:p>
            <a:r>
              <a:rPr lang="it-IT" sz="2400" dirty="0"/>
              <a:t>T</a:t>
            </a:r>
            <a:r>
              <a:rPr lang="it-IT" sz="2400" dirty="0" smtClean="0"/>
              <a:t>ramite un </a:t>
            </a:r>
            <a:r>
              <a:rPr lang="it-IT" sz="2400" b="1" dirty="0" err="1" smtClean="0"/>
              <a:t>boot</a:t>
            </a:r>
            <a:r>
              <a:rPr lang="it-IT" sz="2400" b="1" dirty="0" smtClean="0"/>
              <a:t> </a:t>
            </a:r>
            <a:r>
              <a:rPr lang="it-IT" sz="2400" dirty="0" smtClean="0"/>
              <a:t>e </a:t>
            </a:r>
            <a:r>
              <a:rPr lang="it-IT" sz="2400" dirty="0"/>
              <a:t>le </a:t>
            </a:r>
            <a:r>
              <a:rPr lang="it-IT" sz="2400" b="1" dirty="0"/>
              <a:t>API</a:t>
            </a:r>
            <a:r>
              <a:rPr lang="it-IT" sz="2400" dirty="0"/>
              <a:t>, WORK-i </a:t>
            </a:r>
            <a:r>
              <a:rPr lang="it-IT" sz="2400" dirty="0" smtClean="0"/>
              <a:t>legge da Google Drive</a:t>
            </a:r>
          </a:p>
          <a:p>
            <a:endParaRPr lang="it-IT" sz="2400" dirty="0" smtClean="0"/>
          </a:p>
          <a:p>
            <a:r>
              <a:rPr lang="it-IT" sz="2400" dirty="0" smtClean="0"/>
              <a:t> il Rapporto d’ intervento compilato e firmato e provvede</a:t>
            </a:r>
          </a:p>
          <a:p>
            <a:endParaRPr lang="it-IT" sz="2400" dirty="0" smtClean="0"/>
          </a:p>
          <a:p>
            <a:r>
              <a:rPr lang="it-IT" sz="2400" dirty="0" smtClean="0"/>
              <a:t>  a concludere il processo ed altre eventuali notifiche. </a:t>
            </a:r>
          </a:p>
          <a:p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ccia a destra 5"/>
          <p:cNvSpPr/>
          <p:nvPr/>
        </p:nvSpPr>
        <p:spPr>
          <a:xfrm rot="2972785">
            <a:off x="7464913" y="2780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3920516">
            <a:off x="5294973" y="43694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3881" y="116632"/>
            <a:ext cx="8229600" cy="1295400"/>
          </a:xfrm>
        </p:spPr>
        <p:txBody>
          <a:bodyPr/>
          <a:lstStyle>
            <a:extLst/>
          </a:lstStyle>
          <a:p>
            <a:r>
              <a:rPr lang="it-IT" dirty="0" smtClean="0"/>
              <a:t>2.: </a:t>
            </a:r>
            <a:r>
              <a:rPr lang="it-IT" dirty="0"/>
              <a:t>Definizione </a:t>
            </a:r>
            <a:r>
              <a:rPr lang="it-IT" b="1" dirty="0">
                <a:solidFill>
                  <a:schemeClr val="tx1"/>
                </a:solidFill>
              </a:rPr>
              <a:t>ambiente di </a:t>
            </a:r>
            <a:r>
              <a:rPr lang="it-IT" b="1" dirty="0" smtClean="0">
                <a:solidFill>
                  <a:schemeClr val="tx1"/>
                </a:solidFill>
              </a:rPr>
              <a:t>sviluppo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395688" cy="4525963"/>
          </a:xfrm>
        </p:spPr>
        <p:txBody>
          <a:bodyPr/>
          <a:lstStyle>
            <a:extLst/>
          </a:lstStyle>
          <a:p>
            <a:endParaRPr lang="it-IT" dirty="0" smtClean="0"/>
          </a:p>
          <a:p>
            <a:r>
              <a:rPr lang="it-IT" sz="2400" b="1" dirty="0" err="1" smtClean="0"/>
              <a:t>Android</a:t>
            </a:r>
            <a:r>
              <a:rPr lang="it-IT" sz="2400" b="1" dirty="0" smtClean="0"/>
              <a:t> Studio </a:t>
            </a:r>
            <a:r>
              <a:rPr lang="it-IT" sz="2400" dirty="0"/>
              <a:t>/</a:t>
            </a:r>
            <a:r>
              <a:rPr lang="it-IT" sz="2400" dirty="0" smtClean="0"/>
              <a:t>  </a:t>
            </a:r>
            <a:r>
              <a:rPr lang="it-IT" sz="2400" b="1" dirty="0" err="1" smtClean="0"/>
              <a:t>Xamarin</a:t>
            </a:r>
            <a:endParaRPr lang="it-IT" sz="2400" b="1" dirty="0" smtClean="0"/>
          </a:p>
          <a:p>
            <a:r>
              <a:rPr lang="it-IT" sz="2400" dirty="0" smtClean="0"/>
              <a:t>per valutare utilizzo dello stesso codice per:</a:t>
            </a:r>
          </a:p>
          <a:p>
            <a:endParaRPr lang="it-IT" sz="2400" dirty="0" smtClean="0"/>
          </a:p>
          <a:p>
            <a:r>
              <a:rPr lang="it-IT" sz="2400" dirty="0" smtClean="0"/>
              <a:t>	-</a:t>
            </a:r>
            <a:r>
              <a:rPr lang="it-IT" sz="2400" dirty="0" err="1" smtClean="0"/>
              <a:t>Android</a:t>
            </a:r>
            <a:endParaRPr lang="it-IT" sz="2400" dirty="0" smtClean="0"/>
          </a:p>
          <a:p>
            <a:r>
              <a:rPr lang="it-IT" sz="2400" dirty="0" smtClean="0"/>
              <a:t>	-</a:t>
            </a:r>
            <a:r>
              <a:rPr lang="it-IT" sz="2400" dirty="0" err="1" smtClean="0"/>
              <a:t>iOS</a:t>
            </a:r>
            <a:endParaRPr lang="it-IT" sz="2400" dirty="0" smtClean="0"/>
          </a:p>
          <a:p>
            <a:r>
              <a:rPr lang="it-IT" sz="2400" dirty="0" smtClean="0"/>
              <a:t>	</a:t>
            </a:r>
            <a:r>
              <a:rPr lang="it-IT" sz="2400" smtClean="0"/>
              <a:t>-Windows </a:t>
            </a:r>
            <a:r>
              <a:rPr lang="it-IT" sz="2400" dirty="0" smtClean="0"/>
              <a:t>Mobile</a:t>
            </a:r>
            <a:endParaRPr lang="it-IT" sz="2400" dirty="0"/>
          </a:p>
          <a:p>
            <a:endParaRPr lang="it-IT" dirty="0"/>
          </a:p>
        </p:txBody>
      </p:sp>
      <p:pic>
        <p:nvPicPr>
          <p:cNvPr id="1026" name="Picture 2" descr="C:\Users\xand\Documents\Image5_2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35559"/>
            <a:ext cx="4176464" cy="34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Segnaposto contenuto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45103" cy="5830068"/>
          </a:xfrm>
        </p:spPr>
      </p:pic>
    </p:spTree>
    <p:extLst>
      <p:ext uri="{BB962C8B-B14F-4D97-AF65-F5344CB8AC3E}">
        <p14:creationId xmlns:p14="http://schemas.microsoft.com/office/powerpoint/2010/main" val="12867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408</Words>
  <Application>Microsoft Office PowerPoint</Application>
  <PresentationFormat>Presentazione su schermo (4:3)</PresentationFormat>
  <Paragraphs>125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IntroducingPowerPoint2007</vt:lpstr>
      <vt:lpstr> work-i   2017 </vt:lpstr>
      <vt:lpstr>WORK-i 2017                     </vt:lpstr>
      <vt:lpstr>il nuovo progetto</vt:lpstr>
      <vt:lpstr>sviluppo  app di appoggio a  completamento delle funzioni richieste</vt:lpstr>
      <vt:lpstr>1.: Utilizzo di Google Suite</vt:lpstr>
      <vt:lpstr>1.:Uso di  Google Suite</vt:lpstr>
      <vt:lpstr>1.: Utilizzo di Google Suite</vt:lpstr>
      <vt:lpstr>2.: Definizione ambiente di sviluppo</vt:lpstr>
      <vt:lpstr>Presentazione standard di PowerPoint</vt:lpstr>
      <vt:lpstr>2.: Vantaggi  App  chiusura intervento </vt:lpstr>
      <vt:lpstr>2.1: Nuova App: chiusura intervento</vt:lpstr>
      <vt:lpstr>2.: Altre funzioni della nuova App</vt:lpstr>
      <vt:lpstr>Appendice  QUALCHE DETTAGLIO IN Più:  1.1 API  Google SUITE (Andrea Pifferi)  1.2 FORM RAPPORTO INTERVENTO (LARA &amp; davide )  1.3 JAVA PER pdf  xodo (LARA &amp; davide )   </vt:lpstr>
      <vt:lpstr>   To do:  a) Pifferi andrea passa  al prof. Breviario le api x scrivere e leggere da g-drive  b) andrea gerosa recupera gli  ambienti virtualizzati per accogliere  android studio e  xamarin, da  voi utilizzati  c) pifferi  definisce un ambiente work-I su g-drive per test di funzionamento ( su account professionale )  </vt:lpstr>
      <vt:lpstr>Altri contributi </vt:lpstr>
      <vt:lpstr>Definizione Form  -  3’  incontro  </vt:lpstr>
      <vt:lpstr>Libertà di personalizzare e … inventare</vt:lpstr>
      <vt:lpstr>In bocca al lupo!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2017-03-20T10:22:05Z</dcterms:created>
  <dcterms:modified xsi:type="dcterms:W3CDTF">2017-03-23T11:01:56Z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1040</vt:i4>
  </property>
  <property fmtid="{D5CDD505-2E9C-101B-9397-08002B2CF9AE}" pid="3" name="_Version">
    <vt:lpwstr>12.0.4518</vt:lpwstr>
  </property>
</Properties>
</file>