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9BA0AC9C-820F-42C0-8CE6-26C5F44F3CF2}">
          <p14:sldIdLst>
            <p14:sldId id="256"/>
          </p14:sldIdLst>
        </p14:section>
        <p14:section name="Secțiune fără titlu" id="{E89E0FC5-0662-4C15-B174-D0E6CEA1B9CA}">
          <p14:sldIdLst>
            <p14:sldId id="257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D27AF-C4B6-2483-5475-1192ADB27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44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C8A49D9F-6CF3-AEB0-9F55-E7408D786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CODERUNNER C++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0434A15-7A0E-1154-C407-F0C92704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ro-MD" dirty="0"/>
          </a:p>
          <a:p>
            <a:r>
              <a:rPr lang="en-US" dirty="0" err="1"/>
              <a:t>Poenaru</a:t>
            </a:r>
            <a:r>
              <a:rPr lang="en-US" dirty="0"/>
              <a:t> Stefan</a:t>
            </a:r>
            <a:r>
              <a:rPr lang="ro-MD" dirty="0"/>
              <a:t>				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859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18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BDEEB0-818B-9BB7-CB4A-D96FA88D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774" y="635004"/>
            <a:ext cx="4633466" cy="1280890"/>
          </a:xfrm>
        </p:spPr>
        <p:txBody>
          <a:bodyPr>
            <a:normAutofit/>
          </a:bodyPr>
          <a:lstStyle/>
          <a:p>
            <a:r>
              <a:rPr lang="ro-MD" b="1" dirty="0"/>
              <a:t>Descriere </a:t>
            </a:r>
            <a:r>
              <a:rPr lang="ro-MD" b="1" dirty="0" err="1"/>
              <a:t>aplicatie</a:t>
            </a:r>
            <a:endParaRPr lang="en-US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6F2E808-5142-6F42-C2EE-6BF9CD59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gg sans"/>
              </a:rPr>
              <a:t>CodeRunner</a:t>
            </a:r>
            <a:r>
              <a:rPr lang="en-US" b="0" i="0" dirty="0">
                <a:effectLst/>
                <a:latin typeface="gg sans"/>
              </a:rPr>
              <a:t> C++ </a:t>
            </a:r>
            <a:r>
              <a:rPr lang="en-US" b="0" i="0" dirty="0" err="1">
                <a:effectLst/>
                <a:latin typeface="gg sans"/>
              </a:rPr>
              <a:t>este</a:t>
            </a:r>
            <a:r>
              <a:rPr lang="en-US" b="0" i="0" dirty="0">
                <a:effectLst/>
                <a:latin typeface="gg sans"/>
              </a:rPr>
              <a:t> un </a:t>
            </a:r>
            <a:r>
              <a:rPr lang="en-US" b="0" i="0" dirty="0" err="1">
                <a:effectLst/>
                <a:latin typeface="gg sans"/>
              </a:rPr>
              <a:t>joc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1" i="0" dirty="0">
                <a:effectLst/>
                <a:latin typeface="gg sans"/>
              </a:rPr>
              <a:t>3D </a:t>
            </a:r>
            <a:r>
              <a:rPr lang="en-US" b="1" i="0" dirty="0" err="1">
                <a:effectLst/>
                <a:latin typeface="gg sans"/>
              </a:rPr>
              <a:t>interactiv</a:t>
            </a:r>
            <a:r>
              <a:rPr lang="en-US" b="1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în</a:t>
            </a:r>
            <a:r>
              <a:rPr lang="en-US" b="0" i="0" dirty="0">
                <a:effectLst/>
                <a:latin typeface="gg sans"/>
              </a:rPr>
              <a:t> care </a:t>
            </a:r>
            <a:r>
              <a:rPr lang="en-US" b="0" i="0" dirty="0" err="1">
                <a:effectLst/>
                <a:latin typeface="gg sans"/>
              </a:rPr>
              <a:t>jucătorii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trebuie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să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alerge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și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să</a:t>
            </a:r>
            <a:r>
              <a:rPr lang="en-US" b="0" i="0" dirty="0">
                <a:effectLst/>
                <a:latin typeface="gg sans"/>
              </a:rPr>
              <a:t> evite </a:t>
            </a:r>
            <a:r>
              <a:rPr lang="en-US" b="0" i="0" dirty="0" err="1">
                <a:effectLst/>
                <a:latin typeface="gg sans"/>
              </a:rPr>
              <a:t>obstacolele</a:t>
            </a:r>
            <a:r>
              <a:rPr lang="en-US" b="0" i="0" dirty="0">
                <a:effectLst/>
                <a:latin typeface="gg sans"/>
              </a:rPr>
              <a:t>, </a:t>
            </a:r>
            <a:r>
              <a:rPr lang="en-US" b="0" i="0" dirty="0" err="1">
                <a:effectLst/>
                <a:latin typeface="gg sans"/>
              </a:rPr>
              <a:t>răspunzând</a:t>
            </a:r>
            <a:r>
              <a:rPr lang="en-US" b="0" i="0" dirty="0">
                <a:effectLst/>
                <a:latin typeface="gg sans"/>
              </a:rPr>
              <a:t> la </a:t>
            </a:r>
            <a:r>
              <a:rPr lang="en-US" b="1" i="0" dirty="0" err="1">
                <a:effectLst/>
                <a:latin typeface="gg sans"/>
              </a:rPr>
              <a:t>întrebări</a:t>
            </a:r>
            <a:r>
              <a:rPr lang="en-US" b="0" i="0" dirty="0">
                <a:effectLst/>
                <a:latin typeface="gg sans"/>
              </a:rPr>
              <a:t> de </a:t>
            </a:r>
            <a:r>
              <a:rPr lang="en-US" b="0" i="0" dirty="0" err="1">
                <a:effectLst/>
                <a:latin typeface="gg sans"/>
              </a:rPr>
              <a:t>programare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în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1" i="0" dirty="0">
                <a:effectLst/>
                <a:latin typeface="gg sans"/>
              </a:rPr>
              <a:t>C++ </a:t>
            </a:r>
            <a:r>
              <a:rPr lang="en-US" b="0" i="0" dirty="0">
                <a:effectLst/>
                <a:latin typeface="gg sans"/>
              </a:rPr>
              <a:t>la </a:t>
            </a:r>
            <a:r>
              <a:rPr lang="en-US" b="0" i="0" dirty="0" err="1">
                <a:effectLst/>
                <a:latin typeface="gg sans"/>
              </a:rPr>
              <a:t>fiecare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coliziune</a:t>
            </a:r>
            <a:r>
              <a:rPr lang="en-US" b="0" i="0" dirty="0">
                <a:effectLst/>
                <a:latin typeface="gg sans"/>
              </a:rPr>
              <a:t>.</a:t>
            </a:r>
            <a:endParaRPr lang="ro-MD" b="0" i="0" dirty="0">
              <a:effectLst/>
              <a:latin typeface="gg sans"/>
            </a:endParaRPr>
          </a:p>
          <a:p>
            <a:endParaRPr lang="ro-MD" dirty="0">
              <a:latin typeface="gg sans"/>
            </a:endParaRPr>
          </a:p>
          <a:p>
            <a:r>
              <a:rPr lang="ro-MD" dirty="0">
                <a:latin typeface="gg sans"/>
              </a:rPr>
              <a:t>Dacă jucătorul nu reușește să răspundă corect la întrebări, nu i se va permite continuarea jocului.</a:t>
            </a:r>
          </a:p>
          <a:p>
            <a:endParaRPr lang="ro-MD" dirty="0">
              <a:latin typeface="gg sans"/>
            </a:endParaRPr>
          </a:p>
          <a:p>
            <a:r>
              <a:rPr lang="ro-MD" dirty="0">
                <a:latin typeface="gg sans"/>
              </a:rPr>
              <a:t>Jocul dispune de </a:t>
            </a:r>
            <a:r>
              <a:rPr lang="ro-MD" b="1" dirty="0">
                <a:latin typeface="gg sans"/>
              </a:rPr>
              <a:t>25 de întrebări </a:t>
            </a:r>
            <a:r>
              <a:rPr lang="ro-MD" dirty="0">
                <a:latin typeface="gg sans"/>
              </a:rPr>
              <a:t>despre programare și informatică din limbajul C++.</a:t>
            </a:r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077D81C3-9121-DD80-73C5-618B3BAA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8" y="900624"/>
            <a:ext cx="3981455" cy="2030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0273B-DFBA-4306-1A4A-BB633B80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7" y="3641631"/>
            <a:ext cx="3981455" cy="19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5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6F217F05-283B-5EF8-4249-DFD80050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b="1" dirty="0" err="1"/>
              <a:t>Exemple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ro-MD" b="1" dirty="0"/>
              <a:t>n</a:t>
            </a:r>
            <a:r>
              <a:rPr lang="en-US" b="1" dirty="0"/>
              <a:t>out</a:t>
            </a:r>
            <a:r>
              <a:rPr lang="ro-RO" b="1" dirty="0" err="1"/>
              <a:t>ati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o-RO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58A6E61-EADC-85F9-7CE7-B5E5E32BA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8" r="33550" b="-1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6058E9B-A5A6-D456-4A97-D05DF7B6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644" y="1397295"/>
            <a:ext cx="5066419" cy="37776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o-MD" sz="1900" b="0" i="1" dirty="0">
                <a:effectLst/>
                <a:latin typeface="gg sans"/>
              </a:rPr>
              <a:t>A</a:t>
            </a:r>
            <a:r>
              <a:rPr lang="en-US" sz="1900" b="0" i="1" dirty="0" err="1">
                <a:effectLst/>
                <a:latin typeface="gg sans"/>
              </a:rPr>
              <a:t>plicații</a:t>
            </a:r>
            <a:r>
              <a:rPr lang="en-US" sz="1900" b="0" i="1" dirty="0">
                <a:effectLst/>
                <a:latin typeface="gg sans"/>
              </a:rPr>
              <a:t> </a:t>
            </a:r>
            <a:r>
              <a:rPr lang="ro-MD" sz="1900" i="1" dirty="0">
                <a:latin typeface="gg sans"/>
              </a:rPr>
              <a:t>s</a:t>
            </a:r>
            <a:r>
              <a:rPr lang="en-US" sz="1900" b="0" i="1" dirty="0" err="1">
                <a:effectLst/>
                <a:latin typeface="gg sans"/>
              </a:rPr>
              <a:t>imilare</a:t>
            </a:r>
            <a:r>
              <a:rPr lang="en-US" sz="1900" b="0" i="1" dirty="0">
                <a:effectLst/>
                <a:latin typeface="gg san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900" b="0" i="0" dirty="0" err="1">
                <a:effectLst/>
                <a:latin typeface="gg sans"/>
              </a:rPr>
              <a:t>CodeCombat</a:t>
            </a:r>
            <a:endParaRPr lang="ro-MD" sz="1900" dirty="0">
              <a:latin typeface="gg sans"/>
            </a:endParaRPr>
          </a:p>
          <a:p>
            <a:pPr>
              <a:lnSpc>
                <a:spcPct val="90000"/>
              </a:lnSpc>
            </a:pPr>
            <a:endParaRPr lang="en-US" sz="1900" b="0" i="0" dirty="0">
              <a:effectLst/>
              <a:latin typeface="gg sans"/>
            </a:endParaRPr>
          </a:p>
          <a:p>
            <a:pPr>
              <a:lnSpc>
                <a:spcPct val="90000"/>
              </a:lnSpc>
            </a:pPr>
            <a:r>
              <a:rPr lang="en-US" sz="1900" b="0" i="0" dirty="0" err="1">
                <a:effectLst/>
                <a:latin typeface="gg sans"/>
              </a:rPr>
              <a:t>CodinGame</a:t>
            </a:r>
            <a:r>
              <a:rPr lang="en-US" sz="1900" b="0" i="0" dirty="0">
                <a:effectLst/>
                <a:latin typeface="gg sans"/>
              </a:rPr>
              <a:t> </a:t>
            </a:r>
            <a:endParaRPr lang="ro-MD" sz="1900" b="0" i="0" dirty="0">
              <a:effectLst/>
              <a:latin typeface="gg san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 b="0" i="0" dirty="0">
              <a:effectLst/>
              <a:latin typeface="gg sans"/>
            </a:endParaRPr>
          </a:p>
          <a:p>
            <a:pPr>
              <a:lnSpc>
                <a:spcPct val="90000"/>
              </a:lnSpc>
            </a:pPr>
            <a:r>
              <a:rPr lang="en-US" sz="1900" b="0" i="0" dirty="0" err="1">
                <a:effectLst/>
                <a:latin typeface="gg sans"/>
              </a:rPr>
              <a:t>RunCode</a:t>
            </a:r>
            <a:r>
              <a:rPr lang="en-US" sz="1900" b="0" i="0" dirty="0">
                <a:effectLst/>
                <a:latin typeface="gg sans"/>
              </a:rPr>
              <a:t> </a:t>
            </a:r>
            <a:endParaRPr lang="ro-MD" sz="1900" b="0" i="0" dirty="0">
              <a:effectLst/>
              <a:latin typeface="gg san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 b="0" i="0" dirty="0">
              <a:effectLst/>
              <a:latin typeface="gg san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b="0" i="1" dirty="0" err="1">
                <a:effectLst/>
                <a:latin typeface="gg sans"/>
              </a:rPr>
              <a:t>Noutatea</a:t>
            </a:r>
            <a:r>
              <a:rPr lang="en-US" sz="1900" b="0" i="1" dirty="0">
                <a:effectLst/>
                <a:latin typeface="gg sans"/>
              </a:rPr>
              <a:t> </a:t>
            </a:r>
            <a:r>
              <a:rPr lang="en-US" sz="1900" b="0" i="1" dirty="0" err="1">
                <a:effectLst/>
                <a:latin typeface="gg sans"/>
              </a:rPr>
              <a:t>adusă</a:t>
            </a:r>
            <a:r>
              <a:rPr lang="en-US" sz="1900" b="0" i="1" dirty="0">
                <a:effectLst/>
                <a:latin typeface="gg sans"/>
              </a:rPr>
              <a:t> de </a:t>
            </a:r>
            <a:r>
              <a:rPr lang="en-US" sz="1900" b="0" i="1" dirty="0" err="1">
                <a:effectLst/>
                <a:latin typeface="gg sans"/>
              </a:rPr>
              <a:t>aplicația</a:t>
            </a:r>
            <a:r>
              <a:rPr lang="en-US" sz="1900" b="0" i="1" dirty="0">
                <a:effectLst/>
                <a:latin typeface="gg sans"/>
              </a:rPr>
              <a:t> </a:t>
            </a:r>
            <a:r>
              <a:rPr lang="en-US" sz="1900" b="0" i="1" dirty="0" err="1">
                <a:effectLst/>
                <a:latin typeface="gg sans"/>
              </a:rPr>
              <a:t>propusă</a:t>
            </a:r>
            <a:endParaRPr lang="en-US" sz="1900" b="0" i="1" dirty="0">
              <a:effectLst/>
              <a:latin typeface="gg sans"/>
            </a:endParaRPr>
          </a:p>
          <a:p>
            <a:pPr>
              <a:lnSpc>
                <a:spcPct val="90000"/>
              </a:lnSpc>
            </a:pPr>
            <a:r>
              <a:rPr lang="ro-MD" sz="1900" b="0" i="0" dirty="0">
                <a:effectLst/>
                <a:latin typeface="gg sans"/>
              </a:rPr>
              <a:t>m</a:t>
            </a:r>
            <a:r>
              <a:rPr lang="en-US" sz="1900" b="0" i="0" dirty="0" err="1">
                <a:effectLst/>
                <a:latin typeface="gg sans"/>
              </a:rPr>
              <a:t>ediu</a:t>
            </a:r>
            <a:r>
              <a:rPr lang="en-US" sz="1900" b="0" i="0" dirty="0">
                <a:effectLst/>
                <a:latin typeface="gg sans"/>
              </a:rPr>
              <a:t> </a:t>
            </a:r>
            <a:r>
              <a:rPr lang="en-US" sz="1900" b="0" i="0" dirty="0" err="1">
                <a:effectLst/>
                <a:latin typeface="gg sans"/>
              </a:rPr>
              <a:t>unic</a:t>
            </a:r>
            <a:r>
              <a:rPr lang="en-US" sz="1900" b="0" i="0" dirty="0">
                <a:effectLst/>
                <a:latin typeface="gg sans"/>
              </a:rPr>
              <a:t> </a:t>
            </a:r>
            <a:r>
              <a:rPr lang="en-US" sz="1900" b="0" i="0" dirty="0" err="1">
                <a:effectLst/>
                <a:latin typeface="gg sans"/>
              </a:rPr>
              <a:t>interactiv</a:t>
            </a:r>
            <a:r>
              <a:rPr lang="en-US" sz="1900" b="0" i="0" dirty="0">
                <a:effectLst/>
                <a:latin typeface="gg sans"/>
              </a:rPr>
              <a:t> </a:t>
            </a:r>
            <a:r>
              <a:rPr lang="en-US" sz="1900" b="0" i="0" dirty="0" err="1">
                <a:effectLst/>
                <a:latin typeface="gg sans"/>
              </a:rPr>
              <a:t>si</a:t>
            </a:r>
            <a:r>
              <a:rPr lang="en-US" sz="1900" b="0" i="0" dirty="0">
                <a:effectLst/>
                <a:latin typeface="gg sans"/>
              </a:rPr>
              <a:t> </a:t>
            </a:r>
            <a:r>
              <a:rPr lang="en-US" sz="1900" b="0" i="0" dirty="0" err="1">
                <a:effectLst/>
                <a:latin typeface="gg sans"/>
              </a:rPr>
              <a:t>distractiv</a:t>
            </a:r>
            <a:r>
              <a:rPr lang="en-US" sz="1900" b="0" i="0" dirty="0">
                <a:effectLst/>
                <a:latin typeface="gg sans"/>
              </a:rPr>
              <a:t> de </a:t>
            </a:r>
            <a:r>
              <a:rPr lang="en-US" sz="1900" b="0" i="0" dirty="0" err="1">
                <a:effectLst/>
                <a:latin typeface="gg sans"/>
              </a:rPr>
              <a:t>invatare</a:t>
            </a:r>
            <a:r>
              <a:rPr lang="en-US" sz="1900" b="0" i="0" dirty="0">
                <a:effectLst/>
                <a:latin typeface="gg sans"/>
              </a:rPr>
              <a:t> C++ </a:t>
            </a:r>
            <a:endParaRPr lang="ro-MD" sz="1900" b="0" i="0" dirty="0">
              <a:effectLst/>
              <a:latin typeface="gg sans"/>
            </a:endParaRPr>
          </a:p>
          <a:p>
            <a:pPr>
              <a:lnSpc>
                <a:spcPct val="90000"/>
              </a:lnSpc>
            </a:pPr>
            <a:endParaRPr lang="en-US" sz="1900" b="0" i="0" dirty="0">
              <a:effectLst/>
              <a:latin typeface="gg sans"/>
            </a:endParaRPr>
          </a:p>
          <a:p>
            <a:pPr>
              <a:lnSpc>
                <a:spcPct val="90000"/>
              </a:lnSpc>
            </a:pPr>
            <a:r>
              <a:rPr lang="ro-MD" sz="1900" dirty="0">
                <a:latin typeface="gg sans"/>
              </a:rPr>
              <a:t>g</a:t>
            </a:r>
            <a:r>
              <a:rPr lang="en-US" sz="1900" b="0" i="0" dirty="0" err="1">
                <a:effectLst/>
                <a:latin typeface="gg sans"/>
              </a:rPr>
              <a:t>rafică</a:t>
            </a:r>
            <a:r>
              <a:rPr lang="en-US" sz="1900" b="0" i="0" dirty="0">
                <a:effectLst/>
                <a:latin typeface="gg sans"/>
              </a:rPr>
              <a:t> 3D </a:t>
            </a:r>
            <a:r>
              <a:rPr lang="en-US" sz="1900" b="0" i="0" dirty="0" err="1">
                <a:effectLst/>
                <a:latin typeface="gg sans"/>
              </a:rPr>
              <a:t>atractivă</a:t>
            </a:r>
            <a:r>
              <a:rPr lang="en-US" sz="1900" b="0" i="0" dirty="0">
                <a:effectLst/>
                <a:latin typeface="gg sans"/>
              </a:rPr>
              <a:t> </a:t>
            </a:r>
            <a:r>
              <a:rPr lang="en-US" sz="1900" b="0" i="0" dirty="0" err="1">
                <a:effectLst/>
                <a:latin typeface="gg sans"/>
              </a:rPr>
              <a:t>și</a:t>
            </a:r>
            <a:r>
              <a:rPr lang="en-US" sz="1900" b="0" i="0" dirty="0">
                <a:effectLst/>
                <a:latin typeface="gg sans"/>
              </a:rPr>
              <a:t> </a:t>
            </a:r>
            <a:r>
              <a:rPr lang="en-US" sz="1900" b="0" i="0" dirty="0" err="1">
                <a:effectLst/>
                <a:latin typeface="gg sans"/>
              </a:rPr>
              <a:t>interactivitate</a:t>
            </a:r>
            <a:r>
              <a:rPr lang="en-US" sz="1900" b="0" i="0" dirty="0">
                <a:effectLst/>
                <a:latin typeface="gg sans"/>
              </a:rPr>
              <a:t> </a:t>
            </a:r>
            <a:r>
              <a:rPr lang="en-US" sz="1900" b="0" i="0" dirty="0" err="1">
                <a:effectLst/>
                <a:latin typeface="gg sans"/>
              </a:rPr>
              <a:t>sporită</a:t>
            </a:r>
            <a:endParaRPr lang="ro-MD" sz="1900" b="0" i="0" dirty="0">
              <a:effectLst/>
              <a:latin typeface="gg sans"/>
            </a:endParaRPr>
          </a:p>
          <a:p>
            <a:pPr>
              <a:lnSpc>
                <a:spcPct val="90000"/>
              </a:lnSpc>
            </a:pPr>
            <a:endParaRPr lang="en-US" sz="1900" b="0" i="0" dirty="0">
              <a:effectLst/>
              <a:latin typeface="gg sans"/>
            </a:endParaRPr>
          </a:p>
          <a:p>
            <a:pPr>
              <a:lnSpc>
                <a:spcPct val="90000"/>
              </a:lnSpc>
            </a:pPr>
            <a:r>
              <a:rPr lang="ro-MD" sz="1900" dirty="0">
                <a:latin typeface="gg sans"/>
              </a:rPr>
              <a:t>e</a:t>
            </a:r>
            <a:r>
              <a:rPr lang="en-US" sz="1900" b="0" i="0" dirty="0" err="1">
                <a:effectLst/>
                <a:latin typeface="gg sans"/>
              </a:rPr>
              <a:t>ficiența</a:t>
            </a:r>
            <a:r>
              <a:rPr lang="en-US" sz="1900" b="0" i="0" dirty="0">
                <a:effectLst/>
                <a:latin typeface="gg sans"/>
              </a:rPr>
              <a:t> </a:t>
            </a:r>
            <a:r>
              <a:rPr lang="en-US" sz="1900" b="0" i="0" dirty="0" err="1">
                <a:effectLst/>
                <a:latin typeface="gg sans"/>
              </a:rPr>
              <a:t>algoritmilor</a:t>
            </a:r>
            <a:r>
              <a:rPr lang="en-US" sz="1900" b="0" i="0" dirty="0">
                <a:effectLst/>
                <a:latin typeface="gg sans"/>
              </a:rPr>
              <a:t> de </a:t>
            </a:r>
            <a:r>
              <a:rPr lang="en-US" sz="1900" b="0" i="0" dirty="0" err="1">
                <a:effectLst/>
                <a:latin typeface="gg sans"/>
              </a:rPr>
              <a:t>randare</a:t>
            </a:r>
            <a:r>
              <a:rPr lang="en-US" sz="1900" b="0" i="0" dirty="0">
                <a:effectLst/>
                <a:latin typeface="gg sans"/>
              </a:rPr>
              <a:t> </a:t>
            </a:r>
            <a:r>
              <a:rPr lang="en-US" sz="1900" b="0" i="0" dirty="0" err="1">
                <a:effectLst/>
                <a:latin typeface="gg sans"/>
              </a:rPr>
              <a:t>și</a:t>
            </a:r>
            <a:r>
              <a:rPr lang="en-US" sz="1900" b="0" i="0" dirty="0">
                <a:effectLst/>
                <a:latin typeface="gg sans"/>
              </a:rPr>
              <a:t> </a:t>
            </a:r>
            <a:r>
              <a:rPr lang="en-US" sz="1900" b="0" i="0" dirty="0" err="1">
                <a:effectLst/>
                <a:latin typeface="gg sans"/>
              </a:rPr>
              <a:t>optimizare</a:t>
            </a:r>
            <a:endParaRPr lang="en-US" sz="1900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7519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6DBF80-CA4D-49F8-E758-7F3CA2F4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Descriere tehnică</a:t>
            </a:r>
            <a:r>
              <a:rPr lang="en-US" b="1" dirty="0"/>
              <a:t> a </a:t>
            </a:r>
            <a:r>
              <a:rPr lang="en-US" b="1" dirty="0" err="1"/>
              <a:t>aplica</a:t>
            </a:r>
            <a:r>
              <a:rPr lang="ro-RO" b="1" dirty="0"/>
              <a:t>iei</a:t>
            </a:r>
            <a:endParaRPr lang="en-US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CE57ED6-F1C2-01D0-2343-9FDD1FED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3486"/>
            <a:ext cx="8915400" cy="414773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Motor 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gg sans"/>
              </a:rPr>
              <a:t>grafic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gg sans"/>
              </a:rPr>
              <a:t>utilizat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Unity</a:t>
            </a:r>
            <a:endParaRPr lang="ro-MD" sz="2400" b="0" i="0" dirty="0">
              <a:solidFill>
                <a:schemeClr val="tx1"/>
              </a:solidFill>
              <a:effectLst/>
              <a:latin typeface="gg sans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gg sans"/>
            </a:endParaRPr>
          </a:p>
          <a:p>
            <a:r>
              <a:rPr lang="en-US" sz="2400" b="0" i="1" dirty="0" err="1">
                <a:solidFill>
                  <a:schemeClr val="tx1"/>
                </a:solidFill>
                <a:effectLst/>
                <a:latin typeface="gg sans"/>
              </a:rPr>
              <a:t>Tehnologii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 de 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gg sans"/>
              </a:rPr>
              <a:t>optimizare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wrap-around, culling,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lumini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/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umbre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dinamice</a:t>
            </a:r>
            <a:endParaRPr lang="ro-MD" sz="2400" b="0" i="0" dirty="0">
              <a:solidFill>
                <a:schemeClr val="tx1"/>
              </a:solidFill>
              <a:effectLst/>
              <a:latin typeface="gg sans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gg sans"/>
            </a:endParaRPr>
          </a:p>
          <a:p>
            <a:r>
              <a:rPr lang="en-US" sz="2400" b="0" i="1" dirty="0" err="1">
                <a:solidFill>
                  <a:schemeClr val="tx1"/>
                </a:solidFill>
                <a:effectLst/>
                <a:latin typeface="gg sans"/>
              </a:rPr>
              <a:t>Modele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gg sans"/>
              </a:rPr>
              <a:t>optimizate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gg sans"/>
              </a:rPr>
              <a:t>pentru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gg sans"/>
              </a:rPr>
              <a:t>performanță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gg sans"/>
              </a:rPr>
              <a:t>ridicată</a:t>
            </a:r>
            <a:endParaRPr lang="ro-MD" sz="2400" b="0" i="1" dirty="0">
              <a:solidFill>
                <a:schemeClr val="tx1"/>
              </a:solidFill>
              <a:effectLst/>
              <a:latin typeface="gg sans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gg sans"/>
            </a:endParaRPr>
          </a:p>
          <a:p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Culling: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ro-MD" sz="2400" b="0" i="0" dirty="0">
                <a:solidFill>
                  <a:schemeClr val="tx1"/>
                </a:solidFill>
                <a:effectLst/>
                <a:latin typeface="gg sans"/>
              </a:rPr>
              <a:t>Apariția pe ecran (</a:t>
            </a:r>
            <a:r>
              <a:rPr lang="ro-MD" sz="2400" b="0" i="0" dirty="0" err="1">
                <a:solidFill>
                  <a:schemeClr val="tx1"/>
                </a:solidFill>
                <a:effectLst/>
                <a:latin typeface="gg sans"/>
              </a:rPr>
              <a:t>rendering</a:t>
            </a:r>
            <a:r>
              <a:rPr lang="ro-MD" sz="2400" b="0" i="0" dirty="0">
                <a:solidFill>
                  <a:schemeClr val="tx1"/>
                </a:solidFill>
                <a:effectLst/>
                <a:latin typeface="gg sans"/>
              </a:rPr>
              <a:t>) doar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a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obiectelor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vizibile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endParaRPr lang="ro-MD" sz="2400" b="0" i="0" dirty="0">
              <a:solidFill>
                <a:schemeClr val="tx1"/>
              </a:solidFill>
              <a:effectLst/>
              <a:latin typeface="gg sans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gg sans"/>
            </a:endParaRPr>
          </a:p>
          <a:p>
            <a:r>
              <a:rPr lang="en-US" sz="2400" b="0" i="1" dirty="0">
                <a:solidFill>
                  <a:schemeClr val="tx1"/>
                </a:solidFill>
                <a:effectLst/>
                <a:latin typeface="gg sans"/>
              </a:rPr>
              <a:t>Wrap-around/screen wrap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: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este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un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mecanism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de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joc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în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care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obiectele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care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trec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de o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margine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a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ecranului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reapar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pe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marginea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opusă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creând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iluzia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unui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spațiu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de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joc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g sans"/>
              </a:rPr>
              <a:t>infinit</a:t>
            </a:r>
            <a:endParaRPr lang="en-US" sz="2400" b="0" i="0" dirty="0">
              <a:solidFill>
                <a:schemeClr val="tx1"/>
              </a:solidFill>
              <a:effectLst/>
              <a:latin typeface="gg sans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dirty="0">
              <a:solidFill>
                <a:srgbClr val="000000"/>
              </a:solidFill>
              <a:latin typeface="inherit"/>
            </a:endParaRPr>
          </a:p>
          <a:p>
            <a:pPr marL="0" indent="0">
              <a:buNone/>
            </a:pPr>
            <a:endParaRPr lang="en-US" b="0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226165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3B953D-835A-D285-4B19-5802D54B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Teste </a:t>
            </a:r>
            <a:r>
              <a:rPr lang="en-US" b="1" dirty="0" err="1"/>
              <a:t>efectuate</a:t>
            </a:r>
            <a:endParaRPr lang="en-US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FC7C84E-1EE2-4A7B-22F8-CB16F224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0" i="0" dirty="0">
                <a:effectLst/>
                <a:latin typeface="gg sans"/>
              </a:rPr>
              <a:t>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Codul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g sans"/>
              </a:rPr>
              <a:t> a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fost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rulat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g sans"/>
              </a:rPr>
              <a:t> pe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mai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multe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g sans"/>
              </a:rPr>
              <a:t> dispositive </a:t>
            </a:r>
            <a:r>
              <a:rPr lang="ro-MD" sz="2800" dirty="0">
                <a:solidFill>
                  <a:schemeClr val="tx1"/>
                </a:solidFill>
                <a:latin typeface="gg sans"/>
              </a:rPr>
              <a:t>ș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i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g sans"/>
              </a:rPr>
              <a:t> simulator</a:t>
            </a:r>
            <a:endParaRPr lang="ro-MD" sz="2800" b="0" i="0" dirty="0">
              <a:solidFill>
                <a:schemeClr val="tx1"/>
              </a:solidFill>
              <a:effectLst/>
              <a:latin typeface="gg sans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gg sans"/>
            </a:endParaRPr>
          </a:p>
          <a:p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Tratarea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erorilor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g sans"/>
              </a:rPr>
              <a:t> in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timpul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rul</a:t>
            </a:r>
            <a:r>
              <a:rPr lang="ro-MD" sz="2800" b="0" i="0" dirty="0">
                <a:solidFill>
                  <a:schemeClr val="tx1"/>
                </a:solidFill>
                <a:effectLst/>
                <a:latin typeface="gg sans"/>
              </a:rPr>
              <a:t>ă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gg sans"/>
              </a:rPr>
              <a:t>rii</a:t>
            </a:r>
            <a:endParaRPr lang="ro-MD" sz="2800" b="0" i="0" dirty="0">
              <a:solidFill>
                <a:schemeClr val="tx1"/>
              </a:solidFill>
              <a:effectLst/>
              <a:latin typeface="gg sans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gg sans"/>
            </a:endParaRPr>
          </a:p>
          <a:p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Verificarea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corectitudinii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logicii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joc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inclusiv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ro-MD" sz="2800" dirty="0">
                <a:solidFill>
                  <a:schemeClr val="tx1"/>
                </a:solidFill>
                <a:latin typeface="gg sans"/>
              </a:rPr>
              <a:t>alegerea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caracterului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principal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și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gestionarea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coliziunilor</a:t>
            </a:r>
            <a:endParaRPr lang="ro-MD" sz="2800" dirty="0">
              <a:solidFill>
                <a:schemeClr val="tx1"/>
              </a:solidFill>
              <a:latin typeface="gg sans"/>
            </a:endParaRPr>
          </a:p>
          <a:p>
            <a:endParaRPr lang="en-US" sz="2800" dirty="0">
              <a:solidFill>
                <a:schemeClr val="tx1"/>
              </a:solidFill>
              <a:latin typeface="gg sans"/>
            </a:endParaRPr>
          </a:p>
          <a:p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Asigurarea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că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întrebările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programare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în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C++ sunt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afișate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corect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și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că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răspunsurile</a:t>
            </a:r>
            <a:r>
              <a:rPr lang="en-US" sz="2800" dirty="0">
                <a:solidFill>
                  <a:schemeClr val="tx1"/>
                </a:solidFill>
                <a:latin typeface="gg sans"/>
              </a:rPr>
              <a:t> sunt evaluate </a:t>
            </a:r>
            <a:r>
              <a:rPr lang="en-US" sz="2800" dirty="0" err="1">
                <a:solidFill>
                  <a:schemeClr val="tx1"/>
                </a:solidFill>
                <a:latin typeface="gg sans"/>
              </a:rPr>
              <a:t>corespunzător</a:t>
            </a:r>
            <a:endParaRPr lang="en-US" sz="2800" b="0" i="0" dirty="0">
              <a:solidFill>
                <a:schemeClr val="tx1"/>
              </a:solidFill>
              <a:effectLst/>
              <a:latin typeface="gg sa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5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F96857-8B5C-AEA9-5D2F-0465FB8D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Concluzii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directii</a:t>
            </a:r>
            <a:endParaRPr lang="en-US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95EEE0D-8EEB-6216-A5B2-BE410C0C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1781"/>
            <a:ext cx="8915400" cy="4783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 err="1">
                <a:solidFill>
                  <a:schemeClr val="tx1"/>
                </a:solidFill>
                <a:effectLst/>
                <a:latin typeface="gg sans"/>
              </a:rPr>
              <a:t>Concluzii</a:t>
            </a:r>
            <a:endParaRPr lang="ro-MD" sz="2000" i="1" dirty="0">
              <a:solidFill>
                <a:schemeClr val="tx1"/>
              </a:solidFill>
              <a:latin typeface="gg sans"/>
            </a:endParaRPr>
          </a:p>
          <a:p>
            <a:r>
              <a:rPr lang="ro-MD" sz="2000" b="0" i="0" dirty="0">
                <a:solidFill>
                  <a:schemeClr val="tx1"/>
                </a:solidFill>
                <a:effectLst/>
                <a:latin typeface="gg sans"/>
              </a:rPr>
              <a:t>	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CodeRunner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C++ a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demonstrat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eficiența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combinării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învățării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cu</a:t>
            </a:r>
            <a:r>
              <a:rPr lang="ro-MD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jocul</a:t>
            </a:r>
            <a:endParaRPr lang="ro-MD" sz="2000" dirty="0">
              <a:solidFill>
                <a:schemeClr val="tx1"/>
              </a:solidFill>
              <a:latin typeface="gg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g sans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Feedback-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ul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pozitiv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validează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conceptul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și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implementarea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jocului</a:t>
            </a:r>
            <a:endParaRPr lang="ro-MD" sz="2000" dirty="0">
              <a:solidFill>
                <a:schemeClr val="tx1"/>
              </a:solidFill>
              <a:latin typeface="gg sans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chemeClr val="tx1"/>
                </a:solidFill>
                <a:effectLst/>
                <a:latin typeface="gg sans"/>
              </a:rPr>
              <a:t>Direcții</a:t>
            </a:r>
            <a:r>
              <a:rPr lang="en-US" sz="2000" i="1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ro-MD" sz="2000" i="1" dirty="0">
                <a:solidFill>
                  <a:schemeClr val="tx1"/>
                </a:solidFill>
                <a:latin typeface="gg sans"/>
              </a:rPr>
              <a:t>v</a:t>
            </a:r>
            <a:r>
              <a:rPr lang="en-US" sz="2000" i="1" dirty="0" err="1">
                <a:solidFill>
                  <a:schemeClr val="tx1"/>
                </a:solidFill>
                <a:effectLst/>
                <a:latin typeface="gg sans"/>
              </a:rPr>
              <a:t>iitoare</a:t>
            </a:r>
            <a:r>
              <a:rPr lang="en-US" sz="2000" i="1" dirty="0">
                <a:solidFill>
                  <a:schemeClr val="tx1"/>
                </a:solidFill>
                <a:effectLst/>
                <a:latin typeface="gg sans"/>
              </a:rPr>
              <a:t> de </a:t>
            </a:r>
            <a:r>
              <a:rPr lang="ro-MD" sz="2000" i="1" dirty="0">
                <a:solidFill>
                  <a:schemeClr val="tx1"/>
                </a:solidFill>
                <a:latin typeface="gg sans"/>
              </a:rPr>
              <a:t>d</a:t>
            </a:r>
            <a:r>
              <a:rPr lang="en-US" sz="2000" i="1" dirty="0" err="1">
                <a:solidFill>
                  <a:schemeClr val="tx1"/>
                </a:solidFill>
                <a:effectLst/>
                <a:latin typeface="gg sans"/>
              </a:rPr>
              <a:t>ezvoltare</a:t>
            </a:r>
            <a:r>
              <a:rPr lang="en-US" sz="2000" i="1" dirty="0">
                <a:solidFill>
                  <a:schemeClr val="tx1"/>
                </a:solidFill>
                <a:effectLst/>
                <a:latin typeface="gg sans"/>
              </a:rPr>
              <a:t> </a:t>
            </a:r>
          </a:p>
          <a:p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Adăugarea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de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noi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întrebări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și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niveluri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de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dificultate</a:t>
            </a:r>
            <a:endParaRPr lang="ro-MD" sz="2000" b="0" i="0" dirty="0">
              <a:solidFill>
                <a:schemeClr val="tx1"/>
              </a:solidFill>
              <a:effectLst/>
              <a:latin typeface="gg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g sans"/>
            </a:endParaRPr>
          </a:p>
          <a:p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Extinderea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jocului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pe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alte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platforme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: VR, WebGL</a:t>
            </a:r>
            <a:endParaRPr lang="ro-MD" sz="2000" b="0" i="0" dirty="0">
              <a:solidFill>
                <a:schemeClr val="tx1"/>
              </a:solidFill>
              <a:effectLst/>
              <a:latin typeface="gg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g sans"/>
            </a:endParaRPr>
          </a:p>
          <a:p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Integrarea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cu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platforme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educaționale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pentru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o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utilizare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mai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g san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gg sans"/>
              </a:rPr>
              <a:t>largă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14643"/>
      </p:ext>
    </p:extLst>
  </p:cSld>
  <p:clrMapOvr>
    <a:masterClrMapping/>
  </p:clrMapOvr>
</p:sld>
</file>

<file path=ppt/theme/theme1.xml><?xml version="1.0" encoding="utf-8"?>
<a:theme xmlns:a="http://schemas.openxmlformats.org/drawingml/2006/main" name="Adiere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296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gg sans</vt:lpstr>
      <vt:lpstr>inherit</vt:lpstr>
      <vt:lpstr>Wingdings 3</vt:lpstr>
      <vt:lpstr>Adiere</vt:lpstr>
      <vt:lpstr>CODERUNNER C++</vt:lpstr>
      <vt:lpstr>Descriere aplicatie</vt:lpstr>
      <vt:lpstr>Exemple si noutati</vt:lpstr>
      <vt:lpstr>Descriere tehnică a aplicaiei</vt:lpstr>
      <vt:lpstr>Teste efectuate</vt:lpstr>
      <vt:lpstr>Concluzii si directii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CODERUNNER C++</dc:title>
  <dc:creator>Adelin Tig</dc:creator>
  <cp:lastModifiedBy>Poenaru Stefan</cp:lastModifiedBy>
  <cp:revision>10</cp:revision>
  <dcterms:created xsi:type="dcterms:W3CDTF">2024-05-28T17:44:48Z</dcterms:created>
  <dcterms:modified xsi:type="dcterms:W3CDTF">2024-09-09T17:04:07Z</dcterms:modified>
</cp:coreProperties>
</file>