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35" r:id="rId3"/>
    <p:sldId id="319" r:id="rId4"/>
    <p:sldId id="337" r:id="rId5"/>
    <p:sldId id="349" r:id="rId6"/>
    <p:sldId id="351" r:id="rId7"/>
    <p:sldId id="352" r:id="rId8"/>
    <p:sldId id="353" r:id="rId9"/>
    <p:sldId id="354" r:id="rId10"/>
    <p:sldId id="356" r:id="rId11"/>
    <p:sldId id="357" r:id="rId12"/>
    <p:sldId id="355" r:id="rId13"/>
    <p:sldId id="358" r:id="rId14"/>
    <p:sldId id="359" r:id="rId15"/>
    <p:sldId id="360" r:id="rId16"/>
    <p:sldId id="361" r:id="rId17"/>
    <p:sldId id="362" r:id="rId18"/>
    <p:sldId id="363" r:id="rId19"/>
    <p:sldId id="365" r:id="rId20"/>
    <p:sldId id="366" r:id="rId21"/>
    <p:sldId id="367" r:id="rId22"/>
    <p:sldId id="3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clan Byrne" initials="DB" lastIdx="1" clrIdx="0">
    <p:extLst>
      <p:ext uri="{19B8F6BF-5375-455C-9EA6-DF929625EA0E}">
        <p15:presenceInfo xmlns:p15="http://schemas.microsoft.com/office/powerpoint/2012/main" userId="Declan Byr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31" autoAdjust="0"/>
  </p:normalViewPr>
  <p:slideViewPr>
    <p:cSldViewPr snapToGrid="0">
      <p:cViewPr varScale="1">
        <p:scale>
          <a:sx n="40" d="100"/>
          <a:sy n="40" d="100"/>
        </p:scale>
        <p:origin x="9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CC5D3-74FF-498B-A3E7-AE1AC0D697B7}" type="datetimeFigureOut">
              <a:rPr lang="en-IE" smtClean="0"/>
              <a:t>25/01/2022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5AAF1-A53E-459C-AE43-9352CDEC3A3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4298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2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6694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11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102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12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4545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13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3480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14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8231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15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686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16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7623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17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3337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18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2425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19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15678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20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7251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3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01809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21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93402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22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8987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4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2400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5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8068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6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9078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7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5762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8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7094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9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1829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10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031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EF91-2641-4A19-9F01-E4812061F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C6860-0C08-4902-A8AD-CC59E978C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3B9B6-2C12-41A4-BE5F-DA1782F1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25/01/2022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7D42A-69B9-4A3D-8FA0-1AADDCA6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6564D-8C17-4EA9-8BB1-08BDDFAE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269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D7E4-C153-4ED8-A400-FC66BF66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F42AE-4068-4121-B896-C717C9A75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86FDC-D59B-4DE7-A87E-5D083524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25/01/2022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E04FC-B194-43AA-8A9A-AD00CD0C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74C2-8328-46A2-B03F-1BDA721A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757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D8941B-2E38-483C-8B27-C4437FCC2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3C289-36AC-49BE-9D45-D9B3673DB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C4D6C-ADF1-4047-A03D-3A68D3E3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25/01/2022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4DE7C-0A93-4BFD-BFAB-A51CD8C2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07A84-3A4C-4522-92E2-F0E55888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93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96B3-C6F6-488D-A27B-05E8F52B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7A41F-B249-43BC-9DEA-E993EC432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1C915-F450-4A19-9659-19C0D87F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25/01/2022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8CA76-E534-459C-A465-254674DC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74B3B-7C2E-496A-9198-86922159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629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AF02-24E5-4CAA-8730-06FCF2EF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A42D7-7A18-4B98-A93D-F1AFF8185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7EC94-E6D8-4A5C-AC53-164E432F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25/01/2022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16A29-6C2F-4B7B-BA57-EA5BFDEC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93B06-081F-4A06-91D8-3D6236C8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285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56BA-704F-40F3-843D-27F06203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12849-665A-4414-AAE0-6F7C1AC16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F53BD-0F7D-4961-A882-92001F316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9B5BA-D1C1-47A8-843F-AFD9A289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25/01/2022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0942B-8D26-46D7-87C8-2142E4317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B176D-35CD-4F0C-BA4A-25D49A71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108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F5B47-9700-4D7C-BA80-F5C46F2C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3BAA1-5F04-4A20-A9B5-1AE4FD6A1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832D1-93E7-47A2-A2A3-40A935167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EC2ED-EE9B-4728-9B99-2BD52A369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6EFA87-7108-4DA7-86E6-F939DE336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71676-74FC-4BBE-B21E-0963A71E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25/01/2022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1677EC-C1AC-4BFE-BB94-0D4C325F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7220A-1AC0-4E49-9FFA-02D345A0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605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1CE9-8A72-4E2E-9292-F6AD0756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3102FA-1F92-48AC-A85E-72D9DCBA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25/01/2022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902BA-C5E8-4C0B-9879-47C86D96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A0722-D84F-47B2-A9CF-5532D4DD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224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8FF7A-58B5-40FB-9D32-99CE9168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25/01/2022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F062F2-4894-4C45-B3F8-23EC3079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D37C8-4BD3-41AE-B732-5DA32255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046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4631-A867-40C1-8DDF-6EF217DB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E65A1-A704-44D0-B826-F74E32257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97BFD-2B92-4C42-AF63-9B32E149F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8C7AC-8357-4F6D-A1A7-EA3C5075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25/01/2022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3C68-1DA3-4FE4-94F3-D2F0ADE6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007B0-B814-4F71-870D-2D33464B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513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09EE-15E5-428A-8D2A-2BCDF52E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BC8A9-5819-493C-BCAC-59914C135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93682-9F8E-4CC5-BBEF-F19D026E4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E79B1-0672-4E06-A4FB-7D19FE94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25/01/2022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9275F-D855-4DDB-98D2-E30DE613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AC34D-4D01-45B7-AE79-66C6646C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658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AB8663-311A-4333-B45D-952F47AF5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64A09-6CF6-4DEA-94A9-D8C9860AF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3F483-0FA4-40B9-A04E-4EA89AA3F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21C10-33ED-4B79-93C5-8B7434189C2A}" type="datetimeFigureOut">
              <a:rPr lang="en-IE" smtClean="0"/>
              <a:t>25/01/2022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F8972-4F23-43C6-9005-900B58537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B127C-1C73-4A76-B9BC-0A8D75FD6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804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F25B-1A3F-4401-82D1-90A7FCFA1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Software Design for Cloud 2.2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1DA9D-CC0F-4F4B-8B84-AD9E31EAF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305" y="3931822"/>
            <a:ext cx="9144000" cy="1655762"/>
          </a:xfrm>
        </p:spPr>
        <p:txBody>
          <a:bodyPr>
            <a:noAutofit/>
          </a:bodyPr>
          <a:lstStyle/>
          <a:p>
            <a:r>
              <a:rPr lang="en-IE" sz="2600" b="1" dirty="0"/>
              <a:t>Python Programming </a:t>
            </a:r>
          </a:p>
          <a:p>
            <a:endParaRPr lang="en-IE" sz="2600" b="1" dirty="0"/>
          </a:p>
          <a:p>
            <a:r>
              <a:rPr lang="en-IE" sz="2600" b="1" dirty="0"/>
              <a:t>Lecture 4</a:t>
            </a:r>
          </a:p>
          <a:p>
            <a:endParaRPr lang="en-IE" sz="2600" dirty="0"/>
          </a:p>
          <a:p>
            <a:r>
              <a:rPr lang="en-IE" sz="2600" dirty="0">
                <a:solidFill>
                  <a:srgbClr val="FF0000"/>
                </a:solidFill>
              </a:rPr>
              <a:t>Sets, Maps, Dictionaries and Iterators</a:t>
            </a:r>
          </a:p>
        </p:txBody>
      </p:sp>
    </p:spTree>
    <p:extLst>
      <p:ext uri="{BB962C8B-B14F-4D97-AF65-F5344CB8AC3E}">
        <p14:creationId xmlns:p14="http://schemas.microsoft.com/office/powerpoint/2010/main" val="1084343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1855548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Ex241_ Complete method </a:t>
            </a:r>
            <a:r>
              <a:rPr lang="en-CA" dirty="0" err="1">
                <a:solidFill>
                  <a:srgbClr val="FF0000"/>
                </a:solidFill>
              </a:rPr>
              <a:t>mySearch</a:t>
            </a:r>
            <a:r>
              <a:rPr lang="en-CA" dirty="0">
                <a:solidFill>
                  <a:srgbClr val="FF0000"/>
                </a:solidFill>
              </a:rPr>
              <a:t>  </a:t>
            </a:r>
            <a:r>
              <a:rPr lang="en-CA" sz="3700" dirty="0"/>
              <a:t>Ex241_skel.py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10031529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 err="1"/>
              <a:t>def</a:t>
            </a:r>
            <a:r>
              <a:rPr lang="en-US" sz="2700" dirty="0"/>
              <a:t> main():</a:t>
            </a:r>
          </a:p>
          <a:p>
            <a:r>
              <a:rPr lang="en-US" sz="2700" dirty="0"/>
              <a:t>    set1= {2, 5, 2, 8, 7}</a:t>
            </a:r>
          </a:p>
          <a:p>
            <a:r>
              <a:rPr lang="en-US" sz="2700" dirty="0"/>
              <a:t>    set2= {1,2,3,4}</a:t>
            </a:r>
          </a:p>
          <a:p>
            <a:r>
              <a:rPr lang="en-US" sz="2700" dirty="0"/>
              <a:t>    target = </a:t>
            </a:r>
            <a:r>
              <a:rPr lang="en-US" sz="2700" dirty="0" err="1"/>
              <a:t>int</a:t>
            </a:r>
            <a:r>
              <a:rPr lang="en-US" sz="2700" dirty="0"/>
              <a:t>(input('Enter Target: '))</a:t>
            </a:r>
          </a:p>
          <a:p>
            <a:r>
              <a:rPr lang="en-US" sz="2700" dirty="0"/>
              <a:t>    result = </a:t>
            </a:r>
            <a:r>
              <a:rPr lang="en-US" sz="2700" dirty="0" err="1"/>
              <a:t>mySearch</a:t>
            </a:r>
            <a:r>
              <a:rPr lang="en-US" sz="2700" dirty="0"/>
              <a:t>(set1,set2, target)</a:t>
            </a:r>
          </a:p>
          <a:p>
            <a:r>
              <a:rPr lang="en-US" sz="2700" dirty="0"/>
              <a:t>    print('Element {0} found in at least 1 set = {1}'.format(target, result))</a:t>
            </a:r>
          </a:p>
          <a:p>
            <a:endParaRPr lang="en-US" sz="2700" dirty="0"/>
          </a:p>
          <a:p>
            <a:r>
              <a:rPr lang="en-US" sz="2700" dirty="0" err="1"/>
              <a:t>def</a:t>
            </a:r>
            <a:r>
              <a:rPr lang="en-US" sz="2700" dirty="0"/>
              <a:t> </a:t>
            </a:r>
            <a:r>
              <a:rPr lang="en-US" sz="2700" dirty="0" err="1"/>
              <a:t>mySearch</a:t>
            </a:r>
            <a:r>
              <a:rPr lang="en-US" sz="2700" dirty="0"/>
              <a:t>(setp1,setp2, tar):</a:t>
            </a:r>
          </a:p>
          <a:p>
            <a:r>
              <a:rPr lang="en-US" sz="2700" dirty="0"/>
              <a:t>     result = False</a:t>
            </a:r>
          </a:p>
          <a:p>
            <a:r>
              <a:rPr lang="en-US" sz="2700" dirty="0"/>
              <a:t>     return result</a:t>
            </a:r>
          </a:p>
          <a:p>
            <a:endParaRPr lang="en-US" sz="2700" dirty="0"/>
          </a:p>
          <a:p>
            <a:r>
              <a:rPr lang="en-US" sz="2700" dirty="0"/>
              <a:t>main()</a:t>
            </a:r>
          </a:p>
          <a:p>
            <a:endParaRPr lang="en-US" sz="2700" dirty="0"/>
          </a:p>
          <a:p>
            <a:r>
              <a:rPr lang="en-US" sz="2700" dirty="0" err="1">
                <a:solidFill>
                  <a:srgbClr val="FF0000"/>
                </a:solidFill>
              </a:rPr>
              <a:t>mySearch</a:t>
            </a:r>
            <a:r>
              <a:rPr lang="en-US" sz="2700" dirty="0">
                <a:solidFill>
                  <a:srgbClr val="FF0000"/>
                </a:solidFill>
              </a:rPr>
              <a:t>({</a:t>
            </a:r>
            <a:r>
              <a:rPr lang="en-US" sz="2700" dirty="0"/>
              <a:t>2, 5, 2, 8, 7</a:t>
            </a:r>
            <a:r>
              <a:rPr lang="en-US" sz="2700" dirty="0">
                <a:solidFill>
                  <a:srgbClr val="FF0000"/>
                </a:solidFill>
              </a:rPr>
              <a:t>}, {</a:t>
            </a:r>
            <a:r>
              <a:rPr lang="en-US" sz="2700" dirty="0"/>
              <a:t>1,2,3,4</a:t>
            </a:r>
            <a:r>
              <a:rPr lang="en-US" sz="2700" dirty="0">
                <a:solidFill>
                  <a:srgbClr val="FF0000"/>
                </a:solidFill>
              </a:rPr>
              <a:t>}, </a:t>
            </a:r>
            <a:r>
              <a:rPr lang="en-US" sz="2700" dirty="0"/>
              <a:t>8</a:t>
            </a:r>
            <a:r>
              <a:rPr lang="en-US" sz="2700" dirty="0">
                <a:solidFill>
                  <a:srgbClr val="FF0000"/>
                </a:solidFill>
              </a:rPr>
              <a:t>) = True</a:t>
            </a:r>
          </a:p>
          <a:p>
            <a:endParaRPr lang="en-US" sz="2700" dirty="0"/>
          </a:p>
          <a:p>
            <a:endParaRPr lang="en-IE" sz="2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63846" r="38501" b="12512"/>
          <a:stretch/>
        </p:blipFill>
        <p:spPr>
          <a:xfrm>
            <a:off x="3415598" y="4699008"/>
            <a:ext cx="10470891" cy="117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08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1855548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Ex242_ Complete method </a:t>
            </a:r>
            <a:r>
              <a:rPr lang="en-CA" dirty="0" err="1">
                <a:solidFill>
                  <a:srgbClr val="FF0000"/>
                </a:solidFill>
              </a:rPr>
              <a:t>countBoth</a:t>
            </a:r>
            <a:r>
              <a:rPr lang="en-CA">
                <a:solidFill>
                  <a:srgbClr val="FF0000"/>
                </a:solidFill>
              </a:rPr>
              <a:t>  </a:t>
            </a:r>
            <a:r>
              <a:rPr lang="en-CA" sz="3700"/>
              <a:t>Ex242_</a:t>
            </a:r>
            <a:r>
              <a:rPr lang="en-CA" sz="3700" dirty="0"/>
              <a:t>skel.py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9641999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def main():</a:t>
            </a:r>
          </a:p>
          <a:p>
            <a:r>
              <a:rPr lang="en-US" sz="2700" dirty="0"/>
              <a:t>    set1= {2, 5, 2, 8, 7}</a:t>
            </a:r>
          </a:p>
          <a:p>
            <a:r>
              <a:rPr lang="en-US" sz="2700" dirty="0"/>
              <a:t>    set2= {1,2,3,4,5}</a:t>
            </a:r>
          </a:p>
          <a:p>
            <a:endParaRPr lang="en-US" sz="2700" dirty="0"/>
          </a:p>
          <a:p>
            <a:r>
              <a:rPr lang="en-US" sz="2700" dirty="0"/>
              <a:t>    result = </a:t>
            </a:r>
            <a:r>
              <a:rPr lang="en-US" sz="2700" dirty="0" err="1"/>
              <a:t>countBoth</a:t>
            </a:r>
            <a:r>
              <a:rPr lang="en-US" sz="2700" dirty="0"/>
              <a:t>(set1,set2)</a:t>
            </a:r>
          </a:p>
          <a:p>
            <a:r>
              <a:rPr lang="en-US" sz="2700" dirty="0"/>
              <a:t>    print('# Unique Elements found in both sets = {0}'.format( result))</a:t>
            </a:r>
          </a:p>
          <a:p>
            <a:endParaRPr lang="en-US" sz="2700" dirty="0"/>
          </a:p>
          <a:p>
            <a:r>
              <a:rPr lang="en-US" sz="2700" dirty="0"/>
              <a:t>def </a:t>
            </a:r>
            <a:r>
              <a:rPr lang="en-US" sz="2700" dirty="0" err="1"/>
              <a:t>countBoth</a:t>
            </a:r>
            <a:r>
              <a:rPr lang="en-US" sz="2700" dirty="0"/>
              <a:t>(setp1,setp2):</a:t>
            </a:r>
          </a:p>
          <a:p>
            <a:r>
              <a:rPr lang="en-US" sz="2700" dirty="0"/>
              <a:t>     result = 0</a:t>
            </a:r>
          </a:p>
          <a:p>
            <a:r>
              <a:rPr lang="en-US" sz="2700" dirty="0"/>
              <a:t>     return result</a:t>
            </a:r>
          </a:p>
          <a:p>
            <a:endParaRPr lang="en-US" sz="2700" dirty="0"/>
          </a:p>
          <a:p>
            <a:r>
              <a:rPr lang="en-US" sz="2700" dirty="0"/>
              <a:t>main()</a:t>
            </a:r>
          </a:p>
          <a:p>
            <a:endParaRPr lang="en-US" sz="2700" dirty="0"/>
          </a:p>
          <a:p>
            <a:r>
              <a:rPr lang="en-US" sz="2700" dirty="0" err="1">
                <a:solidFill>
                  <a:srgbClr val="FF0000"/>
                </a:solidFill>
              </a:rPr>
              <a:t>countBoth</a:t>
            </a:r>
            <a:r>
              <a:rPr lang="en-US" sz="2700" dirty="0">
                <a:solidFill>
                  <a:srgbClr val="FF0000"/>
                </a:solidFill>
              </a:rPr>
              <a:t>({</a:t>
            </a:r>
            <a:r>
              <a:rPr lang="en-US" sz="2700" dirty="0"/>
              <a:t>2, 5, 2, 8, 7</a:t>
            </a:r>
            <a:r>
              <a:rPr lang="en-US" sz="2700" dirty="0">
                <a:solidFill>
                  <a:srgbClr val="FF0000"/>
                </a:solidFill>
              </a:rPr>
              <a:t>}, {</a:t>
            </a:r>
            <a:r>
              <a:rPr lang="en-US" sz="2700" dirty="0"/>
              <a:t>1,2,3,4,5</a:t>
            </a:r>
            <a:r>
              <a:rPr lang="en-US" sz="2700" dirty="0">
                <a:solidFill>
                  <a:srgbClr val="FF0000"/>
                </a:solidFill>
              </a:rPr>
              <a:t>}) = 2</a:t>
            </a:r>
          </a:p>
          <a:p>
            <a:endParaRPr lang="en-US" sz="2700" dirty="0"/>
          </a:p>
          <a:p>
            <a:endParaRPr lang="en-IE" sz="2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82F0F-636E-434E-B872-D49F3B4103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425" r="45984" b="75222"/>
          <a:stretch/>
        </p:blipFill>
        <p:spPr>
          <a:xfrm>
            <a:off x="3341234" y="4766573"/>
            <a:ext cx="9371634" cy="104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11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-27469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Other set methods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756954"/>
            <a:ext cx="5600572" cy="903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s.add</a:t>
            </a:r>
            <a:r>
              <a:rPr lang="en-US" sz="2800" dirty="0"/>
              <a:t>(x)                 # Add an El</a:t>
            </a:r>
          </a:p>
          <a:p>
            <a:endParaRPr lang="en-US" sz="2800" dirty="0"/>
          </a:p>
          <a:p>
            <a:r>
              <a:rPr lang="en-US" sz="2800" dirty="0" err="1"/>
              <a:t>s.remove</a:t>
            </a:r>
            <a:r>
              <a:rPr lang="en-US" sz="2800" dirty="0"/>
              <a:t>(x)         # Remove x from list</a:t>
            </a:r>
          </a:p>
          <a:p>
            <a:endParaRPr lang="en-US" sz="2800" dirty="0"/>
          </a:p>
          <a:p>
            <a:r>
              <a:rPr lang="en-US" sz="2800" dirty="0" err="1"/>
              <a:t>s.issubset</a:t>
            </a:r>
            <a:r>
              <a:rPr lang="en-US" sz="2800" dirty="0"/>
              <a:t>(t)</a:t>
            </a:r>
          </a:p>
          <a:p>
            <a:endParaRPr lang="en-US" sz="2800" dirty="0"/>
          </a:p>
          <a:p>
            <a:r>
              <a:rPr lang="en-US" sz="2800" dirty="0" err="1"/>
              <a:t>len</a:t>
            </a:r>
            <a:r>
              <a:rPr lang="en-US" sz="2800" dirty="0"/>
              <a:t>(s)                      # </a:t>
            </a:r>
            <a:r>
              <a:rPr lang="en-US" sz="2800" dirty="0" err="1"/>
              <a:t>cardinarity</a:t>
            </a:r>
            <a:r>
              <a:rPr lang="en-US" sz="2800" dirty="0"/>
              <a:t> of set</a:t>
            </a:r>
          </a:p>
          <a:p>
            <a:endParaRPr lang="en-US" sz="2800" dirty="0"/>
          </a:p>
          <a:p>
            <a:r>
              <a:rPr lang="en-US" sz="2800" dirty="0"/>
              <a:t># contains x</a:t>
            </a:r>
          </a:p>
          <a:p>
            <a:endParaRPr lang="en-US" sz="2800" dirty="0"/>
          </a:p>
          <a:p>
            <a:r>
              <a:rPr lang="en-US" sz="2800" dirty="0"/>
              <a:t>    if x in s:</a:t>
            </a:r>
          </a:p>
          <a:p>
            <a:r>
              <a:rPr lang="en-US" sz="2800" dirty="0"/>
              <a:t>          print(‘</a:t>
            </a:r>
            <a:r>
              <a:rPr lang="en-US" sz="2800" dirty="0" err="1"/>
              <a:t>Contains’,x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r>
              <a:rPr lang="en-US" sz="2800" dirty="0"/>
              <a:t>   if x not in s: </a:t>
            </a:r>
          </a:p>
          <a:p>
            <a:endParaRPr lang="en-US" sz="2700" dirty="0"/>
          </a:p>
          <a:p>
            <a:endParaRPr lang="en-US" sz="2700" dirty="0"/>
          </a:p>
          <a:p>
            <a:endParaRPr lang="en-US" sz="2700" dirty="0"/>
          </a:p>
          <a:p>
            <a:endParaRPr lang="en-US" sz="2700" dirty="0"/>
          </a:p>
          <a:p>
            <a:endParaRPr lang="en-US" sz="2700" dirty="0"/>
          </a:p>
          <a:p>
            <a:endParaRPr lang="en-US" sz="2700" dirty="0"/>
          </a:p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501099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8226" y="-274695"/>
            <a:ext cx="11855548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Ex243_ Complete method </a:t>
            </a:r>
            <a:r>
              <a:rPr lang="en-CA" dirty="0" err="1">
                <a:solidFill>
                  <a:srgbClr val="FF0000"/>
                </a:solidFill>
              </a:rPr>
              <a:t>inBoth</a:t>
            </a:r>
            <a:r>
              <a:rPr lang="en-CA" dirty="0">
                <a:solidFill>
                  <a:srgbClr val="FF0000"/>
                </a:solidFill>
              </a:rPr>
              <a:t>  </a:t>
            </a:r>
            <a:r>
              <a:rPr lang="en-CA" sz="3700" dirty="0"/>
              <a:t>Ex243_skel.py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11692047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def main():</a:t>
            </a:r>
          </a:p>
          <a:p>
            <a:r>
              <a:rPr lang="en-US" sz="2700" dirty="0"/>
              <a:t>    set1= {2, 5, 2, 8, 7}</a:t>
            </a:r>
          </a:p>
          <a:p>
            <a:r>
              <a:rPr lang="en-US" sz="2700" dirty="0"/>
              <a:t>    set2= {1,2,3,4,5,6,7}</a:t>
            </a:r>
          </a:p>
          <a:p>
            <a:r>
              <a:rPr lang="en-US" sz="2700" dirty="0"/>
              <a:t>    target1 = int(input('Enter Target 1: '))</a:t>
            </a:r>
          </a:p>
          <a:p>
            <a:r>
              <a:rPr lang="en-US" sz="2700" dirty="0"/>
              <a:t>    target2 = int(input('Enter Target 2: '))</a:t>
            </a:r>
          </a:p>
          <a:p>
            <a:r>
              <a:rPr lang="en-US" sz="2700" dirty="0"/>
              <a:t>    result = </a:t>
            </a:r>
            <a:r>
              <a:rPr lang="en-US" sz="2700" dirty="0" err="1"/>
              <a:t>inBoth</a:t>
            </a:r>
            <a:r>
              <a:rPr lang="en-US" sz="2700" dirty="0"/>
              <a:t>(set1,set2, target1, target2)</a:t>
            </a:r>
          </a:p>
          <a:p>
            <a:r>
              <a:rPr lang="en-US" sz="2700" dirty="0"/>
              <a:t>    print('Element {0} &amp; {1} found in both sets = {2}'.format(target1, target2, result))</a:t>
            </a:r>
          </a:p>
          <a:p>
            <a:endParaRPr lang="en-US" sz="2700" dirty="0"/>
          </a:p>
          <a:p>
            <a:r>
              <a:rPr lang="en-US" sz="2700" dirty="0"/>
              <a:t>def </a:t>
            </a:r>
            <a:r>
              <a:rPr lang="en-US" sz="2700" dirty="0" err="1"/>
              <a:t>inBoth</a:t>
            </a:r>
            <a:r>
              <a:rPr lang="en-US" sz="2700" dirty="0"/>
              <a:t>(setp1,setp2, tar1,tar2):     result = 0</a:t>
            </a:r>
          </a:p>
          <a:p>
            <a:r>
              <a:rPr lang="en-US" sz="2700" dirty="0"/>
              <a:t>     return True</a:t>
            </a:r>
          </a:p>
          <a:p>
            <a:endParaRPr lang="en-US" sz="2700" dirty="0"/>
          </a:p>
          <a:p>
            <a:r>
              <a:rPr lang="en-US" sz="2700" dirty="0"/>
              <a:t>main()</a:t>
            </a:r>
          </a:p>
          <a:p>
            <a:endParaRPr lang="en-US" sz="2700" dirty="0"/>
          </a:p>
          <a:p>
            <a:r>
              <a:rPr lang="en-US" sz="2700" dirty="0" err="1">
                <a:solidFill>
                  <a:srgbClr val="FF0000"/>
                </a:solidFill>
              </a:rPr>
              <a:t>inBoth</a:t>
            </a:r>
            <a:r>
              <a:rPr lang="en-US" sz="2700" dirty="0">
                <a:solidFill>
                  <a:srgbClr val="FF0000"/>
                </a:solidFill>
              </a:rPr>
              <a:t>({</a:t>
            </a:r>
            <a:r>
              <a:rPr lang="en-US" sz="2700" dirty="0"/>
              <a:t>2, 5, 2, 8, 7</a:t>
            </a:r>
            <a:r>
              <a:rPr lang="en-US" sz="2700" dirty="0">
                <a:solidFill>
                  <a:srgbClr val="FF0000"/>
                </a:solidFill>
              </a:rPr>
              <a:t>}, {</a:t>
            </a:r>
            <a:r>
              <a:rPr lang="en-US" sz="2700" dirty="0"/>
              <a:t>1,2,3,4,5,6,7</a:t>
            </a:r>
            <a:r>
              <a:rPr lang="en-US" sz="2700" dirty="0">
                <a:solidFill>
                  <a:srgbClr val="FF0000"/>
                </a:solidFill>
              </a:rPr>
              <a:t>}, 2, 5) = True</a:t>
            </a:r>
          </a:p>
          <a:p>
            <a:endParaRPr lang="en-US" sz="2700" dirty="0"/>
          </a:p>
          <a:p>
            <a:endParaRPr lang="en-IE" sz="2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BACC1B-1520-4724-95C0-69E0932566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 r="44101" b="7673"/>
          <a:stretch/>
        </p:blipFill>
        <p:spPr>
          <a:xfrm>
            <a:off x="5715435" y="774362"/>
            <a:ext cx="7300710" cy="21255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D22BA2-1AD2-4BB6-90B7-D834651C35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132" r="43725" b="11353"/>
          <a:stretch/>
        </p:blipFill>
        <p:spPr>
          <a:xfrm>
            <a:off x="5464315" y="4225491"/>
            <a:ext cx="7802949" cy="146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71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7852" y="1512533"/>
            <a:ext cx="11855548" cy="1325563"/>
          </a:xfrm>
        </p:spPr>
        <p:txBody>
          <a:bodyPr>
            <a:normAutofit fontScale="90000"/>
          </a:bodyPr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Dictionaries</a:t>
            </a:r>
            <a:br>
              <a:rPr lang="en-CA" dirty="0">
                <a:solidFill>
                  <a:srgbClr val="FF0000"/>
                </a:solidFill>
              </a:rPr>
            </a:b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Set of </a:t>
            </a:r>
            <a:r>
              <a:rPr lang="en-CA" dirty="0" err="1">
                <a:solidFill>
                  <a:srgbClr val="FF0000"/>
                </a:solidFill>
              </a:rPr>
              <a:t>maplets</a:t>
            </a:r>
            <a:br>
              <a:rPr lang="en-CA" dirty="0">
                <a:solidFill>
                  <a:srgbClr val="FF0000"/>
                </a:solidFill>
              </a:rPr>
            </a:br>
            <a:br>
              <a:rPr lang="en-CA" dirty="0">
                <a:solidFill>
                  <a:srgbClr val="FF0000"/>
                </a:solidFill>
              </a:rPr>
            </a:br>
            <a:r>
              <a:rPr lang="en-CA" dirty="0"/>
              <a:t>key-&gt; value</a:t>
            </a:r>
            <a:br>
              <a:rPr lang="en-CA" dirty="0">
                <a:solidFill>
                  <a:srgbClr val="FF0000"/>
                </a:solidFill>
              </a:rPr>
            </a:br>
            <a:br>
              <a:rPr lang="en-CA" dirty="0">
                <a:solidFill>
                  <a:srgbClr val="FF0000"/>
                </a:solidFill>
              </a:rPr>
            </a:br>
            <a:br>
              <a:rPr lang="en-CA" dirty="0">
                <a:solidFill>
                  <a:srgbClr val="FF0000"/>
                </a:solidFill>
              </a:rPr>
            </a:br>
            <a:r>
              <a:rPr lang="en-CA" sz="3100" dirty="0" err="1"/>
              <a:t>studentList</a:t>
            </a:r>
            <a:r>
              <a:rPr lang="en-CA" sz="3100" dirty="0"/>
              <a:t>= {'Smith':58, 'Jones':36, 'peters':78, 'Adams':44}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00" dirty="0"/>
          </a:p>
          <a:p>
            <a:endParaRPr lang="en-IE" sz="2700" dirty="0"/>
          </a:p>
        </p:txBody>
      </p:sp>
    </p:spTree>
    <p:extLst>
      <p:ext uri="{BB962C8B-B14F-4D97-AF65-F5344CB8AC3E}">
        <p14:creationId xmlns:p14="http://schemas.microsoft.com/office/powerpoint/2010/main" val="4153044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7852" y="1512533"/>
            <a:ext cx="11855548" cy="1325563"/>
          </a:xfrm>
        </p:spPr>
        <p:txBody>
          <a:bodyPr>
            <a:normAutofit fontScale="90000"/>
          </a:bodyPr>
          <a:lstStyle/>
          <a:p>
            <a:pPr lvl="0"/>
            <a:r>
              <a:rPr lang="en-CA" sz="3100" dirty="0"/>
              <a:t>def main():</a:t>
            </a:r>
            <a:br>
              <a:rPr lang="en-CA" sz="3100" dirty="0"/>
            </a:br>
            <a:r>
              <a:rPr lang="en-CA" sz="3100" dirty="0"/>
              <a:t>    </a:t>
            </a:r>
            <a:r>
              <a:rPr lang="en-CA" sz="3100" dirty="0" err="1"/>
              <a:t>studentList</a:t>
            </a:r>
            <a:r>
              <a:rPr lang="en-CA" sz="3100" dirty="0"/>
              <a:t>= {'Smith':58, 'Jones':36, 'peters':78, 'Adams':44}</a:t>
            </a:r>
            <a:br>
              <a:rPr lang="en-CA" sz="3100" dirty="0"/>
            </a:br>
            <a:r>
              <a:rPr lang="en-CA" sz="3100" dirty="0"/>
              <a:t>    print(</a:t>
            </a:r>
            <a:r>
              <a:rPr lang="en-CA" sz="3100" dirty="0" err="1"/>
              <a:t>studentList.get</a:t>
            </a:r>
            <a:r>
              <a:rPr lang="en-CA" sz="3100" dirty="0"/>
              <a:t>('Smith'))</a:t>
            </a:r>
            <a:br>
              <a:rPr lang="en-CA" dirty="0">
                <a:solidFill>
                  <a:srgbClr val="FF0000"/>
                </a:solidFill>
              </a:rPr>
            </a:br>
            <a:br>
              <a:rPr lang="en-CA" dirty="0">
                <a:solidFill>
                  <a:srgbClr val="FF0000"/>
                </a:solidFill>
              </a:rPr>
            </a:br>
            <a:endParaRPr lang="en-CA" sz="3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00" dirty="0"/>
          </a:p>
          <a:p>
            <a:endParaRPr lang="en-IE" sz="2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95F7B-CB78-4872-857F-A48E712073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4" t="20712" r="1" b="76585"/>
          <a:stretch/>
        </p:blipFill>
        <p:spPr>
          <a:xfrm>
            <a:off x="2209800" y="3047916"/>
            <a:ext cx="45984773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26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8226" y="2103437"/>
            <a:ext cx="11855548" cy="1325563"/>
          </a:xfrm>
        </p:spPr>
        <p:txBody>
          <a:bodyPr>
            <a:normAutofit fontScale="90000"/>
          </a:bodyPr>
          <a:lstStyle/>
          <a:p>
            <a:pPr lvl="0"/>
            <a:r>
              <a:rPr lang="en-CA" sz="3100" dirty="0"/>
              <a:t>def main():</a:t>
            </a:r>
            <a:br>
              <a:rPr lang="en-CA" sz="3100" dirty="0"/>
            </a:br>
            <a:r>
              <a:rPr lang="en-CA" sz="3100" dirty="0"/>
              <a:t>    </a:t>
            </a:r>
            <a:r>
              <a:rPr lang="en-CA" sz="3100" dirty="0" err="1"/>
              <a:t>studentList</a:t>
            </a:r>
            <a:r>
              <a:rPr lang="en-CA" sz="3100" dirty="0"/>
              <a:t>= {'Smith':58, 'Jones':36, 'peters':78, 'Adams':44}</a:t>
            </a:r>
            <a:br>
              <a:rPr lang="en-CA" sz="3100" dirty="0"/>
            </a:br>
            <a:r>
              <a:rPr lang="en-CA" sz="3100" dirty="0"/>
              <a:t>    </a:t>
            </a:r>
            <a:r>
              <a:rPr lang="en-CA" sz="3100" dirty="0" err="1"/>
              <a:t>printList</a:t>
            </a:r>
            <a:r>
              <a:rPr lang="en-CA" sz="3100" dirty="0"/>
              <a:t>(</a:t>
            </a:r>
            <a:r>
              <a:rPr lang="en-CA" sz="3100" dirty="0" err="1"/>
              <a:t>studentList</a:t>
            </a:r>
            <a:r>
              <a:rPr lang="en-CA" sz="3100" dirty="0"/>
              <a:t>)</a:t>
            </a:r>
            <a:br>
              <a:rPr lang="en-CA" sz="3100" dirty="0"/>
            </a:br>
            <a:br>
              <a:rPr lang="en-CA" sz="3100" dirty="0"/>
            </a:br>
            <a:r>
              <a:rPr lang="en-CA" sz="3100" dirty="0"/>
              <a:t>def </a:t>
            </a:r>
            <a:r>
              <a:rPr lang="en-CA" sz="3100" dirty="0" err="1"/>
              <a:t>printList</a:t>
            </a:r>
            <a:r>
              <a:rPr lang="en-CA" sz="3100" dirty="0"/>
              <a:t>(</a:t>
            </a:r>
            <a:r>
              <a:rPr lang="en-CA" sz="3100" dirty="0" err="1"/>
              <a:t>studentL</a:t>
            </a:r>
            <a:r>
              <a:rPr lang="en-CA" sz="3100" dirty="0"/>
              <a:t>):</a:t>
            </a:r>
            <a:br>
              <a:rPr lang="en-CA" sz="3100" dirty="0"/>
            </a:br>
            <a:r>
              <a:rPr lang="en-CA" sz="3100" dirty="0"/>
              <a:t>    print('{',end='')</a:t>
            </a:r>
            <a:br>
              <a:rPr lang="en-CA" sz="3100" dirty="0"/>
            </a:br>
            <a:r>
              <a:rPr lang="en-CA" sz="3100" dirty="0"/>
              <a:t>    for item in </a:t>
            </a:r>
            <a:r>
              <a:rPr lang="en-CA" sz="3100" dirty="0" err="1"/>
              <a:t>studentL.items</a:t>
            </a:r>
            <a:r>
              <a:rPr lang="en-CA" sz="3100" dirty="0"/>
              <a:t>():</a:t>
            </a:r>
            <a:br>
              <a:rPr lang="en-CA" sz="3100" dirty="0"/>
            </a:br>
            <a:r>
              <a:rPr lang="en-CA" sz="3100" dirty="0"/>
              <a:t>        print(item[0],':',item[1], ', ',end='')</a:t>
            </a:r>
            <a:br>
              <a:rPr lang="en-CA" sz="3100" dirty="0"/>
            </a:br>
            <a:r>
              <a:rPr lang="en-CA" sz="3100" dirty="0"/>
              <a:t>    print('}')</a:t>
            </a:r>
            <a:br>
              <a:rPr lang="en-CA" sz="3100" dirty="0"/>
            </a:br>
            <a:br>
              <a:rPr lang="en-CA" sz="3100" dirty="0"/>
            </a:br>
            <a:r>
              <a:rPr lang="en-CA" sz="3100" dirty="0"/>
              <a:t>main()</a:t>
            </a:r>
            <a:br>
              <a:rPr lang="en-CA" dirty="0">
                <a:solidFill>
                  <a:srgbClr val="FF0000"/>
                </a:solidFill>
              </a:rPr>
            </a:br>
            <a:br>
              <a:rPr lang="en-CA" dirty="0">
                <a:solidFill>
                  <a:srgbClr val="FF0000"/>
                </a:solidFill>
              </a:rPr>
            </a:br>
            <a:endParaRPr lang="en-CA" sz="3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00" dirty="0"/>
          </a:p>
          <a:p>
            <a:endParaRPr lang="en-IE" sz="2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B514A-24FC-4F06-BD22-4EBF6B3A07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3" t="30563" r="1557" b="61115"/>
          <a:stretch/>
        </p:blipFill>
        <p:spPr>
          <a:xfrm>
            <a:off x="413331" y="4832008"/>
            <a:ext cx="16990315" cy="154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05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8226" y="2103437"/>
            <a:ext cx="11855548" cy="1325563"/>
          </a:xfrm>
        </p:spPr>
        <p:txBody>
          <a:bodyPr>
            <a:normAutofit fontScale="90000"/>
          </a:bodyPr>
          <a:lstStyle/>
          <a:p>
            <a:pPr lvl="0"/>
            <a:r>
              <a:rPr lang="en-CA" sz="3100" dirty="0"/>
              <a:t>def main():</a:t>
            </a:r>
            <a:br>
              <a:rPr lang="en-CA" sz="3100" dirty="0"/>
            </a:br>
            <a:r>
              <a:rPr lang="en-CA" sz="3100" dirty="0"/>
              <a:t>    </a:t>
            </a:r>
            <a:r>
              <a:rPr lang="en-CA" sz="3100" dirty="0" err="1"/>
              <a:t>studentList</a:t>
            </a:r>
            <a:r>
              <a:rPr lang="en-CA" sz="3100" dirty="0"/>
              <a:t>= {'Smith':58, 'Jones':36, 'peters':78, 'Adams':44}</a:t>
            </a:r>
            <a:br>
              <a:rPr lang="en-CA" sz="3100" dirty="0"/>
            </a:br>
            <a:r>
              <a:rPr lang="en-CA" sz="3100" dirty="0"/>
              <a:t>    </a:t>
            </a:r>
            <a:r>
              <a:rPr lang="en-CA" sz="3100" dirty="0" err="1"/>
              <a:t>printList</a:t>
            </a:r>
            <a:r>
              <a:rPr lang="en-CA" sz="3100" dirty="0"/>
              <a:t>(</a:t>
            </a:r>
            <a:r>
              <a:rPr lang="en-CA" sz="3100" dirty="0" err="1"/>
              <a:t>studentList</a:t>
            </a:r>
            <a:r>
              <a:rPr lang="en-CA" sz="3100" dirty="0"/>
              <a:t>)</a:t>
            </a:r>
            <a:br>
              <a:rPr lang="en-CA" sz="3100" dirty="0"/>
            </a:br>
            <a:br>
              <a:rPr lang="en-CA" sz="3100" dirty="0"/>
            </a:br>
            <a:r>
              <a:rPr lang="en-CA" sz="3100" dirty="0"/>
              <a:t>def </a:t>
            </a:r>
            <a:r>
              <a:rPr lang="en-CA" sz="3100" dirty="0" err="1"/>
              <a:t>printList</a:t>
            </a:r>
            <a:r>
              <a:rPr lang="en-CA" sz="3100" dirty="0"/>
              <a:t>(</a:t>
            </a:r>
            <a:r>
              <a:rPr lang="en-CA" sz="3100" dirty="0" err="1"/>
              <a:t>studentL</a:t>
            </a:r>
            <a:r>
              <a:rPr lang="en-CA" sz="3100" dirty="0"/>
              <a:t>):</a:t>
            </a:r>
            <a:br>
              <a:rPr lang="en-CA" sz="3100" dirty="0"/>
            </a:br>
            <a:r>
              <a:rPr lang="en-CA" sz="3100" dirty="0"/>
              <a:t>    print('{',end=‘’)</a:t>
            </a:r>
            <a:br>
              <a:rPr lang="en-CA" sz="3100" dirty="0"/>
            </a:br>
            <a:r>
              <a:rPr lang="en-US" sz="3100" dirty="0"/>
              <a:t>    for key, value in </a:t>
            </a:r>
            <a:r>
              <a:rPr lang="en-US" sz="3100" dirty="0" err="1"/>
              <a:t>studentL.items</a:t>
            </a:r>
            <a:r>
              <a:rPr lang="en-US" sz="3100" dirty="0"/>
              <a:t>():</a:t>
            </a:r>
            <a:br>
              <a:rPr lang="en-US" sz="3100" dirty="0"/>
            </a:br>
            <a:r>
              <a:rPr lang="en-US" sz="3100" dirty="0"/>
              <a:t>        print(</a:t>
            </a:r>
            <a:r>
              <a:rPr lang="en-US" sz="3100" dirty="0" err="1"/>
              <a:t>key,':',value</a:t>
            </a:r>
            <a:r>
              <a:rPr lang="en-US" sz="3100" dirty="0"/>
              <a:t>, ', ',end='')</a:t>
            </a:r>
            <a:br>
              <a:rPr lang="en-CA" sz="3100" dirty="0"/>
            </a:br>
            <a:r>
              <a:rPr lang="en-CA" sz="3100" dirty="0"/>
              <a:t>    print('}')</a:t>
            </a:r>
            <a:br>
              <a:rPr lang="en-CA" sz="3100" dirty="0"/>
            </a:br>
            <a:br>
              <a:rPr lang="en-CA" sz="3100" dirty="0"/>
            </a:br>
            <a:r>
              <a:rPr lang="en-CA" sz="3100" dirty="0"/>
              <a:t>main()</a:t>
            </a:r>
            <a:br>
              <a:rPr lang="en-CA" dirty="0">
                <a:solidFill>
                  <a:srgbClr val="FF0000"/>
                </a:solidFill>
              </a:rPr>
            </a:br>
            <a:br>
              <a:rPr lang="en-CA" dirty="0">
                <a:solidFill>
                  <a:srgbClr val="FF0000"/>
                </a:solidFill>
              </a:rPr>
            </a:br>
            <a:endParaRPr lang="en-CA" sz="3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00" dirty="0"/>
          </a:p>
          <a:p>
            <a:endParaRPr lang="en-IE" sz="2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B514A-24FC-4F06-BD22-4EBF6B3A07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3" t="30563" r="1557" b="61115"/>
          <a:stretch/>
        </p:blipFill>
        <p:spPr>
          <a:xfrm>
            <a:off x="413331" y="4832008"/>
            <a:ext cx="16990315" cy="154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56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8226" y="-434330"/>
            <a:ext cx="11855548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Ex244_ Complete method </a:t>
            </a:r>
            <a:r>
              <a:rPr lang="en-CA" dirty="0" err="1">
                <a:solidFill>
                  <a:srgbClr val="FF0000"/>
                </a:solidFill>
              </a:rPr>
              <a:t>highestMark</a:t>
            </a:r>
            <a:r>
              <a:rPr lang="en-CA" dirty="0">
                <a:solidFill>
                  <a:srgbClr val="FF0000"/>
                </a:solidFill>
              </a:rPr>
              <a:t>  </a:t>
            </a:r>
            <a:r>
              <a:rPr lang="en-CA" sz="3700" dirty="0"/>
              <a:t>Ex244_skel.py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68226" y="609997"/>
            <a:ext cx="9912072" cy="7155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def main():</a:t>
            </a:r>
          </a:p>
          <a:p>
            <a:r>
              <a:rPr lang="en-US" sz="2700" dirty="0"/>
              <a:t>    #studentList= {'Smith':58, 'Jones':36, 'peters':78, 'Adams':44}</a:t>
            </a:r>
          </a:p>
          <a:p>
            <a:r>
              <a:rPr lang="en-US" sz="2700" dirty="0"/>
              <a:t>    </a:t>
            </a:r>
            <a:r>
              <a:rPr lang="en-US" sz="2700" dirty="0" err="1"/>
              <a:t>studentList</a:t>
            </a:r>
            <a:r>
              <a:rPr lang="en-US" sz="2700" dirty="0"/>
              <a:t>= {'Smith':58, 'Jones':86, 'peters':78, 'Adams':44}</a:t>
            </a:r>
          </a:p>
          <a:p>
            <a:r>
              <a:rPr lang="en-US" sz="2700" dirty="0"/>
              <a:t>    result= </a:t>
            </a:r>
            <a:r>
              <a:rPr lang="en-US" sz="2700" dirty="0" err="1"/>
              <a:t>highestMark</a:t>
            </a:r>
            <a:r>
              <a:rPr lang="en-US" sz="2700" dirty="0"/>
              <a:t>(</a:t>
            </a:r>
            <a:r>
              <a:rPr lang="en-US" sz="2700" dirty="0" err="1"/>
              <a:t>studentList</a:t>
            </a:r>
            <a:r>
              <a:rPr lang="en-US" sz="2700" dirty="0"/>
              <a:t>)</a:t>
            </a:r>
          </a:p>
          <a:p>
            <a:r>
              <a:rPr lang="en-US" sz="2700" dirty="0"/>
              <a:t>    print('Student with highest mark={0}'.format(result))</a:t>
            </a:r>
          </a:p>
          <a:p>
            <a:endParaRPr lang="en-US" sz="2700" dirty="0"/>
          </a:p>
          <a:p>
            <a:r>
              <a:rPr lang="en-US" sz="2700" dirty="0"/>
              <a:t>def </a:t>
            </a:r>
            <a:r>
              <a:rPr lang="en-US" sz="2700" dirty="0" err="1"/>
              <a:t>highestMark</a:t>
            </a:r>
            <a:r>
              <a:rPr lang="en-US" sz="2700" dirty="0"/>
              <a:t>(</a:t>
            </a:r>
            <a:r>
              <a:rPr lang="en-US" sz="2700" dirty="0" err="1"/>
              <a:t>studentL</a:t>
            </a:r>
            <a:r>
              <a:rPr lang="en-US" sz="2700" dirty="0"/>
              <a:t>):</a:t>
            </a:r>
          </a:p>
          <a:p>
            <a:r>
              <a:rPr lang="en-US" sz="2700" dirty="0"/>
              <a:t>    highest=0</a:t>
            </a:r>
          </a:p>
          <a:p>
            <a:r>
              <a:rPr lang="en-US" sz="2700" dirty="0"/>
              <a:t>    name=‘’</a:t>
            </a:r>
          </a:p>
          <a:p>
            <a:r>
              <a:rPr lang="en-US" sz="2700" dirty="0"/>
              <a:t>   return name</a:t>
            </a:r>
          </a:p>
          <a:p>
            <a:endParaRPr lang="en-US" sz="2700" dirty="0"/>
          </a:p>
          <a:p>
            <a:r>
              <a:rPr lang="en-US" sz="2700" dirty="0"/>
              <a:t>main()</a:t>
            </a:r>
          </a:p>
          <a:p>
            <a:r>
              <a:rPr lang="en-US" sz="2700" dirty="0" err="1">
                <a:solidFill>
                  <a:srgbClr val="FF0000"/>
                </a:solidFill>
              </a:rPr>
              <a:t>highestMark</a:t>
            </a:r>
            <a:r>
              <a:rPr lang="en-US" sz="2700" dirty="0">
                <a:solidFill>
                  <a:srgbClr val="FF0000"/>
                </a:solidFill>
              </a:rPr>
              <a:t>(</a:t>
            </a:r>
            <a:r>
              <a:rPr lang="en-US" sz="2700" dirty="0"/>
              <a:t>{'Smith':58, 'Jones':36, 'peters':78, 'Adams’:44}</a:t>
            </a:r>
            <a:r>
              <a:rPr lang="en-US" sz="2700" dirty="0">
                <a:solidFill>
                  <a:srgbClr val="FF0000"/>
                </a:solidFill>
              </a:rPr>
              <a:t>) = peters</a:t>
            </a:r>
          </a:p>
          <a:p>
            <a:r>
              <a:rPr lang="en-US" sz="2700" dirty="0" err="1">
                <a:solidFill>
                  <a:srgbClr val="FF0000"/>
                </a:solidFill>
              </a:rPr>
              <a:t>highestMark</a:t>
            </a:r>
            <a:r>
              <a:rPr lang="en-US" sz="2700" dirty="0">
                <a:solidFill>
                  <a:srgbClr val="FF0000"/>
                </a:solidFill>
              </a:rPr>
              <a:t>(</a:t>
            </a:r>
            <a:r>
              <a:rPr lang="en-US" sz="2700" dirty="0"/>
              <a:t>{'Smith':58, 'Jones’:86, 'peters':78, 'Adams’:44}</a:t>
            </a:r>
            <a:r>
              <a:rPr lang="en-US" sz="2700" dirty="0">
                <a:solidFill>
                  <a:srgbClr val="FF0000"/>
                </a:solidFill>
              </a:rPr>
              <a:t>) = Jones</a:t>
            </a:r>
          </a:p>
          <a:p>
            <a:endParaRPr lang="en-US" sz="2700" dirty="0">
              <a:solidFill>
                <a:srgbClr val="FF0000"/>
              </a:solidFill>
            </a:endParaRPr>
          </a:p>
          <a:p>
            <a:endParaRPr lang="en-US" sz="2700" dirty="0"/>
          </a:p>
          <a:p>
            <a:endParaRPr lang="en-IE" sz="2700" dirty="0"/>
          </a:p>
        </p:txBody>
      </p:sp>
    </p:spTree>
    <p:extLst>
      <p:ext uri="{BB962C8B-B14F-4D97-AF65-F5344CB8AC3E}">
        <p14:creationId xmlns:p14="http://schemas.microsoft.com/office/powerpoint/2010/main" val="472888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8226" y="-434330"/>
            <a:ext cx="11855548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Dictionary Methods</a:t>
            </a:r>
            <a:endParaRPr lang="en-CA" sz="3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68227" y="609997"/>
            <a:ext cx="1202377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err="1"/>
              <a:t>d.get</a:t>
            </a:r>
            <a:r>
              <a:rPr lang="en-US" sz="2700" dirty="0"/>
              <a:t>(key)     - returns associated value</a:t>
            </a:r>
          </a:p>
          <a:p>
            <a:endParaRPr lang="en-US" sz="2700" dirty="0">
              <a:solidFill>
                <a:srgbClr val="FF0000"/>
              </a:solidFill>
            </a:endParaRPr>
          </a:p>
          <a:p>
            <a:r>
              <a:rPr lang="en-US" sz="2700" dirty="0" err="1">
                <a:solidFill>
                  <a:srgbClr val="FF0000"/>
                </a:solidFill>
              </a:rPr>
              <a:t>d.keys</a:t>
            </a:r>
            <a:r>
              <a:rPr lang="en-US" sz="2700" dirty="0">
                <a:solidFill>
                  <a:srgbClr val="FF0000"/>
                </a:solidFill>
              </a:rPr>
              <a:t>()         - returns all keys</a:t>
            </a:r>
          </a:p>
          <a:p>
            <a:r>
              <a:rPr lang="en-US" sz="2700" dirty="0" err="1">
                <a:solidFill>
                  <a:srgbClr val="FF0000"/>
                </a:solidFill>
              </a:rPr>
              <a:t>d.values</a:t>
            </a:r>
            <a:r>
              <a:rPr lang="en-US" sz="2700" dirty="0">
                <a:solidFill>
                  <a:srgbClr val="FF0000"/>
                </a:solidFill>
              </a:rPr>
              <a:t>()     - returns all values</a:t>
            </a:r>
          </a:p>
          <a:p>
            <a:endParaRPr lang="en-US" sz="2700" dirty="0">
              <a:solidFill>
                <a:srgbClr val="FF0000"/>
              </a:solidFill>
            </a:endParaRPr>
          </a:p>
          <a:p>
            <a:r>
              <a:rPr lang="en-US" altLang="en-US" sz="2400" dirty="0">
                <a:latin typeface="Courier New" panose="02070309020205020404" pitchFamily="49" charset="0"/>
              </a:rPr>
              <a:t>{'python': 1, '</a:t>
            </a:r>
            <a:r>
              <a:rPr lang="en-US" altLang="en-US" sz="2400" dirty="0" err="1">
                <a:latin typeface="Courier New" panose="02070309020205020404" pitchFamily="49" charset="0"/>
              </a:rPr>
              <a:t>javascript</a:t>
            </a:r>
            <a:r>
              <a:rPr lang="en-US" altLang="en-US" sz="2400" dirty="0">
                <a:latin typeface="Courier New" panose="02070309020205020404" pitchFamily="49" charset="0"/>
              </a:rPr>
              <a:t>': 2, '</a:t>
            </a:r>
            <a:r>
              <a:rPr lang="en-US" altLang="en-US" sz="2400" dirty="0" err="1">
                <a:latin typeface="Courier New" panose="02070309020205020404" pitchFamily="49" charset="0"/>
              </a:rPr>
              <a:t>csharp</a:t>
            </a:r>
            <a:r>
              <a:rPr lang="en-US" altLang="en-US" sz="2400" dirty="0">
                <a:latin typeface="Courier New" panose="02070309020205020404" pitchFamily="49" charset="0"/>
              </a:rPr>
              <a:t>': 2} </a:t>
            </a:r>
          </a:p>
          <a:p>
            <a:r>
              <a:rPr lang="en-US" altLang="en-US" sz="2400" dirty="0" err="1">
                <a:latin typeface="Courier New" panose="02070309020205020404" pitchFamily="49" charset="0"/>
              </a:rPr>
              <a:t>sample_dict.</a:t>
            </a:r>
            <a:r>
              <a:rPr lang="en-US" altLang="en-US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update</a:t>
            </a:r>
            <a:r>
              <a:rPr lang="en-US" altLang="en-US" sz="2400" dirty="0">
                <a:latin typeface="Courier New" panose="02070309020205020404" pitchFamily="49" charset="0"/>
              </a:rPr>
              <a:t>( {‘</a:t>
            </a:r>
            <a:r>
              <a:rPr lang="en-US" altLang="en-US" sz="2400" dirty="0" err="1">
                <a:latin typeface="Courier New" panose="02070309020205020404" pitchFamily="49" charset="0"/>
              </a:rPr>
              <a:t>csharp</a:t>
            </a:r>
            <a:r>
              <a:rPr lang="en-US" altLang="en-US" sz="2400" dirty="0">
                <a:latin typeface="Courier New" panose="02070309020205020404" pitchFamily="49" charset="0"/>
              </a:rPr>
              <a:t>’:  3 }) </a:t>
            </a:r>
          </a:p>
          <a:p>
            <a:r>
              <a:rPr lang="en-US" altLang="en-US" sz="2400" dirty="0">
                <a:latin typeface="Courier New" panose="02070309020205020404" pitchFamily="49" charset="0"/>
              </a:rPr>
              <a:t>&gt;print(</a:t>
            </a:r>
            <a:r>
              <a:rPr lang="en-US" altLang="en-US" sz="2400" dirty="0" err="1">
                <a:latin typeface="Courier New" panose="02070309020205020404" pitchFamily="49" charset="0"/>
              </a:rPr>
              <a:t>sample_dict</a:t>
            </a:r>
            <a:r>
              <a:rPr lang="en-US" altLang="en-US" sz="2400" dirty="0">
                <a:latin typeface="Courier New" panose="02070309020205020404" pitchFamily="49" charset="0"/>
              </a:rPr>
              <a:t>) </a:t>
            </a:r>
          </a:p>
          <a:p>
            <a:r>
              <a:rPr lang="en-US" altLang="en-US" sz="2400" dirty="0">
                <a:latin typeface="Courier New" panose="02070309020205020404" pitchFamily="49" charset="0"/>
              </a:rPr>
              <a:t>{'python': 1, '</a:t>
            </a:r>
            <a:r>
              <a:rPr lang="en-US" altLang="en-US" sz="2400" dirty="0" err="1">
                <a:latin typeface="Courier New" panose="02070309020205020404" pitchFamily="49" charset="0"/>
              </a:rPr>
              <a:t>javascript</a:t>
            </a:r>
            <a:r>
              <a:rPr lang="en-US" altLang="en-US" sz="2400" dirty="0">
                <a:latin typeface="Courier New" panose="02070309020205020404" pitchFamily="49" charset="0"/>
              </a:rPr>
              <a:t>': 2, '</a:t>
            </a:r>
            <a:r>
              <a:rPr lang="en-US" altLang="en-US" sz="2400" dirty="0" err="1">
                <a:latin typeface="Courier New" panose="02070309020205020404" pitchFamily="49" charset="0"/>
              </a:rPr>
              <a:t>csharp</a:t>
            </a:r>
            <a:r>
              <a:rPr lang="en-US" altLang="en-US" sz="2400" dirty="0">
                <a:latin typeface="Courier New" panose="02070309020205020404" pitchFamily="49" charset="0"/>
              </a:rPr>
              <a:t>': 3}</a:t>
            </a:r>
            <a:r>
              <a:rPr lang="en-US" altLang="en-US" sz="2400" dirty="0"/>
              <a:t> </a:t>
            </a:r>
            <a:endParaRPr lang="en-US" altLang="en-US" sz="2400" dirty="0">
              <a:latin typeface="Arial" panose="020B0604020202020204" pitchFamily="34" charset="0"/>
            </a:endParaRPr>
          </a:p>
          <a:p>
            <a:endParaRPr lang="en-US" sz="2700" dirty="0">
              <a:solidFill>
                <a:srgbClr val="FF0000"/>
              </a:solidFill>
            </a:endParaRPr>
          </a:p>
          <a:p>
            <a:r>
              <a:rPr lang="en-US" sz="2700" dirty="0" err="1">
                <a:solidFill>
                  <a:srgbClr val="FF0000"/>
                </a:solidFill>
              </a:rPr>
              <a:t>Sample_dict.update</a:t>
            </a:r>
            <a:r>
              <a:rPr lang="en-US" sz="2700" dirty="0">
                <a:solidFill>
                  <a:srgbClr val="FF0000"/>
                </a:solidFill>
              </a:rPr>
              <a:t>({‘C#’:5})    # adding a new element to the list</a:t>
            </a:r>
          </a:p>
          <a:p>
            <a:endParaRPr lang="en-US" sz="2700" dirty="0">
              <a:solidFill>
                <a:srgbClr val="FF0000"/>
              </a:solidFill>
            </a:endParaRPr>
          </a:p>
          <a:p>
            <a:endParaRPr lang="en-US" sz="2700" dirty="0">
              <a:solidFill>
                <a:srgbClr val="FF0000"/>
              </a:solidFill>
            </a:endParaRPr>
          </a:p>
          <a:p>
            <a:endParaRPr lang="en-US" sz="2700" dirty="0">
              <a:solidFill>
                <a:srgbClr val="FF0000"/>
              </a:solidFill>
            </a:endParaRPr>
          </a:p>
          <a:p>
            <a:endParaRPr lang="en-US" sz="2700" dirty="0"/>
          </a:p>
          <a:p>
            <a:endParaRPr lang="en-IE" sz="2700" dirty="0"/>
          </a:p>
        </p:txBody>
      </p:sp>
    </p:spTree>
    <p:extLst>
      <p:ext uri="{BB962C8B-B14F-4D97-AF65-F5344CB8AC3E}">
        <p14:creationId xmlns:p14="http://schemas.microsoft.com/office/powerpoint/2010/main" val="234186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List – Review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11395748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An ordered collection of Objects</a:t>
            </a:r>
          </a:p>
          <a:p>
            <a:endParaRPr lang="en-US" sz="2700" dirty="0"/>
          </a:p>
          <a:p>
            <a:r>
              <a:rPr lang="en-US" sz="2700" dirty="0"/>
              <a:t>list1= [1, 2, 3, 4, 5]</a:t>
            </a:r>
          </a:p>
          <a:p>
            <a:endParaRPr lang="en-US" sz="2700" dirty="0"/>
          </a:p>
          <a:p>
            <a:r>
              <a:rPr lang="en-US" sz="2700" dirty="0"/>
              <a:t>list2= [“Mon”, “Tues”, “Wed”, </a:t>
            </a:r>
            <a:r>
              <a:rPr lang="en-US" sz="2700" dirty="0" err="1"/>
              <a:t>Thur</a:t>
            </a:r>
            <a:r>
              <a:rPr lang="en-US" sz="2700" dirty="0"/>
              <a:t>”, “Fri”]</a:t>
            </a:r>
          </a:p>
          <a:p>
            <a:endParaRPr lang="en-US" sz="2700" dirty="0"/>
          </a:p>
          <a:p>
            <a:r>
              <a:rPr lang="en-US" sz="2700" dirty="0"/>
              <a:t>list3= [object1, object2, object3, object3]</a:t>
            </a:r>
          </a:p>
          <a:p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N.B. Unlike traditional arrays - Can easily insert/ delete to/from </a:t>
            </a:r>
            <a:r>
              <a:rPr lang="en-US" sz="2700" dirty="0" err="1"/>
              <a:t>centre</a:t>
            </a:r>
            <a:r>
              <a:rPr lang="en-US" sz="2700" dirty="0"/>
              <a:t> of the list</a:t>
            </a:r>
          </a:p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344406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8226" y="-434330"/>
            <a:ext cx="11855548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Ex245_ Complete method </a:t>
            </a:r>
            <a:r>
              <a:rPr lang="en-CA" dirty="0" err="1">
                <a:solidFill>
                  <a:srgbClr val="FF0000"/>
                </a:solidFill>
              </a:rPr>
              <a:t>printInRange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sz="3700" dirty="0"/>
              <a:t>Ex245_skel.py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41138" y="707968"/>
            <a:ext cx="10342062" cy="549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def main():</a:t>
            </a:r>
          </a:p>
          <a:p>
            <a:r>
              <a:rPr lang="en-US" sz="2700" dirty="0"/>
              <a:t>    </a:t>
            </a:r>
            <a:r>
              <a:rPr lang="en-US" sz="2700" dirty="0" err="1"/>
              <a:t>studentList</a:t>
            </a:r>
            <a:r>
              <a:rPr lang="en-US" sz="2700" dirty="0"/>
              <a:t>= {'Smith':58, 'Jones':86, 'peters':78, 'Adams':44, 'Cross':25}</a:t>
            </a:r>
          </a:p>
          <a:p>
            <a:r>
              <a:rPr lang="en-US" sz="2700" dirty="0"/>
              <a:t>    lower = int(input('Enter Lower Age: '))</a:t>
            </a:r>
          </a:p>
          <a:p>
            <a:r>
              <a:rPr lang="en-US" sz="2700" dirty="0"/>
              <a:t>    upper = int(input('Enter Upper Age: '))</a:t>
            </a:r>
          </a:p>
          <a:p>
            <a:r>
              <a:rPr lang="en-US" sz="2700" dirty="0"/>
              <a:t>    </a:t>
            </a:r>
            <a:r>
              <a:rPr lang="en-US" sz="2700" dirty="0" err="1"/>
              <a:t>printInRange</a:t>
            </a:r>
            <a:r>
              <a:rPr lang="en-US" sz="2700" dirty="0"/>
              <a:t>(</a:t>
            </a:r>
            <a:r>
              <a:rPr lang="en-US" sz="2700" dirty="0" err="1"/>
              <a:t>studentList</a:t>
            </a:r>
            <a:r>
              <a:rPr lang="en-US" sz="2700" dirty="0"/>
              <a:t>, </a:t>
            </a:r>
            <a:r>
              <a:rPr lang="en-US" sz="2700" dirty="0" err="1"/>
              <a:t>lower,upper</a:t>
            </a:r>
            <a:r>
              <a:rPr lang="en-US" sz="2700" dirty="0"/>
              <a:t>)</a:t>
            </a:r>
          </a:p>
          <a:p>
            <a:endParaRPr lang="en-US" sz="2700" dirty="0"/>
          </a:p>
          <a:p>
            <a:r>
              <a:rPr lang="en-US" sz="2700" dirty="0"/>
              <a:t>def </a:t>
            </a:r>
            <a:r>
              <a:rPr lang="en-US" sz="2700" dirty="0" err="1"/>
              <a:t>printInRange</a:t>
            </a:r>
            <a:r>
              <a:rPr lang="en-US" sz="2700" dirty="0"/>
              <a:t>(</a:t>
            </a:r>
            <a:r>
              <a:rPr lang="en-US" sz="2700" dirty="0" err="1"/>
              <a:t>studentL</a:t>
            </a:r>
            <a:r>
              <a:rPr lang="en-US" sz="2700" dirty="0"/>
              <a:t>, </a:t>
            </a:r>
            <a:r>
              <a:rPr lang="en-US" sz="2700" dirty="0" err="1"/>
              <a:t>low,high</a:t>
            </a:r>
            <a:r>
              <a:rPr lang="en-US" sz="2700" dirty="0"/>
              <a:t>):</a:t>
            </a:r>
          </a:p>
          <a:p>
            <a:r>
              <a:rPr lang="en-US" sz="2700" dirty="0"/>
              <a:t>    print('\</a:t>
            </a:r>
            <a:r>
              <a:rPr lang="en-US" sz="2700" dirty="0" err="1"/>
              <a:t>nList</a:t>
            </a:r>
            <a:r>
              <a:rPr lang="en-US" sz="2700" dirty="0"/>
              <a:t> of Names')</a:t>
            </a:r>
          </a:p>
          <a:p>
            <a:r>
              <a:rPr lang="en-US" sz="2700" dirty="0"/>
              <a:t>    print('=============')</a:t>
            </a:r>
          </a:p>
          <a:p>
            <a:endParaRPr lang="en-US" sz="2700" dirty="0"/>
          </a:p>
          <a:p>
            <a:r>
              <a:rPr lang="en-US" sz="2700" dirty="0"/>
              <a:t>main()</a:t>
            </a:r>
            <a:endParaRPr lang="en-US" sz="2700" dirty="0">
              <a:solidFill>
                <a:srgbClr val="FF0000"/>
              </a:solidFill>
            </a:endParaRPr>
          </a:p>
          <a:p>
            <a:endParaRPr lang="en-US" sz="2700" dirty="0"/>
          </a:p>
          <a:p>
            <a:endParaRPr lang="en-IE" sz="2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2921EF-F555-461A-A659-17DFD930D5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77" t="26617" r="70457" b="43009"/>
          <a:stretch/>
        </p:blipFill>
        <p:spPr>
          <a:xfrm>
            <a:off x="6613071" y="1883091"/>
            <a:ext cx="5849943" cy="460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82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8226" y="-434330"/>
            <a:ext cx="11855548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Ex246_ Complete methods </a:t>
            </a:r>
            <a:r>
              <a:rPr lang="en-CA" dirty="0" err="1">
                <a:solidFill>
                  <a:srgbClr val="FF0000"/>
                </a:solidFill>
              </a:rPr>
              <a:t>printInRange</a:t>
            </a:r>
            <a:r>
              <a:rPr lang="en-CA" dirty="0">
                <a:solidFill>
                  <a:srgbClr val="FF0000"/>
                </a:solidFill>
              </a:rPr>
              <a:t> </a:t>
            </a:r>
            <a:endParaRPr lang="en-CA" sz="3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41138" y="707968"/>
            <a:ext cx="7924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def </a:t>
            </a:r>
            <a:r>
              <a:rPr lang="en-US" sz="2700" dirty="0" err="1"/>
              <a:t>findNumber</a:t>
            </a:r>
            <a:r>
              <a:rPr lang="en-US" sz="2700" dirty="0"/>
              <a:t>(</a:t>
            </a:r>
            <a:r>
              <a:rPr lang="en-US" sz="2700" dirty="0" err="1"/>
              <a:t>dict,key</a:t>
            </a:r>
            <a:r>
              <a:rPr lang="en-US" sz="2700" dirty="0"/>
              <a:t>):        def add(</a:t>
            </a:r>
            <a:r>
              <a:rPr lang="en-US" sz="2700" dirty="0" err="1"/>
              <a:t>dict</a:t>
            </a:r>
            <a:r>
              <a:rPr lang="en-US" sz="2700" dirty="0"/>
              <a:t>, key, value): </a:t>
            </a:r>
          </a:p>
          <a:p>
            <a:endParaRPr lang="en-IE" sz="2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1040F-2B0A-4121-814C-839213AA94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949"/>
          <a:stretch/>
        </p:blipFill>
        <p:spPr>
          <a:xfrm>
            <a:off x="386514" y="1509889"/>
            <a:ext cx="3552739" cy="15607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D3EFC7-493D-40EA-A255-AD3E85DD53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014"/>
          <a:stretch/>
        </p:blipFill>
        <p:spPr>
          <a:xfrm>
            <a:off x="4184629" y="1548176"/>
            <a:ext cx="3303867" cy="15224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11394F-0696-4C61-BB5B-B9018D6546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0014"/>
          <a:stretch/>
        </p:blipFill>
        <p:spPr>
          <a:xfrm>
            <a:off x="8065167" y="1548176"/>
            <a:ext cx="3303864" cy="15224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6BC1C8-89AD-4CBB-B036-362502C571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3784"/>
          <a:stretch/>
        </p:blipFill>
        <p:spPr>
          <a:xfrm>
            <a:off x="386514" y="3689309"/>
            <a:ext cx="3260986" cy="16588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00E291-0466-4194-9837-5AC83049086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1833"/>
          <a:stretch/>
        </p:blipFill>
        <p:spPr>
          <a:xfrm>
            <a:off x="3980439" y="3712315"/>
            <a:ext cx="3712246" cy="16588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D06E83A-85A9-4E64-B166-642A2E6E101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7179"/>
          <a:stretch/>
        </p:blipFill>
        <p:spPr>
          <a:xfrm>
            <a:off x="8065166" y="3787347"/>
            <a:ext cx="3154757" cy="152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11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8226" y="-434330"/>
            <a:ext cx="11855548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Ex247_ Add an update button</a:t>
            </a:r>
            <a:endParaRPr lang="en-CA" sz="3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41138" y="707968"/>
            <a:ext cx="41375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def update(</a:t>
            </a:r>
            <a:r>
              <a:rPr lang="en-US" sz="2700" dirty="0" err="1"/>
              <a:t>dict</a:t>
            </a:r>
            <a:r>
              <a:rPr lang="en-US" sz="2700" dirty="0"/>
              <a:t>, key, value): </a:t>
            </a:r>
          </a:p>
          <a:p>
            <a:endParaRPr lang="en-IE" sz="2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2DDE72-8656-440F-B141-BA9E76404C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730" b="19570"/>
          <a:stretch/>
        </p:blipFill>
        <p:spPr>
          <a:xfrm>
            <a:off x="360947" y="1263509"/>
            <a:ext cx="4740441" cy="25379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4FA680-5A17-4ED3-A467-8C6434C2CA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75" t="27553" r="3433" b="16138"/>
          <a:stretch/>
        </p:blipFill>
        <p:spPr>
          <a:xfrm>
            <a:off x="6593304" y="1263509"/>
            <a:ext cx="4235117" cy="279820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8EBE20-8081-44F7-9CCA-874591B6933F}"/>
              </a:ext>
            </a:extLst>
          </p:cNvPr>
          <p:cNvCxnSpPr/>
          <p:nvPr/>
        </p:nvCxnSpPr>
        <p:spPr>
          <a:xfrm flipH="1">
            <a:off x="8109284" y="891233"/>
            <a:ext cx="2117558" cy="2537767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AA704B6D-A687-4969-A206-302A117F04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9074" b="18220"/>
          <a:stretch/>
        </p:blipFill>
        <p:spPr>
          <a:xfrm>
            <a:off x="-99122" y="4128938"/>
            <a:ext cx="3678658" cy="213148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0EB74E3-7616-4733-9BA6-47D08103B0E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2144" t="32597" r="4251" b="18220"/>
          <a:stretch/>
        </p:blipFill>
        <p:spPr>
          <a:xfrm>
            <a:off x="3880706" y="4165734"/>
            <a:ext cx="3725854" cy="205789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C7A2F1-7458-4E31-BEB4-EAED7652EB2A}"/>
              </a:ext>
            </a:extLst>
          </p:cNvPr>
          <p:cNvCxnSpPr>
            <a:cxnSpLocks/>
          </p:cNvCxnSpPr>
          <p:nvPr/>
        </p:nvCxnSpPr>
        <p:spPr>
          <a:xfrm flipV="1">
            <a:off x="4640179" y="5317958"/>
            <a:ext cx="461209" cy="1580844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71A60D6A-401F-4D2B-AF86-1ECD86C25D9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610" t="29030" r="15424" b="18220"/>
          <a:stretch/>
        </p:blipFill>
        <p:spPr>
          <a:xfrm>
            <a:off x="7907730" y="4092141"/>
            <a:ext cx="3353828" cy="228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5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583114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def main():</a:t>
            </a:r>
          </a:p>
          <a:p>
            <a:r>
              <a:rPr lang="en-US" sz="2700" dirty="0"/>
              <a:t>    list1= [2, 5, 2, 8, 7]</a:t>
            </a:r>
          </a:p>
          <a:p>
            <a:r>
              <a:rPr lang="en-US" sz="2700" dirty="0"/>
              <a:t>    result =  </a:t>
            </a:r>
            <a:r>
              <a:rPr lang="en-US" sz="2700" dirty="0" err="1">
                <a:solidFill>
                  <a:srgbClr val="FF0000"/>
                </a:solidFill>
              </a:rPr>
              <a:t>myAdd</a:t>
            </a:r>
            <a:r>
              <a:rPr lang="en-US" sz="2700" dirty="0"/>
              <a:t>(list1)</a:t>
            </a:r>
          </a:p>
          <a:p>
            <a:r>
              <a:rPr lang="en-US" sz="2700" dirty="0"/>
              <a:t>    print('Sum of </a:t>
            </a:r>
            <a:r>
              <a:rPr lang="en-US" sz="2700" dirty="0" err="1"/>
              <a:t>els</a:t>
            </a:r>
            <a:r>
              <a:rPr lang="en-US" sz="2700" dirty="0"/>
              <a:t> = {0}'.format( result))</a:t>
            </a:r>
          </a:p>
          <a:p>
            <a:endParaRPr lang="en-US" sz="2700" dirty="0"/>
          </a:p>
          <a:p>
            <a:r>
              <a:rPr lang="en-US" sz="2700" dirty="0"/>
              <a:t>def </a:t>
            </a:r>
            <a:r>
              <a:rPr lang="en-US" sz="2700" dirty="0" err="1">
                <a:solidFill>
                  <a:srgbClr val="FF0000"/>
                </a:solidFill>
              </a:rPr>
              <a:t>myAdd</a:t>
            </a:r>
            <a:r>
              <a:rPr lang="en-US" sz="2700" dirty="0"/>
              <a:t>(</a:t>
            </a:r>
            <a:r>
              <a:rPr lang="en-US" sz="2700" dirty="0" err="1"/>
              <a:t>listp</a:t>
            </a:r>
            <a:r>
              <a:rPr lang="en-US" sz="2700" dirty="0"/>
              <a:t>):</a:t>
            </a:r>
          </a:p>
          <a:p>
            <a:r>
              <a:rPr lang="en-US" sz="2700" dirty="0"/>
              <a:t>    result = 0</a:t>
            </a:r>
          </a:p>
          <a:p>
            <a:r>
              <a:rPr lang="en-US" sz="2700" dirty="0"/>
              <a:t>    for </a:t>
            </a:r>
            <a:r>
              <a:rPr lang="en-US" sz="2700" dirty="0" err="1"/>
              <a:t>el</a:t>
            </a:r>
            <a:r>
              <a:rPr lang="en-US" sz="2700" dirty="0"/>
              <a:t> in </a:t>
            </a:r>
            <a:r>
              <a:rPr lang="en-US" sz="2700" dirty="0" err="1"/>
              <a:t>listp</a:t>
            </a:r>
            <a:r>
              <a:rPr lang="en-US" sz="2700" dirty="0"/>
              <a:t>:</a:t>
            </a:r>
          </a:p>
          <a:p>
            <a:r>
              <a:rPr lang="en-US" sz="2700" dirty="0"/>
              <a:t>        result = result + </a:t>
            </a:r>
            <a:r>
              <a:rPr lang="en-US" sz="2700" dirty="0" err="1"/>
              <a:t>el</a:t>
            </a:r>
            <a:endParaRPr lang="en-US" sz="2700" dirty="0"/>
          </a:p>
          <a:p>
            <a:r>
              <a:rPr lang="en-US" sz="2700" dirty="0"/>
              <a:t>    return result</a:t>
            </a:r>
          </a:p>
          <a:p>
            <a:endParaRPr lang="en-US" sz="2700" dirty="0"/>
          </a:p>
          <a:p>
            <a:r>
              <a:rPr lang="en-US" sz="2700" dirty="0"/>
              <a:t>main()</a:t>
            </a:r>
            <a:endParaRPr lang="en-IE" sz="2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FB93EE-CBE1-4EF4-8B2E-CBC84B95C7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91" t="69357" r="78113" b="22402"/>
          <a:stretch/>
        </p:blipFill>
        <p:spPr>
          <a:xfrm>
            <a:off x="6420641" y="4388486"/>
            <a:ext cx="7674317" cy="233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1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List (Alternative Implementation)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583114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def main():</a:t>
            </a:r>
          </a:p>
          <a:p>
            <a:r>
              <a:rPr lang="en-US" sz="2700" dirty="0"/>
              <a:t>    list1= [2, 5, 2, 8, 7]</a:t>
            </a:r>
          </a:p>
          <a:p>
            <a:r>
              <a:rPr lang="en-US" sz="2700" dirty="0"/>
              <a:t>    result = myAdd2(list1)</a:t>
            </a:r>
          </a:p>
          <a:p>
            <a:r>
              <a:rPr lang="en-US" sz="2700" dirty="0"/>
              <a:t>    print('Sum of </a:t>
            </a:r>
            <a:r>
              <a:rPr lang="en-US" sz="2700" dirty="0" err="1"/>
              <a:t>els</a:t>
            </a:r>
            <a:r>
              <a:rPr lang="en-US" sz="2700" dirty="0"/>
              <a:t> = {0}'.format( result))</a:t>
            </a:r>
          </a:p>
          <a:p>
            <a:endParaRPr lang="en-US" sz="2700" dirty="0"/>
          </a:p>
          <a:p>
            <a:r>
              <a:rPr lang="en-US" sz="2700" dirty="0"/>
              <a:t>def myAdd2(</a:t>
            </a:r>
            <a:r>
              <a:rPr lang="en-US" sz="2700" dirty="0" err="1"/>
              <a:t>listp</a:t>
            </a:r>
            <a:r>
              <a:rPr lang="en-US" sz="2700" dirty="0"/>
              <a:t>):</a:t>
            </a:r>
          </a:p>
          <a:p>
            <a:r>
              <a:rPr lang="en-US" sz="2700" dirty="0"/>
              <a:t>    result = 0</a:t>
            </a:r>
          </a:p>
          <a:p>
            <a:r>
              <a:rPr lang="en-US" sz="2700" dirty="0"/>
              <a:t>    for </a:t>
            </a:r>
            <a:r>
              <a:rPr lang="en-US" sz="2700" dirty="0">
                <a:solidFill>
                  <a:srgbClr val="FF0000"/>
                </a:solidFill>
              </a:rPr>
              <a:t>index</a:t>
            </a:r>
            <a:r>
              <a:rPr lang="en-US" sz="2700" dirty="0"/>
              <a:t> in range(0, </a:t>
            </a:r>
            <a:r>
              <a:rPr lang="en-US" sz="2700" dirty="0" err="1">
                <a:solidFill>
                  <a:srgbClr val="FF0000"/>
                </a:solidFill>
              </a:rPr>
              <a:t>len</a:t>
            </a:r>
            <a:r>
              <a:rPr lang="en-US" sz="2700" dirty="0"/>
              <a:t>(</a:t>
            </a:r>
            <a:r>
              <a:rPr lang="en-US" sz="2700" dirty="0" err="1"/>
              <a:t>listp</a:t>
            </a:r>
            <a:r>
              <a:rPr lang="en-US" sz="2700" dirty="0"/>
              <a:t>)):</a:t>
            </a:r>
          </a:p>
          <a:p>
            <a:r>
              <a:rPr lang="en-US" sz="2700" dirty="0"/>
              <a:t>        result = result +    </a:t>
            </a:r>
            <a:r>
              <a:rPr lang="en-US" sz="2700" dirty="0" err="1">
                <a:solidFill>
                  <a:srgbClr val="FF0000"/>
                </a:solidFill>
              </a:rPr>
              <a:t>listp</a:t>
            </a:r>
            <a:r>
              <a:rPr lang="en-US" sz="2700" dirty="0"/>
              <a:t>[</a:t>
            </a:r>
            <a:r>
              <a:rPr lang="en-US" sz="2700" dirty="0">
                <a:solidFill>
                  <a:srgbClr val="FF0000"/>
                </a:solidFill>
              </a:rPr>
              <a:t>index</a:t>
            </a:r>
            <a:r>
              <a:rPr lang="en-US" sz="2700" dirty="0"/>
              <a:t>]</a:t>
            </a:r>
          </a:p>
          <a:p>
            <a:r>
              <a:rPr lang="en-US" sz="2700" dirty="0"/>
              <a:t>    return result</a:t>
            </a:r>
          </a:p>
          <a:p>
            <a:endParaRPr lang="en-US" sz="2700" dirty="0"/>
          </a:p>
          <a:p>
            <a:r>
              <a:rPr lang="en-US" sz="2700" dirty="0"/>
              <a:t>main()</a:t>
            </a:r>
            <a:endParaRPr lang="en-IE" sz="2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FB93EE-CBE1-4EF4-8B2E-CBC84B95C7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91" t="69357" r="78113" b="22402"/>
          <a:stretch/>
        </p:blipFill>
        <p:spPr>
          <a:xfrm>
            <a:off x="6420641" y="4388486"/>
            <a:ext cx="7674317" cy="233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8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Set – Unordered List, no Duplicates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4195123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 err="1"/>
              <a:t>def</a:t>
            </a:r>
            <a:r>
              <a:rPr lang="en-US" sz="2700" dirty="0"/>
              <a:t> main():</a:t>
            </a:r>
          </a:p>
          <a:p>
            <a:r>
              <a:rPr lang="en-US" sz="2700" dirty="0"/>
              <a:t>    set1 = {2, 5, 2, 8, 7, 3, 2, 5}</a:t>
            </a:r>
          </a:p>
          <a:p>
            <a:r>
              <a:rPr lang="en-US" sz="2700" dirty="0"/>
              <a:t>    </a:t>
            </a:r>
            <a:r>
              <a:rPr lang="en-US" sz="2700" dirty="0" err="1"/>
              <a:t>printSet</a:t>
            </a:r>
            <a:r>
              <a:rPr lang="en-US" sz="2700" dirty="0"/>
              <a:t>(set1)</a:t>
            </a:r>
          </a:p>
          <a:p>
            <a:endParaRPr lang="en-US" sz="2700" dirty="0"/>
          </a:p>
          <a:p>
            <a:r>
              <a:rPr lang="en-US" sz="2700" dirty="0" err="1"/>
              <a:t>def</a:t>
            </a:r>
            <a:r>
              <a:rPr lang="en-US" sz="2700" dirty="0"/>
              <a:t> </a:t>
            </a:r>
            <a:r>
              <a:rPr lang="en-US" sz="2700" dirty="0" err="1"/>
              <a:t>printSet</a:t>
            </a:r>
            <a:r>
              <a:rPr lang="en-US" sz="2700" dirty="0"/>
              <a:t>(</a:t>
            </a:r>
            <a:r>
              <a:rPr lang="en-US" sz="2700" dirty="0" err="1"/>
              <a:t>setp</a:t>
            </a:r>
            <a:r>
              <a:rPr lang="en-US" sz="2700" dirty="0"/>
              <a:t>):</a:t>
            </a:r>
          </a:p>
          <a:p>
            <a:r>
              <a:rPr lang="en-US" sz="2700" dirty="0"/>
              <a:t>    print("\n{",end='')</a:t>
            </a:r>
          </a:p>
          <a:p>
            <a:r>
              <a:rPr lang="en-US" sz="2700" dirty="0"/>
              <a:t>    for el in </a:t>
            </a:r>
            <a:r>
              <a:rPr lang="en-US" sz="2700" dirty="0" err="1"/>
              <a:t>setp</a:t>
            </a:r>
            <a:r>
              <a:rPr lang="en-US" sz="2700" dirty="0"/>
              <a:t>:</a:t>
            </a:r>
          </a:p>
          <a:p>
            <a:r>
              <a:rPr lang="en-US" sz="2700" dirty="0"/>
              <a:t>        print(el,", ",end='')</a:t>
            </a:r>
          </a:p>
          <a:p>
            <a:r>
              <a:rPr lang="en-US" sz="2700" dirty="0"/>
              <a:t>    print("}")</a:t>
            </a:r>
          </a:p>
          <a:p>
            <a:endParaRPr lang="en-US" sz="2700" dirty="0"/>
          </a:p>
          <a:p>
            <a:r>
              <a:rPr lang="en-US" sz="2700" dirty="0"/>
              <a:t>main()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59684"/>
          <a:stretch/>
        </p:blipFill>
        <p:spPr>
          <a:xfrm>
            <a:off x="6301154" y="1477108"/>
            <a:ext cx="6746086" cy="160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5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Union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4195123" cy="549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 err="1"/>
              <a:t>def</a:t>
            </a:r>
            <a:r>
              <a:rPr lang="en-US" sz="2700" dirty="0"/>
              <a:t> main():</a:t>
            </a:r>
          </a:p>
          <a:p>
            <a:r>
              <a:rPr lang="en-US" sz="2700" dirty="0"/>
              <a:t>    set1 = {2, 5, 2, 8, 7, 3, 2, 5}</a:t>
            </a:r>
          </a:p>
          <a:p>
            <a:r>
              <a:rPr lang="en-US" sz="2700" dirty="0"/>
              <a:t>    set2 = {2, 5, 91, 93}</a:t>
            </a:r>
          </a:p>
          <a:p>
            <a:r>
              <a:rPr lang="en-US" sz="2700" dirty="0"/>
              <a:t>    set3 = set1.union(set2)</a:t>
            </a:r>
          </a:p>
          <a:p>
            <a:r>
              <a:rPr lang="en-US" sz="2700" dirty="0"/>
              <a:t>    </a:t>
            </a:r>
            <a:r>
              <a:rPr lang="en-US" sz="2700" dirty="0" err="1"/>
              <a:t>printSet</a:t>
            </a:r>
            <a:r>
              <a:rPr lang="en-US" sz="2700" dirty="0"/>
              <a:t>(set3)</a:t>
            </a:r>
          </a:p>
          <a:p>
            <a:endParaRPr lang="en-US" sz="2700" dirty="0"/>
          </a:p>
          <a:p>
            <a:r>
              <a:rPr lang="en-US" sz="2700" dirty="0" err="1"/>
              <a:t>def</a:t>
            </a:r>
            <a:r>
              <a:rPr lang="en-US" sz="2700" dirty="0"/>
              <a:t> </a:t>
            </a:r>
            <a:r>
              <a:rPr lang="en-US" sz="2700" dirty="0" err="1"/>
              <a:t>printSet</a:t>
            </a:r>
            <a:r>
              <a:rPr lang="en-US" sz="2700" dirty="0"/>
              <a:t>(</a:t>
            </a:r>
            <a:r>
              <a:rPr lang="en-US" sz="2700" dirty="0" err="1"/>
              <a:t>setp</a:t>
            </a:r>
            <a:r>
              <a:rPr lang="en-US" sz="2700" dirty="0"/>
              <a:t>):</a:t>
            </a:r>
          </a:p>
          <a:p>
            <a:r>
              <a:rPr lang="en-US" sz="2700" dirty="0"/>
              <a:t>    print("\n{",end='')</a:t>
            </a:r>
          </a:p>
          <a:p>
            <a:r>
              <a:rPr lang="en-US" sz="2700" dirty="0"/>
              <a:t>    for el in </a:t>
            </a:r>
            <a:r>
              <a:rPr lang="en-US" sz="2700" dirty="0" err="1"/>
              <a:t>setp</a:t>
            </a:r>
            <a:r>
              <a:rPr lang="en-US" sz="2700" dirty="0"/>
              <a:t>:</a:t>
            </a:r>
          </a:p>
          <a:p>
            <a:r>
              <a:rPr lang="en-US" sz="2700" dirty="0"/>
              <a:t>        print(el,", ",end='')</a:t>
            </a:r>
          </a:p>
          <a:p>
            <a:r>
              <a:rPr lang="en-US" sz="2700" dirty="0"/>
              <a:t>    print("}")</a:t>
            </a:r>
          </a:p>
          <a:p>
            <a:endParaRPr lang="en-US" sz="2700" dirty="0"/>
          </a:p>
          <a:p>
            <a:r>
              <a:rPr lang="en-US" sz="2700" dirty="0"/>
              <a:t>main()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54670" r="53773"/>
          <a:stretch/>
        </p:blipFill>
        <p:spPr>
          <a:xfrm>
            <a:off x="5119688" y="3704492"/>
            <a:ext cx="6333758" cy="203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79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Intersection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4576125" cy="549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 err="1"/>
              <a:t>def</a:t>
            </a:r>
            <a:r>
              <a:rPr lang="en-US" sz="2700" dirty="0"/>
              <a:t> main():</a:t>
            </a:r>
          </a:p>
          <a:p>
            <a:r>
              <a:rPr lang="en-US" sz="2700" dirty="0"/>
              <a:t>    set1 = {2, 5, 2, 8, 7, 3, 2, 5}</a:t>
            </a:r>
          </a:p>
          <a:p>
            <a:r>
              <a:rPr lang="en-US" sz="2700" dirty="0"/>
              <a:t>    set2 = {2, 5, 91, 93}</a:t>
            </a:r>
          </a:p>
          <a:p>
            <a:r>
              <a:rPr lang="en-US" sz="2700" dirty="0"/>
              <a:t>    set3 = set1.intersection(set2)</a:t>
            </a:r>
          </a:p>
          <a:p>
            <a:r>
              <a:rPr lang="en-US" sz="2700" dirty="0"/>
              <a:t>    </a:t>
            </a:r>
            <a:r>
              <a:rPr lang="en-US" sz="2700" dirty="0" err="1"/>
              <a:t>printSet</a:t>
            </a:r>
            <a:r>
              <a:rPr lang="en-US" sz="2700" dirty="0"/>
              <a:t>(set3)</a:t>
            </a:r>
          </a:p>
          <a:p>
            <a:endParaRPr lang="en-US" sz="2700" dirty="0"/>
          </a:p>
          <a:p>
            <a:r>
              <a:rPr lang="en-US" sz="2700" dirty="0" err="1"/>
              <a:t>def</a:t>
            </a:r>
            <a:r>
              <a:rPr lang="en-US" sz="2700" dirty="0"/>
              <a:t> </a:t>
            </a:r>
            <a:r>
              <a:rPr lang="en-US" sz="2700" dirty="0" err="1"/>
              <a:t>printSet</a:t>
            </a:r>
            <a:r>
              <a:rPr lang="en-US" sz="2700" dirty="0"/>
              <a:t>(</a:t>
            </a:r>
            <a:r>
              <a:rPr lang="en-US" sz="2700" dirty="0" err="1"/>
              <a:t>setp</a:t>
            </a:r>
            <a:r>
              <a:rPr lang="en-US" sz="2700" dirty="0"/>
              <a:t>):</a:t>
            </a:r>
          </a:p>
          <a:p>
            <a:r>
              <a:rPr lang="en-US" sz="2700" dirty="0"/>
              <a:t>    print("\n{",end='')</a:t>
            </a:r>
          </a:p>
          <a:p>
            <a:r>
              <a:rPr lang="en-US" sz="2700" dirty="0"/>
              <a:t>    for el in </a:t>
            </a:r>
            <a:r>
              <a:rPr lang="en-US" sz="2700" dirty="0" err="1"/>
              <a:t>setp</a:t>
            </a:r>
            <a:r>
              <a:rPr lang="en-US" sz="2700" dirty="0"/>
              <a:t>:</a:t>
            </a:r>
          </a:p>
          <a:p>
            <a:r>
              <a:rPr lang="en-US" sz="2700" dirty="0"/>
              <a:t>        print(el,", ",end='')</a:t>
            </a:r>
          </a:p>
          <a:p>
            <a:r>
              <a:rPr lang="en-US" sz="2700" dirty="0"/>
              <a:t>    print("}")</a:t>
            </a:r>
          </a:p>
          <a:p>
            <a:endParaRPr lang="en-US" sz="2700" dirty="0"/>
          </a:p>
          <a:p>
            <a:r>
              <a:rPr lang="en-US" sz="2700" dirty="0"/>
              <a:t>main()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60165" r="78928"/>
          <a:stretch/>
        </p:blipFill>
        <p:spPr>
          <a:xfrm>
            <a:off x="4990734" y="3094326"/>
            <a:ext cx="6028958" cy="372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22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Checking If a set is Empty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4576125" cy="549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 err="1"/>
              <a:t>def</a:t>
            </a:r>
            <a:r>
              <a:rPr lang="en-US" sz="2700" dirty="0"/>
              <a:t> main():</a:t>
            </a:r>
          </a:p>
          <a:p>
            <a:r>
              <a:rPr lang="en-US" sz="2700" dirty="0"/>
              <a:t>    set1 = {2, 5, 2, 8, 7, 3, 2, 5}</a:t>
            </a:r>
          </a:p>
          <a:p>
            <a:r>
              <a:rPr lang="en-US" sz="2700" dirty="0"/>
              <a:t>    set2 = {29, 59, 91, 93}</a:t>
            </a:r>
          </a:p>
          <a:p>
            <a:r>
              <a:rPr lang="en-US" sz="2700" dirty="0"/>
              <a:t>    set3 = set1.intersection(set2)</a:t>
            </a:r>
          </a:p>
          <a:p>
            <a:r>
              <a:rPr lang="en-US" sz="2700" dirty="0"/>
              <a:t>    </a:t>
            </a:r>
            <a:r>
              <a:rPr lang="en-US" sz="2700" dirty="0" err="1"/>
              <a:t>checkEmpty</a:t>
            </a:r>
            <a:r>
              <a:rPr lang="en-US" sz="2700" dirty="0"/>
              <a:t>(set3)</a:t>
            </a:r>
          </a:p>
          <a:p>
            <a:endParaRPr lang="en-US" sz="2700" dirty="0"/>
          </a:p>
          <a:p>
            <a:r>
              <a:rPr lang="en-US" sz="2700" dirty="0" err="1"/>
              <a:t>def</a:t>
            </a:r>
            <a:r>
              <a:rPr lang="en-US" sz="2700" dirty="0"/>
              <a:t> </a:t>
            </a:r>
            <a:r>
              <a:rPr lang="en-US" sz="2700" dirty="0" err="1"/>
              <a:t>checkEmpty</a:t>
            </a:r>
            <a:r>
              <a:rPr lang="en-US" sz="2700" dirty="0"/>
              <a:t>(</a:t>
            </a:r>
            <a:r>
              <a:rPr lang="en-US" sz="2700" dirty="0" err="1"/>
              <a:t>setp</a:t>
            </a:r>
            <a:r>
              <a:rPr lang="en-US" sz="2700" dirty="0"/>
              <a:t>):</a:t>
            </a:r>
          </a:p>
          <a:p>
            <a:r>
              <a:rPr lang="en-US" sz="2700" dirty="0"/>
              <a:t>    if (</a:t>
            </a:r>
            <a:r>
              <a:rPr lang="en-US" sz="2700" dirty="0" err="1"/>
              <a:t>len</a:t>
            </a:r>
            <a:r>
              <a:rPr lang="en-US" sz="2700" dirty="0"/>
              <a:t>(</a:t>
            </a:r>
            <a:r>
              <a:rPr lang="en-US" sz="2700" dirty="0" err="1"/>
              <a:t>setp</a:t>
            </a:r>
            <a:r>
              <a:rPr lang="en-US" sz="2700" dirty="0"/>
              <a:t>)==0):</a:t>
            </a:r>
          </a:p>
          <a:p>
            <a:r>
              <a:rPr lang="en-US" sz="2700" dirty="0"/>
              <a:t>        print('Null');</a:t>
            </a:r>
          </a:p>
          <a:p>
            <a:r>
              <a:rPr lang="en-US" sz="2700" dirty="0"/>
              <a:t>    else:</a:t>
            </a:r>
          </a:p>
          <a:p>
            <a:r>
              <a:rPr lang="en-US" sz="2700" dirty="0"/>
              <a:t>        print ('Not Empty')</a:t>
            </a:r>
          </a:p>
          <a:p>
            <a:endParaRPr lang="en-US" sz="2700" dirty="0"/>
          </a:p>
          <a:p>
            <a:r>
              <a:rPr lang="en-US" sz="2700" dirty="0"/>
              <a:t>main()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55198" r="82880" b="20187"/>
          <a:stretch/>
        </p:blipFill>
        <p:spPr>
          <a:xfrm>
            <a:off x="5486400" y="3270234"/>
            <a:ext cx="5416062" cy="255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89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Checking If a set is Empty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4576125" cy="549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 err="1"/>
              <a:t>def</a:t>
            </a:r>
            <a:r>
              <a:rPr lang="en-US" sz="2700" dirty="0"/>
              <a:t> main():</a:t>
            </a:r>
          </a:p>
          <a:p>
            <a:r>
              <a:rPr lang="en-US" sz="2700" dirty="0"/>
              <a:t>    set1 = {</a:t>
            </a:r>
            <a:r>
              <a:rPr lang="en-US" sz="2700" dirty="0">
                <a:solidFill>
                  <a:srgbClr val="FF0000"/>
                </a:solidFill>
              </a:rPr>
              <a:t>2, 5</a:t>
            </a:r>
            <a:r>
              <a:rPr lang="en-US" sz="2700" dirty="0"/>
              <a:t>, 2, 8, 7, 3, 2, 5}</a:t>
            </a:r>
          </a:p>
          <a:p>
            <a:r>
              <a:rPr lang="en-US" sz="2700" dirty="0"/>
              <a:t>    set2 = {</a:t>
            </a:r>
            <a:r>
              <a:rPr lang="en-US" sz="2700" dirty="0">
                <a:solidFill>
                  <a:srgbClr val="FF0000"/>
                </a:solidFill>
              </a:rPr>
              <a:t>2,5</a:t>
            </a:r>
            <a:r>
              <a:rPr lang="en-US" sz="2700" dirty="0"/>
              <a:t>, 29, 59, 91, 93}</a:t>
            </a:r>
          </a:p>
          <a:p>
            <a:r>
              <a:rPr lang="en-US" sz="2700" dirty="0"/>
              <a:t>    set3 = set1.intersection(set2)</a:t>
            </a:r>
          </a:p>
          <a:p>
            <a:r>
              <a:rPr lang="en-US" sz="2700" dirty="0"/>
              <a:t>    </a:t>
            </a:r>
            <a:r>
              <a:rPr lang="en-US" sz="2700" dirty="0" err="1"/>
              <a:t>checkEmpty</a:t>
            </a:r>
            <a:r>
              <a:rPr lang="en-US" sz="2700" dirty="0"/>
              <a:t>(set3)</a:t>
            </a:r>
          </a:p>
          <a:p>
            <a:endParaRPr lang="en-US" sz="2700" dirty="0"/>
          </a:p>
          <a:p>
            <a:r>
              <a:rPr lang="en-US" sz="2700" dirty="0" err="1"/>
              <a:t>def</a:t>
            </a:r>
            <a:r>
              <a:rPr lang="en-US" sz="2700" dirty="0"/>
              <a:t> </a:t>
            </a:r>
            <a:r>
              <a:rPr lang="en-US" sz="2700" dirty="0" err="1"/>
              <a:t>checkEmpty</a:t>
            </a:r>
            <a:r>
              <a:rPr lang="en-US" sz="2700" dirty="0"/>
              <a:t>(</a:t>
            </a:r>
            <a:r>
              <a:rPr lang="en-US" sz="2700" dirty="0" err="1"/>
              <a:t>setp</a:t>
            </a:r>
            <a:r>
              <a:rPr lang="en-US" sz="2700" dirty="0"/>
              <a:t>):</a:t>
            </a:r>
          </a:p>
          <a:p>
            <a:r>
              <a:rPr lang="en-US" sz="2700" dirty="0"/>
              <a:t>    if (</a:t>
            </a:r>
            <a:r>
              <a:rPr lang="en-US" sz="2700" dirty="0" err="1"/>
              <a:t>len</a:t>
            </a:r>
            <a:r>
              <a:rPr lang="en-US" sz="2700" dirty="0"/>
              <a:t>(</a:t>
            </a:r>
            <a:r>
              <a:rPr lang="en-US" sz="2700" dirty="0" err="1"/>
              <a:t>setp</a:t>
            </a:r>
            <a:r>
              <a:rPr lang="en-US" sz="2700" dirty="0"/>
              <a:t>)==0):</a:t>
            </a:r>
          </a:p>
          <a:p>
            <a:r>
              <a:rPr lang="en-US" sz="2700" dirty="0"/>
              <a:t>        print('Null');</a:t>
            </a:r>
          </a:p>
          <a:p>
            <a:r>
              <a:rPr lang="en-US" sz="2700" dirty="0"/>
              <a:t>    else:</a:t>
            </a:r>
          </a:p>
          <a:p>
            <a:r>
              <a:rPr lang="en-US" sz="2700" dirty="0"/>
              <a:t>        print ('Not Empty')</a:t>
            </a:r>
          </a:p>
          <a:p>
            <a:endParaRPr lang="en-US" sz="2700" dirty="0"/>
          </a:p>
          <a:p>
            <a:r>
              <a:rPr lang="en-US" sz="2700" dirty="0"/>
              <a:t>main()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67232" r="80365"/>
          <a:stretch/>
        </p:blipFill>
        <p:spPr>
          <a:xfrm>
            <a:off x="5920154" y="2854902"/>
            <a:ext cx="4824045" cy="264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32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6860</TotalTime>
  <Words>1688</Words>
  <Application>Microsoft Office PowerPoint</Application>
  <PresentationFormat>Widescreen</PresentationFormat>
  <Paragraphs>269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Theme</vt:lpstr>
      <vt:lpstr>Software Design for Cloud 2.2</vt:lpstr>
      <vt:lpstr>List – Review</vt:lpstr>
      <vt:lpstr>List</vt:lpstr>
      <vt:lpstr>List (Alternative Implementation)  </vt:lpstr>
      <vt:lpstr>Set – Unordered List, no Duplicates</vt:lpstr>
      <vt:lpstr>Union</vt:lpstr>
      <vt:lpstr>Intersection</vt:lpstr>
      <vt:lpstr>Checking If a set is Empty</vt:lpstr>
      <vt:lpstr>Checking If a set is Empty</vt:lpstr>
      <vt:lpstr>Ex241_ Complete method mySearch  Ex241_skel.py</vt:lpstr>
      <vt:lpstr>Ex242_ Complete method countBoth  Ex242_skel.py</vt:lpstr>
      <vt:lpstr>Other set methods</vt:lpstr>
      <vt:lpstr>Ex243_ Complete method inBoth  Ex243_skel.py</vt:lpstr>
      <vt:lpstr>Dictionaries  Set of maplets  key-&gt; value   studentList= {'Smith':58, 'Jones':36, 'peters':78, 'Adams':44}</vt:lpstr>
      <vt:lpstr>def main():     studentList= {'Smith':58, 'Jones':36, 'peters':78, 'Adams':44}     print(studentList.get('Smith'))  </vt:lpstr>
      <vt:lpstr>def main():     studentList= {'Smith':58, 'Jones':36, 'peters':78, 'Adams':44}     printList(studentList)  def printList(studentL):     print('{',end='')     for item in studentL.items():         print(item[0],':',item[1], ', ',end='')     print('}')  main()  </vt:lpstr>
      <vt:lpstr>def main():     studentList= {'Smith':58, 'Jones':36, 'peters':78, 'Adams':44}     printList(studentList)  def printList(studentL):     print('{',end=‘’)     for key, value in studentL.items():         print(key,':',value, ', ',end='')     print('}')  main()  </vt:lpstr>
      <vt:lpstr>Ex244_ Complete method highestMark  Ex244_skel.py</vt:lpstr>
      <vt:lpstr>Dictionary Methods</vt:lpstr>
      <vt:lpstr>Ex245_ Complete method printInRange Ex245_skel.py</vt:lpstr>
      <vt:lpstr>Ex246_ Complete methods printInRange </vt:lpstr>
      <vt:lpstr>Ex247_ Add an update button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for Cloud 2</dc:title>
  <dc:creator>Declan Byrne</dc:creator>
  <cp:lastModifiedBy>Declan Byrne</cp:lastModifiedBy>
  <cp:revision>125</cp:revision>
  <dcterms:created xsi:type="dcterms:W3CDTF">2021-06-03T10:50:00Z</dcterms:created>
  <dcterms:modified xsi:type="dcterms:W3CDTF">2022-01-25T01:42:05Z</dcterms:modified>
</cp:coreProperties>
</file>