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97" r:id="rId5"/>
    <p:sldId id="298" r:id="rId6"/>
    <p:sldId id="281" r:id="rId7"/>
    <p:sldId id="299" r:id="rId8"/>
    <p:sldId id="300" r:id="rId9"/>
    <p:sldId id="301" r:id="rId10"/>
    <p:sldId id="302" r:id="rId11"/>
    <p:sldId id="303" r:id="rId12"/>
    <p:sldId id="304" r:id="rId13"/>
    <p:sldId id="306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19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01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71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78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38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41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810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781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06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20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51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EC420-98D8-40BA-A8B5-1A4E4DDDCE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CF2A55-7605-4125-BAAD-E4F2B07F7CAB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F34E17-BCB5-47AF-9A21-80EC4D58F5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5D50A-0D72-4916-A0F0-6A9B0C1922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21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599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22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70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23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10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EC420-98D8-40BA-A8B5-1A4E4DDDCE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CF2A55-7605-4125-BAAD-E4F2B07F7CAB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F34E17-BCB5-47AF-9A21-80EC4D58F5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5D50A-0D72-4916-A0F0-6A9B0C1922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302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EC420-98D8-40BA-A8B5-1A4E4DDDCE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CF2A55-7605-4125-BAAD-E4F2B07F7CAB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F34E17-BCB5-47AF-9A21-80EC4D58F5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5D50A-0D72-4916-A0F0-6A9B0C1922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11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8705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211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766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302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07/09/2021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1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Declan Byrne     dbyrne@ait.ie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33B036F-C97F-426D-9611-1DC59B388D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56" r="53315" b="12542"/>
          <a:stretch/>
        </p:blipFill>
        <p:spPr>
          <a:xfrm>
            <a:off x="1866786" y="3097607"/>
            <a:ext cx="6381956" cy="1532236"/>
          </a:xfrm>
          <a:prstGeom prst="rect">
            <a:avLst/>
          </a:prstGeom>
        </p:spPr>
      </p:pic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01" y="45537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8321" y="70831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Now Modify this program to</a:t>
            </a:r>
          </a:p>
          <a:p>
            <a:pPr marL="0" lvl="0" indent="0">
              <a:buSzPct val="45000"/>
              <a:buNone/>
            </a:pPr>
            <a:r>
              <a:rPr lang="en-US" sz="2400" dirty="0">
                <a:latin typeface="JetBrains Mono"/>
              </a:rPr>
              <a:t>Enter 2 integers</a:t>
            </a:r>
          </a:p>
          <a:p>
            <a:pPr marL="0" lvl="0" indent="0">
              <a:buSzPct val="45000"/>
              <a:buNone/>
            </a:pPr>
            <a:r>
              <a:rPr lang="en-US" sz="2400" i="1" dirty="0">
                <a:latin typeface="JetBrains Mono"/>
              </a:rPr>
              <a:t>Add them</a:t>
            </a:r>
          </a:p>
          <a:p>
            <a:pPr marL="0" lvl="0" indent="0">
              <a:buSzPct val="45000"/>
              <a:buNone/>
            </a:pPr>
            <a:r>
              <a:rPr lang="en-US" sz="2400" i="1" dirty="0">
                <a:latin typeface="JetBrains Mono"/>
              </a:rPr>
              <a:t>Print out the result</a:t>
            </a:r>
          </a:p>
          <a:p>
            <a:pPr marL="0" lvl="0" indent="0">
              <a:buSzPct val="45000"/>
              <a:buNone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</p:spTree>
    <p:extLst>
      <p:ext uri="{BB962C8B-B14F-4D97-AF65-F5344CB8AC3E}">
        <p14:creationId xmlns:p14="http://schemas.microsoft.com/office/powerpoint/2010/main" val="99739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1463" y="-85382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Entering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2570" y="1240181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main():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first = input('Enter Name: ')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print('Name is =', first, ':')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main()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>
              <a:buSzPct val="45000"/>
              <a:buNone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BB11C6-71A7-42CE-A61F-9B08D6DA5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1" t="72393" r="51481" b="16661"/>
          <a:stretch/>
        </p:blipFill>
        <p:spPr>
          <a:xfrm>
            <a:off x="1771322" y="3621505"/>
            <a:ext cx="12697289" cy="241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8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01" y="45537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8321" y="70831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Now Modify this program to</a:t>
            </a:r>
          </a:p>
          <a:p>
            <a:pPr marL="0" lvl="0" indent="0">
              <a:buSzPct val="45000"/>
              <a:buNone/>
            </a:pPr>
            <a:r>
              <a:rPr lang="en-US" sz="2400" dirty="0">
                <a:latin typeface="JetBrains Mono"/>
              </a:rPr>
              <a:t>Enter 2 Strings</a:t>
            </a:r>
          </a:p>
          <a:p>
            <a:pPr marL="0" lvl="0" indent="0">
              <a:buSzPct val="45000"/>
              <a:buNone/>
            </a:pPr>
            <a:r>
              <a:rPr lang="en-US" sz="2400" i="1" dirty="0">
                <a:latin typeface="JetBrains Mono"/>
              </a:rPr>
              <a:t>Print out the full Name</a:t>
            </a:r>
          </a:p>
          <a:p>
            <a:pPr marL="0" lvl="0" indent="0">
              <a:buSzPct val="45000"/>
              <a:buNone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ED88E4-CC69-46BF-AFE1-63AE7203D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1" t="72574" r="61055" b="14643"/>
          <a:stretch/>
        </p:blipFill>
        <p:spPr>
          <a:xfrm>
            <a:off x="957138" y="2878467"/>
            <a:ext cx="10956810" cy="310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7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1463" y="-85382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Entering Floats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2570" y="1240181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main():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first = float(input('Enter First Float: '))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res = first * 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print('Value Doubled =', res)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main()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>
              <a:buSzPct val="45000"/>
              <a:buNone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D0A71-4B84-4026-862E-641D99E2BD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93" t="72258" r="52396" b="16256"/>
          <a:stretch/>
        </p:blipFill>
        <p:spPr>
          <a:xfrm>
            <a:off x="1853694" y="3176337"/>
            <a:ext cx="12775380" cy="26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5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01" y="45537"/>
            <a:ext cx="10515600" cy="1412560"/>
          </a:xfrm>
        </p:spPr>
        <p:txBody>
          <a:bodyPr/>
          <a:lstStyle/>
          <a:p>
            <a:pPr lvl="0"/>
            <a:r>
              <a:rPr lang="en-CA" dirty="0"/>
              <a:t>EX14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8321" y="708318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Now Modify this program to</a:t>
            </a:r>
          </a:p>
          <a:p>
            <a:pPr marL="0" lvl="0" indent="0">
              <a:buSzPct val="45000"/>
              <a:buNone/>
            </a:pPr>
            <a:r>
              <a:rPr lang="en-US" sz="2400" dirty="0">
                <a:latin typeface="JetBrains Mono"/>
              </a:rPr>
              <a:t>Enter 2 Floats</a:t>
            </a:r>
          </a:p>
          <a:p>
            <a:pPr marL="0" lvl="0" indent="0">
              <a:buSzPct val="45000"/>
              <a:buNone/>
            </a:pPr>
            <a:r>
              <a:rPr lang="en-US" sz="2400" dirty="0">
                <a:latin typeface="JetBrains Mono"/>
              </a:rPr>
              <a:t>Multiply them</a:t>
            </a:r>
          </a:p>
          <a:p>
            <a:pPr marL="0" lvl="0" indent="0">
              <a:buSzPct val="45000"/>
              <a:buNone/>
            </a:pPr>
            <a:r>
              <a:rPr lang="en-US" sz="2400" i="1" dirty="0">
                <a:latin typeface="JetBrains Mono"/>
              </a:rPr>
              <a:t>Print out the Result</a:t>
            </a:r>
          </a:p>
          <a:p>
            <a:pPr marL="0" lvl="0" indent="0">
              <a:buSzPct val="45000"/>
              <a:buNone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9EEFC-3739-476F-928B-FA53DA7FF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00" t="72765" r="66628" b="12948"/>
          <a:stretch/>
        </p:blipFill>
        <p:spPr>
          <a:xfrm>
            <a:off x="1556950" y="3101545"/>
            <a:ext cx="7517853" cy="28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0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6" y="637791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This is a 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x = 4.5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y = int(x)           #translates to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print('Y=',y)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D4C486-033E-48D0-B999-13011D53C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5" t="70658" r="60206" b="19658"/>
          <a:stretch/>
        </p:blipFill>
        <p:spPr>
          <a:xfrm>
            <a:off x="3967089" y="2590508"/>
            <a:ext cx="10938773" cy="22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4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Type Conversion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6" y="637791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# This is a comment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x = 4.5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y = str(x)   #translates to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print('Y=',y)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main()</a:t>
            </a:r>
            <a:endParaRPr lang="en-US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671D31-A76E-43DB-A1F3-0461F42E7D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1" t="72258" r="55111" b="15500"/>
          <a:stretch/>
        </p:blipFill>
        <p:spPr>
          <a:xfrm>
            <a:off x="2394284" y="2911642"/>
            <a:ext cx="9559629" cy="22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2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Arithmetic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6" y="637791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+, -, /, 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JetBrains Mono"/>
              </a:rPr>
              <a:t>5/2=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JetBrains Mono"/>
              </a:rPr>
              <a:t>5%2=1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JetBrains Mono"/>
              </a:rPr>
              <a:t>10 / (5 – 3) =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</p:spTree>
    <p:extLst>
      <p:ext uri="{BB962C8B-B14F-4D97-AF65-F5344CB8AC3E}">
        <p14:creationId xmlns:p14="http://schemas.microsoft.com/office/powerpoint/2010/main" val="296889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Escape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6" y="637791"/>
            <a:ext cx="10515600" cy="6083684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    print('ab\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tcd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nef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\'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\\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ij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\t      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\n     new 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\’      to print </a:t>
            </a: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\”     to print </a:t>
            </a: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latin typeface="JetBrains Mono"/>
              </a:rPr>
              <a:t>\\     to print </a:t>
            </a: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solidFill>
                <a:srgbClr val="FF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solidFill>
                <a:srgbClr val="FF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1" dirty="0">
                <a:solidFill>
                  <a:srgbClr val="FF0000"/>
                </a:solidFill>
                <a:latin typeface="JetBrains Mono"/>
              </a:rPr>
              <a:t># print over 2 lines of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      print('the name of the town is',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            'Athlone’)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JetBrains Mono"/>
              </a:rPr>
              <a:t>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solidFill>
                <a:srgbClr val="FF0000"/>
              </a:solidFill>
              <a:latin typeface="JetBrains Mono"/>
            </a:endParaRP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3DD3A-363C-484A-A5F4-3DF2901D6B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1" t="71525" r="58144" b="18714"/>
          <a:stretch/>
        </p:blipFill>
        <p:spPr>
          <a:xfrm>
            <a:off x="5373858" y="506436"/>
            <a:ext cx="10153740" cy="20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Formatted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5" y="637791"/>
            <a:ext cx="10714287" cy="5041114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print 2 decimal places, no minimum length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my_pi</a:t>
            </a: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3.1426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print('Correct 2 to dec places: PI=%0.2f' %</a:t>
            </a:r>
            <a:r>
              <a:rPr kumimoji="0" lang="en-US" altLang="en-US" sz="1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my_pi</a:t>
            </a: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print 3 decimal places, 8 min 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my_pi</a:t>
            </a: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print('Correct 3 to dec places: PI=%8.3f' %</a:t>
            </a:r>
            <a:r>
              <a:rPr kumimoji="0" lang="en-US" altLang="en-US" sz="11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my_pi</a:t>
            </a: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endParaRPr lang="en-US" sz="1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565C6-BEA2-4E83-9822-183D4FF19E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7" t="72176" r="62268" b="22196"/>
          <a:stretch/>
        </p:blipFill>
        <p:spPr>
          <a:xfrm>
            <a:off x="5136853" y="2329833"/>
            <a:ext cx="6224668" cy="828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D67EDF-D641-41B0-81E4-619DFCA056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2" t="71959" r="59254" b="21751"/>
          <a:stretch/>
        </p:blipFill>
        <p:spPr>
          <a:xfrm>
            <a:off x="5024311" y="5929533"/>
            <a:ext cx="6947498" cy="9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Python!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F865D-5821-462E-8948-8A68D397B6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8457" y="1563573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CA" dirty="0"/>
              <a:t>  </a:t>
            </a:r>
            <a:r>
              <a:rPr lang="en-CA" sz="3200" dirty="0"/>
              <a:t>Dates from 1991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3200" b="1" dirty="0"/>
              <a:t>Interpreted</a:t>
            </a:r>
            <a:r>
              <a:rPr lang="en-CA" sz="3200" dirty="0"/>
              <a:t> high level language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3200" dirty="0"/>
              <a:t>General purpose Programming language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3200" dirty="0"/>
              <a:t>Python is unambiguous.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3200" dirty="0"/>
              <a:t>Multi-paradigm Language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3200" dirty="0"/>
              <a:t>Structured, Object-Oriented, Functional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sz="3200" dirty="0"/>
              <a:t>Support dynamic typing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Formatted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5" y="637791"/>
            <a:ext cx="10714287" cy="504111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print 2 formatted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n-NO" altLang="en-US" sz="10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val1=6.567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val2=3.1234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print('Two Values  Val1=%0.2f’ %val1 ,'  Val2=%0.1f’  %val2)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n-NO" altLang="en-US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290532-E74A-4F5A-A56E-A95D717C7A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7" t="72393" r="60523" b="20885"/>
          <a:stretch/>
        </p:blipFill>
        <p:spPr>
          <a:xfrm>
            <a:off x="1237957" y="4118634"/>
            <a:ext cx="10368241" cy="15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7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47356" y="-394739"/>
            <a:ext cx="10515600" cy="1412560"/>
          </a:xfrm>
        </p:spPr>
        <p:txBody>
          <a:bodyPr/>
          <a:lstStyle/>
          <a:p>
            <a:pPr lvl="0"/>
            <a:r>
              <a:rPr lang="en-CA" u="sng" dirty="0">
                <a:solidFill>
                  <a:srgbClr val="FF0000"/>
                </a:solidFill>
              </a:rPr>
              <a:t>Formatted Output   </a:t>
            </a:r>
            <a:r>
              <a:rPr lang="en-CA" u="sng" dirty="0"/>
              <a:t>.format   (Preferred)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765" y="637791"/>
            <a:ext cx="10999035" cy="590738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en-US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alternative 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n-NO" altLang="en-US" sz="10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price=6.5678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print('Price =€{0:,.2f}'.format(price))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 main():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price=6.5678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code=789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print('Price =€{0:,.3f}  Code={1}'.format(price, code))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main()</a:t>
            </a:r>
            <a:endParaRPr lang="en-US" altLang="en-US" sz="3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i="1" dirty="0">
              <a:latin typeface="JetBrains Mon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746B5-A54E-4F4C-A021-66F7364778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4" t="73261" r="78357" b="22402"/>
          <a:stretch/>
        </p:blipFill>
        <p:spPr>
          <a:xfrm>
            <a:off x="6742496" y="1768997"/>
            <a:ext cx="5157841" cy="1046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8CA7A-82FE-43D7-956E-F681B7ADA0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22" t="73661" r="71209" b="21372"/>
          <a:stretch/>
        </p:blipFill>
        <p:spPr>
          <a:xfrm>
            <a:off x="5790893" y="5870132"/>
            <a:ext cx="6109444" cy="9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1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01" y="45537"/>
            <a:ext cx="10515600" cy="1412560"/>
          </a:xfrm>
        </p:spPr>
        <p:txBody>
          <a:bodyPr/>
          <a:lstStyle/>
          <a:p>
            <a:pPr lvl="0"/>
            <a:r>
              <a:rPr lang="en-CA" dirty="0"/>
              <a:t>EX15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6D70D2-6A95-4235-BE56-3B67B7BEED42}"/>
                  </a:ext>
                </a:extLst>
              </p:cNvPr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3838321" y="70831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SzPct val="45000"/>
                  <a:buNone/>
                </a:pPr>
                <a:r>
                  <a:rPr lang="en-US" altLang="en-US" dirty="0">
                    <a:latin typeface="JetBrains Mono"/>
                  </a:rPr>
                  <a:t>Prompt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effectLst/>
                    <a:latin typeface="JetBrains Mono"/>
                  </a:rPr>
                  <a:t> the user to enter Circle Radius</a:t>
                </a:r>
                <a:endParaRPr lang="en-US" i="1" dirty="0">
                  <a:latin typeface="JetBrains Mono"/>
                </a:endParaRPr>
              </a:p>
              <a:p>
                <a:pPr marL="0" lvl="0" indent="0">
                  <a:buSzPct val="45000"/>
                  <a:buNone/>
                </a:pPr>
                <a:r>
                  <a:rPr lang="en-US" i="1" dirty="0">
                    <a:latin typeface="JetBrains Mono"/>
                  </a:rPr>
                  <a:t>Calculate Area = PI * radius * radius   (</a:t>
                </a:r>
                <a14:m>
                  <m:oMath xmlns:m="http://schemas.openxmlformats.org/officeDocument/2006/math">
                    <m:r>
                      <a:rPr lang="az-Cyrl-AZ" i="1" smtClean="0">
                        <a:latin typeface="Cambria Math" panose="02040503050406030204" pitchFamily="18" charset="0"/>
                      </a:rPr>
                      <m:t>П</m:t>
                    </m:r>
                  </m:oMath>
                </a14:m>
                <a:r>
                  <a:rPr lang="en-US" i="1" dirty="0">
                    <a:latin typeface="JetBrains Mono"/>
                  </a:rPr>
                  <a:t>r</a:t>
                </a:r>
                <a:r>
                  <a:rPr lang="en-US" i="1" baseline="30000" dirty="0">
                    <a:latin typeface="JetBrains Mono"/>
                  </a:rPr>
                  <a:t>2</a:t>
                </a:r>
                <a:r>
                  <a:rPr lang="en-US" i="1" dirty="0">
                    <a:latin typeface="JetBrains Mono"/>
                  </a:rPr>
                  <a:t>)</a:t>
                </a:r>
              </a:p>
              <a:p>
                <a:pPr marL="0" lvl="0" indent="0">
                  <a:buSzPct val="45000"/>
                  <a:buNone/>
                </a:pPr>
                <a:r>
                  <a:rPr lang="en-CA" i="1" dirty="0"/>
                  <a:t>Print Result correct to 2 places of decimal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F6D70D2-6A95-4235-BE56-3B67B7BEED4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38321" y="708318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F9DA301-F3E0-4F4F-8FAE-07FED86A7F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63" t="72826" r="69066" b="16981"/>
          <a:stretch/>
        </p:blipFill>
        <p:spPr>
          <a:xfrm>
            <a:off x="1983545" y="3098409"/>
            <a:ext cx="7887040" cy="23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7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304832"/>
            <a:ext cx="12356432" cy="1412560"/>
          </a:xfrm>
        </p:spPr>
        <p:txBody>
          <a:bodyPr/>
          <a:lstStyle/>
          <a:p>
            <a:pPr lvl="0"/>
            <a:r>
              <a:rPr lang="en-CA" dirty="0"/>
              <a:t>EX16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16148" y="61746"/>
            <a:ext cx="10940284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lang="en-US" altLang="en-US" dirty="0">
                <a:latin typeface="JetBrains Mono"/>
              </a:rPr>
              <a:t>Prompt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the user to enter Gross Pay</a:t>
            </a:r>
            <a:endParaRPr lang="en-US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r>
              <a:rPr lang="en-US" i="1" dirty="0">
                <a:latin typeface="JetBrains Mono"/>
              </a:rPr>
              <a:t>Calculate </a:t>
            </a:r>
            <a:r>
              <a:rPr lang="en-IE" i="1" dirty="0" err="1">
                <a:latin typeface="JetBrains Mono"/>
              </a:rPr>
              <a:t>prsi</a:t>
            </a:r>
            <a:r>
              <a:rPr lang="en-IE" i="1" dirty="0">
                <a:latin typeface="JetBrains Mono"/>
              </a:rPr>
              <a:t> (25% = </a:t>
            </a:r>
            <a:r>
              <a:rPr lang="en-IE" i="1" dirty="0" err="1">
                <a:solidFill>
                  <a:srgbClr val="FF0000"/>
                </a:solidFill>
                <a:latin typeface="JetBrains Mono"/>
              </a:rPr>
              <a:t>paye</a:t>
            </a:r>
            <a:r>
              <a:rPr lang="en-IE" i="1" dirty="0">
                <a:solidFill>
                  <a:srgbClr val="FF0000"/>
                </a:solidFill>
                <a:latin typeface="JetBrains Mono"/>
              </a:rPr>
              <a:t>*0.25</a:t>
            </a:r>
            <a:r>
              <a:rPr lang="en-IE" i="1" dirty="0">
                <a:latin typeface="JetBrains Mono"/>
              </a:rPr>
              <a:t>),  </a:t>
            </a:r>
            <a:r>
              <a:rPr lang="en-IE" i="1" dirty="0" err="1">
                <a:latin typeface="JetBrains Mono"/>
              </a:rPr>
              <a:t>prsi</a:t>
            </a:r>
            <a:r>
              <a:rPr lang="en-IE" i="1" dirty="0">
                <a:latin typeface="JetBrains Mono"/>
              </a:rPr>
              <a:t>(12%),</a:t>
            </a:r>
            <a:r>
              <a:rPr lang="en-IE" i="1" dirty="0" err="1">
                <a:latin typeface="JetBrains Mono"/>
              </a:rPr>
              <a:t>usc</a:t>
            </a:r>
            <a:r>
              <a:rPr lang="en-IE" i="1" dirty="0">
                <a:latin typeface="JetBrains Mono"/>
              </a:rPr>
              <a:t>(10%), union sub (€34.56) </a:t>
            </a:r>
            <a:endParaRPr lang="en-US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r>
              <a:rPr lang="en-CA" i="1" dirty="0"/>
              <a:t>Print Result in format below</a:t>
            </a:r>
          </a:p>
          <a:p>
            <a:pPr marL="0" lvl="0" indent="0">
              <a:buSzPct val="45000"/>
              <a:buNone/>
            </a:pPr>
            <a:endParaRPr lang="en-CA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44C64F-0AD9-4623-A004-8E59010508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36830" r="71657" b="24032"/>
          <a:stretch/>
        </p:blipFill>
        <p:spPr>
          <a:xfrm>
            <a:off x="5823284" y="2461127"/>
            <a:ext cx="4952568" cy="4583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658443-6990-48A8-A5DD-61CCC0507A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" t="37016" r="70379" b="26258"/>
          <a:stretch/>
        </p:blipFill>
        <p:spPr>
          <a:xfrm>
            <a:off x="212558" y="2540912"/>
            <a:ext cx="5240100" cy="43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7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7EE3FE9-C52F-42E8-BFE5-33AB1CD4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5313" y="5441950"/>
            <a:ext cx="7180386" cy="365125"/>
          </a:xfrm>
        </p:spPr>
        <p:txBody>
          <a:bodyPr/>
          <a:lstStyle/>
          <a:p>
            <a:pPr lvl="0"/>
            <a:r>
              <a:rPr lang="en-CA" sz="2500" b="1" dirty="0" err="1"/>
              <a:t>Tiobe</a:t>
            </a:r>
            <a:r>
              <a:rPr lang="en-CA" sz="2500" b="1" dirty="0"/>
              <a:t> Index Programming Language Popularity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7CF9-FB23-4799-B099-3DCCF92D4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CC56-D6DC-4538-B975-1BEB8182DF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9693-63A6-4FF1-B5B6-94C82FE2E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50" t="37628" r="13059" b="10660"/>
          <a:stretch/>
        </p:blipFill>
        <p:spPr>
          <a:xfrm>
            <a:off x="838200" y="365125"/>
            <a:ext cx="11278578" cy="42209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7EE3FE9-C52F-42E8-BFE5-33AB1CD4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5313" y="5441950"/>
            <a:ext cx="7180386" cy="365125"/>
          </a:xfrm>
        </p:spPr>
        <p:txBody>
          <a:bodyPr/>
          <a:lstStyle/>
          <a:p>
            <a:pPr lvl="0"/>
            <a:r>
              <a:rPr lang="en-CA" sz="2500" b="1" dirty="0"/>
              <a:t>PYPL Index Programming Language Popularity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7CF9-FB23-4799-B099-3DCCF92D4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CC56-D6DC-4538-B975-1BEB8182DF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9511" y="796757"/>
            <a:ext cx="10515600" cy="435133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4ECE-4326-469D-B8AB-2252E78CA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2" t="25172" r="16462"/>
          <a:stretch/>
        </p:blipFill>
        <p:spPr>
          <a:xfrm>
            <a:off x="580847" y="248569"/>
            <a:ext cx="7751299" cy="483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0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7EE3FE9-C52F-42E8-BFE5-33AB1CD4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1776" y="1939757"/>
            <a:ext cx="7180386" cy="365125"/>
          </a:xfrm>
        </p:spPr>
        <p:txBody>
          <a:bodyPr/>
          <a:lstStyle/>
          <a:p>
            <a:pPr lvl="0"/>
            <a:r>
              <a:rPr lang="en-CA" sz="2500" b="1" dirty="0"/>
              <a:t>PYPL Index Programming Language Popularity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E7CF9-FB23-4799-B099-3DCCF92D4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CC56-D6DC-4538-B975-1BEB8182DF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9511" y="796757"/>
            <a:ext cx="10515600" cy="435133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418EA-E8A4-4B9B-8192-F03EEB97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2" y="97339"/>
            <a:ext cx="11895011" cy="63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Variables.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A variable is a name that refers to a value.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dirty="0"/>
              <a:t>Form: </a:t>
            </a:r>
            <a:r>
              <a:rPr lang="en-CA" i="1" dirty="0"/>
              <a:t>variable = expression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i="1" dirty="0"/>
              <a:t>X = 2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CA" i="1" dirty="0"/>
              <a:t>Name=‘John’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Variables.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784" y="1582404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main():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x = 5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y = 6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res = x + y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print('sum=', res)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main()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198C6-C121-43A4-8743-3FFC86DAD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525" r="53067" b="11385"/>
          <a:stretch/>
        </p:blipFill>
        <p:spPr>
          <a:xfrm>
            <a:off x="4015043" y="1347730"/>
            <a:ext cx="9042040" cy="240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2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01" y="45537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Input (Increment)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784" y="1582404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main():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x = int(input('Enter Number: '))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x = x + 1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print('Value Stepped=', x)</a:t>
            </a:r>
          </a:p>
          <a:p>
            <a:pPr marL="0" lvl="0" indent="0">
              <a:buSzPct val="45000"/>
              <a:buNone/>
            </a:pPr>
            <a:endParaRPr lang="en-US" dirty="0">
              <a:latin typeface="JetBrains Mono"/>
            </a:endParaRPr>
          </a:p>
          <a:p>
            <a:pPr marL="0" lvl="0" indent="0">
              <a:buSzPct val="45000"/>
              <a:buNone/>
            </a:pPr>
            <a:r>
              <a:rPr lang="en-US" i="1" dirty="0">
                <a:latin typeface="JetBrains Mono"/>
              </a:rPr>
              <a:t>main()</a:t>
            </a:r>
            <a:endParaRPr lang="en-CA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2DF8A-B10C-4E19-B1C8-BE41C3E69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4" t="72826" r="57350" b="11386"/>
          <a:stretch/>
        </p:blipFill>
        <p:spPr>
          <a:xfrm>
            <a:off x="2532185" y="3758073"/>
            <a:ext cx="7225069" cy="22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01" y="45537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784" y="1582404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SzPct val="45000"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def main():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x = int(input('Enter Number: '))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x = x + 1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print('Value Stepped=', x)</a:t>
            </a:r>
          </a:p>
          <a:p>
            <a:pPr marL="0" lvl="0" indent="0">
              <a:buSzPct val="45000"/>
              <a:buNone/>
            </a:pPr>
            <a:endParaRPr lang="en-US" sz="2400" dirty="0">
              <a:latin typeface="JetBrains Mono"/>
            </a:endParaRPr>
          </a:p>
          <a:p>
            <a:pPr marL="0" lvl="0" indent="0">
              <a:buSzPct val="45000"/>
              <a:buNone/>
            </a:pPr>
            <a:r>
              <a:rPr lang="en-US" sz="2400" i="1" dirty="0">
                <a:latin typeface="JetBrains Mono"/>
              </a:rPr>
              <a:t>main()</a:t>
            </a:r>
          </a:p>
          <a:p>
            <a:pPr marL="0" lvl="0" indent="0">
              <a:buSzPct val="45000"/>
              <a:buNone/>
            </a:pPr>
            <a:endParaRPr lang="en-US" sz="2400" i="1" dirty="0">
              <a:latin typeface="JetBrains Mono"/>
            </a:endParaRPr>
          </a:p>
          <a:p>
            <a:pPr marL="0" lvl="0" indent="0">
              <a:buSzPct val="45000"/>
              <a:buNone/>
            </a:pPr>
            <a:r>
              <a:rPr lang="en-US" sz="2400" i="1" dirty="0">
                <a:latin typeface="JetBrains Mono"/>
              </a:rPr>
              <a:t>Create a new Python Project &amp; add file Ex11.py (as above)</a:t>
            </a:r>
          </a:p>
          <a:p>
            <a:pPr marL="0" lvl="0" indent="0">
              <a:buSzPct val="45000"/>
              <a:buNone/>
            </a:pPr>
            <a:endParaRPr lang="en-CA" sz="2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2DF8A-B10C-4E19-B1C8-BE41C3E69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4" t="72826" r="57350" b="11386"/>
          <a:stretch/>
        </p:blipFill>
        <p:spPr>
          <a:xfrm>
            <a:off x="5319935" y="924258"/>
            <a:ext cx="7225069" cy="227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7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</TotalTime>
  <Words>799</Words>
  <Application>Microsoft Office PowerPoint</Application>
  <PresentationFormat>Widescreen</PresentationFormat>
  <Paragraphs>194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JetBrains Mono</vt:lpstr>
      <vt:lpstr>StarSymbol</vt:lpstr>
      <vt:lpstr>Office Theme</vt:lpstr>
      <vt:lpstr>Software Design for Cloud 2</vt:lpstr>
      <vt:lpstr>Python!</vt:lpstr>
      <vt:lpstr>PowerPoint Presentation</vt:lpstr>
      <vt:lpstr>PowerPoint Presentation</vt:lpstr>
      <vt:lpstr>PowerPoint Presentation</vt:lpstr>
      <vt:lpstr>Variables.</vt:lpstr>
      <vt:lpstr>Variables.</vt:lpstr>
      <vt:lpstr>Input (Increment)</vt:lpstr>
      <vt:lpstr>EX11</vt:lpstr>
      <vt:lpstr>EX12</vt:lpstr>
      <vt:lpstr>Entering Strings</vt:lpstr>
      <vt:lpstr>EX13</vt:lpstr>
      <vt:lpstr>Entering Floats</vt:lpstr>
      <vt:lpstr>EX14</vt:lpstr>
      <vt:lpstr>Type Conversion</vt:lpstr>
      <vt:lpstr>Type Conversion</vt:lpstr>
      <vt:lpstr>Arithmetic Operations</vt:lpstr>
      <vt:lpstr>Escape Characters</vt:lpstr>
      <vt:lpstr>Formatted Output</vt:lpstr>
      <vt:lpstr>Formatted Output</vt:lpstr>
      <vt:lpstr>Formatted Output   .format   (Preferred)</vt:lpstr>
      <vt:lpstr>EX15</vt:lpstr>
      <vt:lpstr>EX16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Stefana Chiritescu</cp:lastModifiedBy>
  <cp:revision>29</cp:revision>
  <dcterms:created xsi:type="dcterms:W3CDTF">2021-06-03T10:50:00Z</dcterms:created>
  <dcterms:modified xsi:type="dcterms:W3CDTF">2021-09-07T12:14:44Z</dcterms:modified>
</cp:coreProperties>
</file>