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316" r:id="rId4"/>
    <p:sldId id="317" r:id="rId5"/>
    <p:sldId id="318" r:id="rId6"/>
    <p:sldId id="320" r:id="rId7"/>
    <p:sldId id="325" r:id="rId8"/>
    <p:sldId id="327" r:id="rId9"/>
    <p:sldId id="328" r:id="rId10"/>
    <p:sldId id="329" r:id="rId11"/>
    <p:sldId id="330" r:id="rId12"/>
    <p:sldId id="332" r:id="rId13"/>
    <p:sldId id="333" r:id="rId14"/>
    <p:sldId id="334" r:id="rId15"/>
    <p:sldId id="331" r:id="rId16"/>
    <p:sldId id="336" r:id="rId17"/>
    <p:sldId id="3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1" autoAdjust="0"/>
  </p:normalViewPr>
  <p:slideViewPr>
    <p:cSldViewPr snapToGrid="0">
      <p:cViewPr varScale="1">
        <p:scale>
          <a:sx n="80" d="100"/>
          <a:sy n="80" d="100"/>
        </p:scale>
        <p:origin x="3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CC5D3-74FF-498B-A3E7-AE1AC0D697B7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5AAF1-A53E-459C-AE43-9352CDEC3A3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42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12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9508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5440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3653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7117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723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17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818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5C12-3897-4725-ACE1-71B012ED3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AEAE63-E702-4B54-8EDE-3EC390F5B4BA}" type="slidenum">
              <a:t>3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1060AA-A2E3-410D-A701-49648B8417B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9A62E-09BA-40FD-A030-9ABE4E10AD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311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4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80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5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487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6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8984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8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863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9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7738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10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3485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34CD5-6A12-4D61-8A90-505ED06679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563301-3F60-4D32-B76A-81C161789390}" type="slidenum">
              <a:t>11</a:t>
            </a:fld>
            <a:endParaRPr lang="en-CA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4957C3-C1DA-4777-BA91-4BFF128CE3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F207-12BC-4775-88DC-393B661F2E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645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EF91-2641-4A19-9F01-E4812061F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C6860-0C08-4902-A8AD-CC59E978C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3B9B6-2C12-41A4-BE5F-DA1782F1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D42A-69B9-4A3D-8FA0-1AADDCA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564D-8C17-4EA9-8BB1-08BDDF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5269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7E4-C153-4ED8-A400-FC66BF66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F42AE-4068-4121-B896-C717C9A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6FDC-D59B-4DE7-A87E-5D083524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04FC-B194-43AA-8A9A-AD00CD0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874C2-8328-46A2-B03F-1BDA721A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75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8941B-2E38-483C-8B27-C4437FCC2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3C289-36AC-49BE-9D45-D9B3673DB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4D6C-ADF1-4047-A03D-3A68D3E3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4DE7C-0A93-4BFD-BFAB-A51CD8C2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07A84-3A4C-4522-92E2-F0E55888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93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96B3-C6F6-488D-A27B-05E8F52B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A41F-B249-43BC-9DEA-E993EC43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1C915-F450-4A19-9659-19C0D87F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8CA76-E534-459C-A465-254674DC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74B3B-7C2E-496A-9198-8692215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629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AF02-24E5-4CAA-8730-06FCF2E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A42D7-7A18-4B98-A93D-F1AFF818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7EC94-E6D8-4A5C-AC53-164E432F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16A29-6C2F-4B7B-BA57-EA5BFDEC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3B06-081F-4A06-91D8-3D6236C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285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256BA-704F-40F3-843D-27F06203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2849-665A-4414-AAE0-6F7C1AC16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F53BD-0F7D-4961-A882-92001F316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B5BA-D1C1-47A8-843F-AFD9A289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0942B-8D26-46D7-87C8-2142E431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B176D-35CD-4F0C-BA4A-25D49A71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108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5B47-9700-4D7C-BA80-F5C46F2C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3BAA1-5F04-4A20-A9B5-1AE4FD6A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832D1-93E7-47A2-A2A3-40A93516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EC2ED-EE9B-4728-9B99-2BD52A369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EFA87-7108-4DA7-86E6-F939DE336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71676-74FC-4BBE-B21E-0963A71E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677EC-C1AC-4BFE-BB94-0D4C325F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7220A-1AC0-4E49-9FFA-02D345A0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605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01CE9-8A72-4E2E-9292-F6AD0756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102FA-1F92-48AC-A85E-72D9DCB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902BA-C5E8-4C0B-9879-47C86D96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A0722-D84F-47B2-A9CF-5532D4DD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22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FF7A-58B5-40FB-9D32-99CE9168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F062F2-4894-4C45-B3F8-23EC307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D37C8-4BD3-41AE-B732-5DA32255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046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4631-A867-40C1-8DDF-6EF217DB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65A1-A704-44D0-B826-F74E32257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97BFD-2B92-4C42-AF63-9B32E149F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8C7AC-8357-4F6D-A1A7-EA3C5075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3C68-1DA3-4FE4-94F3-D2F0ADE6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07B0-B814-4F71-870D-2D33464B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513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09EE-15E5-428A-8D2A-2BCDF52E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BC8A9-5819-493C-BCAC-59914C135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93682-9F8E-4CC5-BBEF-F19D026E4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79B1-0672-4E06-A4FB-7D19FE94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275F-D855-4DDB-98D2-E30DE613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AC34D-4D01-45B7-AE79-66C6646C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65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B8663-311A-4333-B45D-952F47AF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4A09-6CF6-4DEA-94A9-D8C9860AF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F483-0FA4-40B9-A04E-4EA89AA3F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21C10-33ED-4B79-93C5-8B7434189C2A}" type="datetimeFigureOut">
              <a:rPr lang="en-IE" smtClean="0"/>
              <a:t>18/06/2021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8972-4F23-43C6-9005-900B5853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127C-1C73-4A76-B9BC-0A8D75FD6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A871-D913-47BF-ABFA-BB0C8A1D96D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804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25B-1A3F-4401-82D1-90A7FCFA1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Software Design for Cloud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1DA9D-CC0F-4F4B-8B84-AD9E31EAF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305" y="3931822"/>
            <a:ext cx="9144000" cy="1655762"/>
          </a:xfrm>
        </p:spPr>
        <p:txBody>
          <a:bodyPr>
            <a:noAutofit/>
          </a:bodyPr>
          <a:lstStyle/>
          <a:p>
            <a:r>
              <a:rPr lang="en-IE" sz="2600" b="1" dirty="0"/>
              <a:t>Python Programming </a:t>
            </a:r>
          </a:p>
          <a:p>
            <a:endParaRPr lang="en-IE" sz="2600" b="1" dirty="0"/>
          </a:p>
          <a:p>
            <a:r>
              <a:rPr lang="en-IE" sz="2600" b="1" dirty="0"/>
              <a:t>Lecture 2</a:t>
            </a:r>
          </a:p>
          <a:p>
            <a:endParaRPr lang="en-IE" sz="2600" dirty="0"/>
          </a:p>
          <a:p>
            <a:r>
              <a:rPr lang="en-IE" sz="2600" dirty="0">
                <a:solidFill>
                  <a:srgbClr val="FF0000"/>
                </a:solidFill>
              </a:rPr>
              <a:t>Decisions &amp; Loops</a:t>
            </a:r>
          </a:p>
        </p:txBody>
      </p:sp>
    </p:spTree>
    <p:extLst>
      <p:ext uri="{BB962C8B-B14F-4D97-AF65-F5344CB8AC3E}">
        <p14:creationId xmlns:p14="http://schemas.microsoft.com/office/powerpoint/2010/main" val="108434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841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Ex24:   While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5083" y="1248109"/>
            <a:ext cx="10515600" cy="20752532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Enter 5 integer values in a while loop and print out sum as shown. Use </a:t>
            </a:r>
            <a:r>
              <a:rPr lang="en-CA" dirty="0">
                <a:solidFill>
                  <a:srgbClr val="FF0000"/>
                </a:solidFill>
              </a:rPr>
              <a:t>while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>
              <a:solidFill>
                <a:srgbClr val="FF0000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3C912-26B4-4D36-AC2E-4D4BF3D74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59813" r="74757" b="16378"/>
          <a:stretch/>
        </p:blipFill>
        <p:spPr>
          <a:xfrm>
            <a:off x="2053389" y="2300048"/>
            <a:ext cx="7034113" cy="45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3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841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Ex25:   Ascii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925" y="911225"/>
            <a:ext cx="10515600" cy="20752532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n-CA" dirty="0"/>
              <a:t>print out first 10 items in ascii table as shown (right).</a:t>
            </a:r>
          </a:p>
          <a:p>
            <a:pPr marL="0" lvl="0" indent="0">
              <a:buSzPct val="45000"/>
              <a:buNone/>
            </a:pPr>
            <a:r>
              <a:rPr lang="en-CA" sz="1400" dirty="0"/>
              <a:t> </a:t>
            </a:r>
          </a:p>
          <a:p>
            <a:pPr marL="0" lvl="0" indent="0">
              <a:buSzPct val="45000"/>
              <a:buNone/>
            </a:pPr>
            <a:r>
              <a:rPr lang="en-CA" dirty="0"/>
              <a:t>Use </a:t>
            </a:r>
            <a:r>
              <a:rPr lang="en-CA" dirty="0">
                <a:solidFill>
                  <a:srgbClr val="FF0000"/>
                </a:solidFill>
              </a:rPr>
              <a:t>while loop 65 to 74</a:t>
            </a:r>
          </a:p>
          <a:p>
            <a:pPr marL="0" lvl="0" indent="0">
              <a:buSzPct val="45000"/>
              <a:buNone/>
            </a:pPr>
            <a:endParaRPr lang="en-CA" sz="1200" dirty="0">
              <a:solidFill>
                <a:srgbClr val="FF0000"/>
              </a:solidFill>
            </a:endParaRPr>
          </a:p>
          <a:p>
            <a:pPr marL="0" lvl="0" indent="0">
              <a:buSzPct val="45000"/>
              <a:buNone/>
            </a:pPr>
            <a:r>
              <a:rPr lang="en-CA" dirty="0">
                <a:solidFill>
                  <a:srgbClr val="FF0000"/>
                </a:solidFill>
              </a:rPr>
              <a:t>  </a:t>
            </a:r>
          </a:p>
          <a:p>
            <a:pPr marL="0" lvl="0" indent="0">
              <a:buSzPct val="45000"/>
              <a:buNone/>
            </a:pPr>
            <a:r>
              <a:rPr lang="en-CA" dirty="0">
                <a:solidFill>
                  <a:srgbClr val="FF0000"/>
                </a:solidFill>
              </a:rPr>
              <a:t>  </a:t>
            </a:r>
            <a:r>
              <a:rPr lang="en-CA" sz="2400" dirty="0">
                <a:solidFill>
                  <a:schemeClr val="accent1">
                    <a:lumMod val="50000"/>
                  </a:schemeClr>
                </a:solidFill>
              </a:rPr>
              <a:t>print('  Ascii Table')</a:t>
            </a:r>
          </a:p>
          <a:p>
            <a:pPr marL="0" lvl="0" indent="0">
              <a:buSzPct val="45000"/>
              <a:buNone/>
            </a:pPr>
            <a:r>
              <a:rPr lang="en-CA" sz="2400" dirty="0">
                <a:solidFill>
                  <a:schemeClr val="accent1">
                    <a:lumMod val="50000"/>
                  </a:schemeClr>
                </a:solidFill>
              </a:rPr>
              <a:t>    print('---------------')</a:t>
            </a:r>
          </a:p>
          <a:p>
            <a:pPr marL="0" lvl="0" indent="0">
              <a:buSzPct val="45000"/>
              <a:buNone/>
            </a:pPr>
            <a:r>
              <a:rPr lang="en-CA" sz="2400" dirty="0">
                <a:solidFill>
                  <a:schemeClr val="accent1">
                    <a:lumMod val="50000"/>
                  </a:schemeClr>
                </a:solidFill>
              </a:rPr>
              <a:t>    print('Letter    Ascii’)</a:t>
            </a:r>
          </a:p>
          <a:p>
            <a:pPr marL="0" lvl="0" indent="0">
              <a:buSzPct val="45000"/>
              <a:buNone/>
            </a:pPr>
            <a:r>
              <a:rPr lang="en-CA" sz="2400" dirty="0">
                <a:solidFill>
                  <a:schemeClr val="accent1">
                    <a:lumMod val="50000"/>
                  </a:schemeClr>
                </a:solidFill>
              </a:rPr>
              <a:t>    value=65</a:t>
            </a:r>
          </a:p>
          <a:p>
            <a:pPr marL="0" lvl="0" indent="0">
              <a:buSzPct val="45000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letter 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chr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(value)</a:t>
            </a:r>
          </a:p>
          <a:p>
            <a:pPr marL="0" lvl="0" indent="0">
              <a:buSzPct val="45000"/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    print('   {0}       {1}'.format(letter, value))</a:t>
            </a:r>
            <a:endParaRPr lang="en-CA" sz="2400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endParaRPr lang="en-CA" dirty="0">
              <a:solidFill>
                <a:srgbClr val="FF0000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01926-B126-4185-91E3-219BE91F8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44198" r="81905" b="11342"/>
          <a:stretch/>
        </p:blipFill>
        <p:spPr>
          <a:xfrm>
            <a:off x="8021052" y="-58686"/>
            <a:ext cx="3721769" cy="6909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A9E470-4ECD-464A-914C-DF8625154D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44198" r="81905" b="41650"/>
          <a:stretch/>
        </p:blipFill>
        <p:spPr>
          <a:xfrm>
            <a:off x="3068545" y="2992029"/>
            <a:ext cx="3721769" cy="21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841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for in </a:t>
            </a:r>
            <a:r>
              <a:rPr lang="en-CA" dirty="0"/>
              <a:t>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925" y="911225"/>
            <a:ext cx="10515600" cy="20752532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n-CA" dirty="0"/>
              <a:t>print out values 1-6 inclusive</a:t>
            </a:r>
          </a:p>
          <a:p>
            <a:pPr marL="0" lvl="0" indent="0">
              <a:buSzPct val="45000"/>
              <a:buNone/>
            </a:pPr>
            <a:r>
              <a:rPr lang="en-CA" sz="1400" dirty="0"/>
              <a:t> </a:t>
            </a:r>
          </a:p>
          <a:p>
            <a:pPr marL="0" lvl="0" indent="0">
              <a:buSzPct val="45000"/>
              <a:buNone/>
            </a:pPr>
            <a:endParaRPr lang="en-CA" sz="1200" dirty="0">
              <a:solidFill>
                <a:srgbClr val="FF0000"/>
              </a:solidFill>
            </a:endParaRP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 main():</a:t>
            </a: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result=0</a:t>
            </a: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for value in [1,2,3,4,5,6]:</a:t>
            </a: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result = result + value</a:t>
            </a:r>
          </a:p>
          <a:p>
            <a:pPr marL="0" lvl="0" indent="0">
              <a:buSzPct val="45000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print('Sum of 6 values={0}'.format(result))</a:t>
            </a: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main()</a:t>
            </a: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D0F84-8E64-4768-81DE-D88F43B8E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79564" r="76374" b="14807"/>
          <a:stretch/>
        </p:blipFill>
        <p:spPr>
          <a:xfrm>
            <a:off x="3468858" y="5286472"/>
            <a:ext cx="8628737" cy="14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5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841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for in </a:t>
            </a:r>
            <a:r>
              <a:rPr lang="en-CA" dirty="0"/>
              <a:t>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37113" y="1119439"/>
            <a:ext cx="10515600" cy="5236911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n-CA" dirty="0"/>
              <a:t>print out values 1-6 inclusive</a:t>
            </a:r>
          </a:p>
          <a:p>
            <a:pPr marL="0" lvl="0" indent="0">
              <a:buSzPct val="45000"/>
              <a:buNone/>
            </a:pPr>
            <a:r>
              <a:rPr lang="en-CA" sz="1400" dirty="0"/>
              <a:t> </a:t>
            </a:r>
          </a:p>
          <a:p>
            <a:pPr marL="0" lvl="0" indent="0">
              <a:buSzPct val="45000"/>
              <a:buNone/>
            </a:pPr>
            <a:endParaRPr lang="en-CA" sz="1200" dirty="0">
              <a:solidFill>
                <a:srgbClr val="FF0000"/>
              </a:solidFill>
            </a:endParaRP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 main():</a:t>
            </a: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result=0</a:t>
            </a: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for value in range(1,7):</a:t>
            </a: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result = result + value</a:t>
            </a:r>
          </a:p>
          <a:p>
            <a:pPr marL="0" lvl="0" indent="0">
              <a:buSzPct val="45000"/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print('sum of 6 values={0}'.format(result))</a:t>
            </a:r>
          </a:p>
          <a:p>
            <a:pPr marL="0" lvl="0" indent="0">
              <a:buSzPct val="45000"/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main()</a:t>
            </a: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D0F84-8E64-4768-81DE-D88F43B8EA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79564" r="76374" b="14807"/>
          <a:stretch/>
        </p:blipFill>
        <p:spPr>
          <a:xfrm>
            <a:off x="3468858" y="5286472"/>
            <a:ext cx="8628737" cy="143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81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009274" y="-357313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Ascii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8830" y="669622"/>
            <a:ext cx="10515600" cy="20752532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n-CA" sz="1400" dirty="0"/>
              <a:t> </a:t>
            </a:r>
          </a:p>
          <a:p>
            <a:pPr marL="0" lvl="0" indent="0">
              <a:buSzPct val="45000"/>
              <a:buNone/>
            </a:pPr>
            <a:r>
              <a:rPr lang="en-CA" dirty="0"/>
              <a:t>def main():</a:t>
            </a:r>
          </a:p>
          <a:p>
            <a:pPr marL="0" lvl="0" indent="0">
              <a:buSzPct val="45000"/>
              <a:buNone/>
            </a:pPr>
            <a:r>
              <a:rPr lang="en-CA" dirty="0"/>
              <a:t>    value=65</a:t>
            </a:r>
          </a:p>
          <a:p>
            <a:pPr marL="0" lvl="0" indent="0">
              <a:buSzPct val="45000"/>
              <a:buNone/>
            </a:pPr>
            <a:r>
              <a:rPr lang="en-CA" dirty="0"/>
              <a:t>    print('  Ascii Table')</a:t>
            </a:r>
          </a:p>
          <a:p>
            <a:pPr marL="0" lvl="0" indent="0">
              <a:buSzPct val="45000"/>
              <a:buNone/>
            </a:pPr>
            <a:r>
              <a:rPr lang="en-CA" dirty="0"/>
              <a:t>    print('---------------')</a:t>
            </a:r>
          </a:p>
          <a:p>
            <a:pPr marL="0" lvl="0" indent="0">
              <a:buSzPct val="45000"/>
              <a:buNone/>
            </a:pPr>
            <a:r>
              <a:rPr lang="en-CA" dirty="0"/>
              <a:t>    print('Letter    Ascii')</a:t>
            </a:r>
          </a:p>
          <a:p>
            <a:pPr marL="0" lvl="0" indent="0">
              <a:buSzPct val="45000"/>
              <a:buNone/>
            </a:pPr>
            <a:r>
              <a:rPr lang="en-CA" dirty="0"/>
              <a:t>    for value in range (65,</a:t>
            </a:r>
            <a:r>
              <a:rPr lang="en-CA" dirty="0">
                <a:solidFill>
                  <a:srgbClr val="FF0000"/>
                </a:solidFill>
              </a:rPr>
              <a:t>100</a:t>
            </a:r>
            <a:r>
              <a:rPr lang="en-CA" dirty="0"/>
              <a:t>):</a:t>
            </a:r>
          </a:p>
          <a:p>
            <a:pPr marL="0" lvl="0" indent="0">
              <a:buSzPct val="45000"/>
              <a:buNone/>
            </a:pPr>
            <a:r>
              <a:rPr lang="en-CA" dirty="0"/>
              <a:t>        letter = </a:t>
            </a:r>
            <a:r>
              <a:rPr lang="en-CA" dirty="0" err="1"/>
              <a:t>chr</a:t>
            </a:r>
            <a:r>
              <a:rPr lang="en-CA" dirty="0"/>
              <a:t>(value)</a:t>
            </a:r>
          </a:p>
          <a:p>
            <a:pPr marL="0" lvl="0" indent="0">
              <a:buSzPct val="45000"/>
              <a:buNone/>
            </a:pPr>
            <a:r>
              <a:rPr lang="en-CA" dirty="0"/>
              <a:t>        print('   {0}       {1}'.format(letter, value))</a:t>
            </a:r>
          </a:p>
          <a:p>
            <a:pPr marL="0" lvl="0" indent="0">
              <a:buSzPct val="45000"/>
              <a:buNone/>
            </a:pPr>
            <a:r>
              <a:rPr lang="en-CA" dirty="0"/>
              <a:t>        value = value + 1</a:t>
            </a:r>
          </a:p>
          <a:p>
            <a:pPr marL="0" lvl="0" indent="0">
              <a:buSzPct val="45000"/>
              <a:buNone/>
            </a:pPr>
            <a:r>
              <a:rPr lang="en-CA" dirty="0"/>
              <a:t>        if (</a:t>
            </a:r>
            <a:r>
              <a:rPr lang="en-CA" dirty="0">
                <a:solidFill>
                  <a:srgbClr val="FF0000"/>
                </a:solidFill>
              </a:rPr>
              <a:t>value==73</a:t>
            </a:r>
            <a:r>
              <a:rPr lang="en-CA" dirty="0"/>
              <a:t>): break</a:t>
            </a:r>
          </a:p>
          <a:p>
            <a:pPr marL="0" lvl="0" indent="0">
              <a:buSzPct val="45000"/>
              <a:buNone/>
            </a:pPr>
            <a:r>
              <a:rPr lang="en-CA" dirty="0"/>
              <a:t>main()</a:t>
            </a:r>
            <a:endParaRPr lang="en-CA" dirty="0">
              <a:solidFill>
                <a:srgbClr val="FF0000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501926-B126-4185-91E3-219BE91F87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44198" r="81905" b="19426"/>
          <a:stretch/>
        </p:blipFill>
        <p:spPr>
          <a:xfrm>
            <a:off x="8021052" y="-58685"/>
            <a:ext cx="3721769" cy="565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9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841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Ex26: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925" y="911225"/>
            <a:ext cx="10515600" cy="20752532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n-CA" dirty="0"/>
              <a:t>Enter Name &amp; then print that name out 6</a:t>
            </a:r>
          </a:p>
          <a:p>
            <a:pPr marL="0" lvl="0" indent="0">
              <a:buSzPct val="45000"/>
              <a:buNone/>
            </a:pPr>
            <a:r>
              <a:rPr lang="en-CA" dirty="0"/>
              <a:t>times using a for loop</a:t>
            </a:r>
          </a:p>
          <a:p>
            <a:pPr marL="0" lvl="0" indent="0">
              <a:buSzPct val="45000"/>
              <a:buNone/>
            </a:pPr>
            <a:r>
              <a:rPr lang="en-CA" sz="1400" dirty="0"/>
              <a:t> 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F3215-2E97-4C00-A95F-E0B2B2AECA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55476" r="72697" b="18282"/>
          <a:stretch/>
        </p:blipFill>
        <p:spPr>
          <a:xfrm>
            <a:off x="838200" y="2363372"/>
            <a:ext cx="6251917" cy="40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80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841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Ex27: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925" y="911225"/>
            <a:ext cx="10515600" cy="20752532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n-CA" dirty="0"/>
              <a:t>Enter Name &amp; then enter number of times to print that name out times using a for loop</a:t>
            </a:r>
          </a:p>
          <a:p>
            <a:pPr marL="0" lvl="0" indent="0">
              <a:buSzPct val="45000"/>
              <a:buNone/>
            </a:pPr>
            <a:r>
              <a:rPr lang="en-CA" sz="1400" dirty="0"/>
              <a:t> 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FD0AD-3CE4-40F3-96DB-F7E1E2D26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55259" r="68820" b="18933"/>
          <a:stretch/>
        </p:blipFill>
        <p:spPr>
          <a:xfrm>
            <a:off x="673490" y="1983545"/>
            <a:ext cx="9295320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2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841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Ex28: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925" y="911225"/>
            <a:ext cx="10515600" cy="20752532"/>
          </a:xfrm>
        </p:spPr>
        <p:txBody>
          <a:bodyPr/>
          <a:lstStyle/>
          <a:p>
            <a:pPr marL="0" lvl="0" indent="0">
              <a:buSzPct val="45000"/>
              <a:buNone/>
            </a:pPr>
            <a:r>
              <a:rPr lang="en-CA" dirty="0"/>
              <a:t>Read in and add 5 values using for(right).</a:t>
            </a:r>
          </a:p>
          <a:p>
            <a:pPr marL="0" lvl="0" indent="0">
              <a:buSzPct val="45000"/>
              <a:buNone/>
            </a:pPr>
            <a:r>
              <a:rPr lang="en-CA" sz="1400" dirty="0"/>
              <a:t> </a:t>
            </a:r>
          </a:p>
          <a:p>
            <a:pPr marL="0" lvl="0" indent="0">
              <a:buSzPct val="45000"/>
              <a:buNone/>
            </a:pPr>
            <a:r>
              <a:rPr lang="en-CA" dirty="0"/>
              <a:t>Use </a:t>
            </a:r>
            <a:r>
              <a:rPr lang="en-CA" u="sng" dirty="0">
                <a:solidFill>
                  <a:srgbClr val="FF0000"/>
                </a:solidFill>
              </a:rPr>
              <a:t>for</a:t>
            </a:r>
            <a:r>
              <a:rPr lang="en-CA" dirty="0">
                <a:solidFill>
                  <a:srgbClr val="FF0000"/>
                </a:solidFill>
              </a:rPr>
              <a:t> loop 0 to 5</a:t>
            </a:r>
          </a:p>
          <a:p>
            <a:pPr marL="0" lvl="0" indent="0">
              <a:buSzPct val="45000"/>
              <a:buNone/>
            </a:pPr>
            <a:endParaRPr lang="en-CA" sz="1200" dirty="0">
              <a:solidFill>
                <a:srgbClr val="FF0000"/>
              </a:solidFill>
            </a:endParaRPr>
          </a:p>
          <a:p>
            <a:pPr marL="0" lvl="0" indent="0">
              <a:buSzPct val="45000"/>
              <a:buNone/>
            </a:pPr>
            <a:r>
              <a:rPr lang="en-US" sz="2300" dirty="0"/>
              <a:t>def main():</a:t>
            </a:r>
          </a:p>
          <a:p>
            <a:pPr marL="0" lvl="0" indent="0">
              <a:buSzPct val="45000"/>
              <a:buNone/>
            </a:pPr>
            <a:r>
              <a:rPr lang="en-US" sz="2300" dirty="0"/>
              <a:t>    count=0</a:t>
            </a:r>
          </a:p>
          <a:p>
            <a:pPr marL="0" lvl="0" indent="0">
              <a:buSzPct val="45000"/>
              <a:buNone/>
            </a:pPr>
            <a:r>
              <a:rPr lang="en-US" sz="2300" dirty="0"/>
              <a:t>    result=0</a:t>
            </a:r>
          </a:p>
          <a:p>
            <a:pPr marL="0" lvl="0" indent="0">
              <a:buSzPct val="45000"/>
              <a:buNone/>
            </a:pPr>
            <a:r>
              <a:rPr lang="en-US" sz="2300" dirty="0"/>
              <a:t>    </a:t>
            </a:r>
            <a:r>
              <a:rPr lang="en-US" sz="2300" dirty="0">
                <a:solidFill>
                  <a:schemeClr val="accent1">
                    <a:lumMod val="50000"/>
                  </a:schemeClr>
                </a:solidFill>
              </a:rPr>
              <a:t>while (count&lt;5):</a:t>
            </a:r>
          </a:p>
          <a:p>
            <a:pPr marL="0" lvl="0" indent="0">
              <a:buSzPct val="45000"/>
              <a:buNone/>
            </a:pPr>
            <a:r>
              <a:rPr lang="en-US" sz="2300" dirty="0"/>
              <a:t>        value =  int(input('Enter Value {0}:'.format(count+1)))</a:t>
            </a:r>
          </a:p>
          <a:p>
            <a:pPr marL="0" lvl="0" indent="0">
              <a:buSzPct val="45000"/>
              <a:buNone/>
            </a:pPr>
            <a:r>
              <a:rPr lang="en-US" sz="2300" dirty="0"/>
              <a:t>        result = result + value</a:t>
            </a:r>
          </a:p>
          <a:p>
            <a:pPr marL="0" lvl="0" indent="0">
              <a:buSzPct val="45000"/>
              <a:buNone/>
            </a:pPr>
            <a:r>
              <a:rPr lang="en-US" sz="2300" dirty="0"/>
              <a:t>        count = count + 1</a:t>
            </a:r>
          </a:p>
          <a:p>
            <a:pPr marL="0" lvl="0" indent="0">
              <a:buSzPct val="45000"/>
              <a:buNone/>
            </a:pPr>
            <a:r>
              <a:rPr lang="en-US" sz="2300" dirty="0"/>
              <a:t>    print('Sum of 5 values={0}'.format(result))</a:t>
            </a:r>
          </a:p>
          <a:p>
            <a:pPr marL="0" lvl="0" indent="0">
              <a:buSzPct val="45000"/>
              <a:buNone/>
            </a:pPr>
            <a:r>
              <a:rPr lang="en-US" sz="2300" dirty="0"/>
              <a:t>main()</a:t>
            </a:r>
            <a:endParaRPr lang="en-CA" sz="2300" dirty="0"/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A7A2E-F589-44F1-9074-971FA5CD5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43982" r="76374" b="32162"/>
          <a:stretch/>
        </p:blipFill>
        <p:spPr>
          <a:xfrm>
            <a:off x="7828546" y="1089505"/>
            <a:ext cx="5948107" cy="419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93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Boolean Types and if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B92D8-77B7-4818-86F2-6701D1F9BDF1}"/>
              </a:ext>
            </a:extLst>
          </p:cNvPr>
          <p:cNvSpPr txBox="1"/>
          <p:nvPr/>
        </p:nvSpPr>
        <p:spPr>
          <a:xfrm>
            <a:off x="228600" y="1050868"/>
            <a:ext cx="5034520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res = False</a:t>
            </a:r>
          </a:p>
          <a:p>
            <a:r>
              <a:rPr lang="en-US" sz="2700" dirty="0"/>
              <a:t>    val1 = int(input('Enter Value1: '))</a:t>
            </a:r>
          </a:p>
          <a:p>
            <a:r>
              <a:rPr lang="en-US" sz="2700" dirty="0"/>
              <a:t>    val2 = int(input('Enter Value2: '))</a:t>
            </a:r>
          </a:p>
          <a:p>
            <a:r>
              <a:rPr lang="en-US" sz="2700" dirty="0"/>
              <a:t>    if (val1==val2):</a:t>
            </a:r>
          </a:p>
          <a:p>
            <a:r>
              <a:rPr lang="en-US" sz="2700" dirty="0"/>
              <a:t>        res=True</a:t>
            </a:r>
          </a:p>
          <a:p>
            <a:r>
              <a:rPr lang="en-US" sz="2700" dirty="0"/>
              <a:t>    print('Values Equal: ', res)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10F77A-B7E1-479B-B00A-017B14D4B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57" t="75212" r="78900" b="11670"/>
          <a:stretch/>
        </p:blipFill>
        <p:spPr>
          <a:xfrm>
            <a:off x="492368" y="5064370"/>
            <a:ext cx="3910819" cy="1775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08236-BAF3-432A-89CC-F3B2C5B9E7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8" t="75212" r="76047" b="11669"/>
          <a:stretch/>
        </p:blipFill>
        <p:spPr>
          <a:xfrm>
            <a:off x="4979267" y="5064370"/>
            <a:ext cx="4910321" cy="18707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00D2A83-077A-4071-BB93-E15AA882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6B9B3-5A2F-4B15-A464-0F2AD41FA5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8600" y="1825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if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E04D2-AA71-4D69-9F0E-F08EEEA6D178}"/>
              </a:ext>
            </a:extLst>
          </p:cNvPr>
          <p:cNvSpPr txBox="1"/>
          <p:nvPr/>
        </p:nvSpPr>
        <p:spPr>
          <a:xfrm>
            <a:off x="228600" y="1050868"/>
            <a:ext cx="5034520" cy="549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def main():</a:t>
            </a:r>
          </a:p>
          <a:p>
            <a:r>
              <a:rPr lang="en-US" sz="2700" dirty="0"/>
              <a:t>    val1 = int(input('Enter Value1: '))</a:t>
            </a:r>
          </a:p>
          <a:p>
            <a:r>
              <a:rPr lang="en-US" sz="2700" dirty="0"/>
              <a:t>    val2 = int(input('Enter Value2: '))</a:t>
            </a:r>
          </a:p>
          <a:p>
            <a:r>
              <a:rPr lang="en-US" sz="2700" dirty="0"/>
              <a:t>    val3 = int(input('Enter Value3: '))</a:t>
            </a:r>
          </a:p>
          <a:p>
            <a:r>
              <a:rPr lang="en-US" sz="2700" dirty="0"/>
              <a:t>    if (val1&gt;val2 </a:t>
            </a:r>
            <a:r>
              <a:rPr lang="en-US" sz="2700" dirty="0">
                <a:solidFill>
                  <a:srgbClr val="FF0000"/>
                </a:solidFill>
              </a:rPr>
              <a:t>and</a:t>
            </a:r>
            <a:r>
              <a:rPr lang="en-US" sz="2700" dirty="0"/>
              <a:t> (val1&gt;val3)):</a:t>
            </a:r>
          </a:p>
          <a:p>
            <a:r>
              <a:rPr lang="en-US" sz="2700" dirty="0"/>
              <a:t>           res=val1</a:t>
            </a:r>
          </a:p>
          <a:p>
            <a:r>
              <a:rPr lang="en-US" sz="2700" dirty="0"/>
              <a:t>           print('Val1 is largest')</a:t>
            </a:r>
          </a:p>
          <a:p>
            <a:r>
              <a:rPr lang="en-US" sz="2700" dirty="0"/>
              <a:t>    else:</a:t>
            </a:r>
          </a:p>
          <a:p>
            <a:r>
              <a:rPr lang="en-US" sz="2700" dirty="0"/>
              <a:t>           res=0</a:t>
            </a:r>
          </a:p>
          <a:p>
            <a:r>
              <a:rPr lang="en-US" sz="2700" dirty="0"/>
              <a:t>           print('Val1 is not largest')</a:t>
            </a:r>
          </a:p>
          <a:p>
            <a:r>
              <a:rPr lang="en-US" sz="2700" dirty="0"/>
              <a:t>    print('Largest : ', res)</a:t>
            </a:r>
          </a:p>
          <a:p>
            <a:endParaRPr lang="en-US" sz="2700" dirty="0"/>
          </a:p>
          <a:p>
            <a:r>
              <a:rPr lang="en-US" sz="2700" dirty="0"/>
              <a:t>main()</a:t>
            </a:r>
            <a:endParaRPr lang="en-IE" sz="2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D3E50-CBAA-459D-B978-2DD487D2AF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68055" r="76374" b="11509"/>
          <a:stretch/>
        </p:blipFill>
        <p:spPr>
          <a:xfrm>
            <a:off x="5652829" y="136420"/>
            <a:ext cx="6539171" cy="39480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721D9A-08E3-4477-B94B-E9D952C3EDBD}"/>
              </a:ext>
            </a:extLst>
          </p:cNvPr>
          <p:cNvSpPr txBox="1"/>
          <p:nvPr/>
        </p:nvSpPr>
        <p:spPr>
          <a:xfrm>
            <a:off x="7116672" y="4310961"/>
            <a:ext cx="2861681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900" u="sng" dirty="0"/>
              <a:t>Operators:</a:t>
            </a:r>
          </a:p>
          <a:p>
            <a:r>
              <a:rPr lang="en-US" sz="2900" dirty="0"/>
              <a:t>&gt;, &lt;, &gt;=, &lt;=, ==, !=</a:t>
            </a:r>
          </a:p>
          <a:p>
            <a:endParaRPr lang="en-US" sz="2700" dirty="0"/>
          </a:p>
          <a:p>
            <a:r>
              <a:rPr lang="en-US" sz="2700" dirty="0">
                <a:solidFill>
                  <a:srgbClr val="FF0000"/>
                </a:solidFill>
              </a:rPr>
              <a:t>and      or       not</a:t>
            </a:r>
          </a:p>
        </p:txBody>
      </p:sp>
    </p:spTree>
    <p:extLst>
      <p:ext uri="{BB962C8B-B14F-4D97-AF65-F5344CB8AC3E}">
        <p14:creationId xmlns:p14="http://schemas.microsoft.com/office/powerpoint/2010/main" val="144612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 dirty="0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1136" y="331076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Ex21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9915" y="1512804"/>
            <a:ext cx="10515600" cy="435133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Enter two integers and print out the Larger</a:t>
            </a:r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>
              <a:buSzPct val="45000"/>
              <a:buFont typeface="StarSymbol"/>
              <a:buChar char="●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(cond1):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stmt1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en-US" dirty="0">
                <a:solidFill>
                  <a:srgbClr val="8888C6"/>
                </a:solidFill>
                <a:latin typeface="JetBrains Mono"/>
              </a:rPr>
              <a:t>stmt2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lang="en-CA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4037C-0D8F-4A93-A1E8-5E3916EFA6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68923" r="76374" b="18499"/>
          <a:stretch/>
        </p:blipFill>
        <p:spPr>
          <a:xfrm>
            <a:off x="3792202" y="3428999"/>
            <a:ext cx="8859470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0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61474" y="320675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82880" y="1512805"/>
            <a:ext cx="11062635" cy="5345196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Enter three integers and print out the Largest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>
              <a:buSzPct val="45000"/>
              <a:buFont typeface="StarSymbol"/>
              <a:buChar char="●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(cond1):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stmt1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(cond2):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dirty="0">
                <a:solidFill>
                  <a:srgbClr val="8888C6"/>
                </a:solidFill>
                <a:latin typeface="JetBrains Mono"/>
              </a:rPr>
              <a:t>stmt2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</a:p>
          <a:p>
            <a:pPr>
              <a:buSzPct val="45000"/>
              <a:buFont typeface="StarSymbol"/>
              <a:buChar char="●"/>
            </a:pP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   stmt3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8A6BC-BC96-43E5-9238-FA97E84F02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68271" r="78876" b="16113"/>
          <a:stretch/>
        </p:blipFill>
        <p:spPr>
          <a:xfrm>
            <a:off x="5288647" y="2609767"/>
            <a:ext cx="6125309" cy="32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6841"/>
            <a:ext cx="10515600" cy="1325563"/>
          </a:xfrm>
        </p:spPr>
        <p:txBody>
          <a:bodyPr/>
          <a:lstStyle/>
          <a:p>
            <a:pPr lvl="0"/>
            <a:r>
              <a:rPr lang="en-CA" dirty="0"/>
              <a:t>Ex23:   Alternative </a:t>
            </a:r>
            <a:r>
              <a:rPr lang="en-CA" dirty="0" err="1"/>
              <a:t>elif</a:t>
            </a:r>
            <a:r>
              <a:rPr lang="en-CA" dirty="0"/>
              <a:t>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-14149137"/>
            <a:ext cx="11128717" cy="5342022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CA" dirty="0"/>
              <a:t>Enter 2 values and give user options to add, </a:t>
            </a:r>
            <a:r>
              <a:rPr lang="en-CA" dirty="0" err="1"/>
              <a:t>mult</a:t>
            </a:r>
            <a:r>
              <a:rPr lang="en-CA" dirty="0"/>
              <a:t> or subtract as shown. Use </a:t>
            </a:r>
            <a:r>
              <a:rPr lang="en-CA" dirty="0" err="1">
                <a:solidFill>
                  <a:srgbClr val="FF0000"/>
                </a:solidFill>
              </a:rPr>
              <a:t>elif</a:t>
            </a:r>
            <a:endParaRPr lang="en-CA" dirty="0">
              <a:solidFill>
                <a:srgbClr val="FF0000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CA" dirty="0">
                <a:solidFill>
                  <a:srgbClr val="FF0000"/>
                </a:solidFill>
              </a:rPr>
              <a:t>Use:         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print('Sum of {0},{1} is {2)'.format(val1, val2, result))</a:t>
            </a:r>
          </a:p>
          <a:p>
            <a:pPr lvl="0">
              <a:buSzPct val="45000"/>
              <a:buFont typeface="StarSymbol"/>
              <a:buChar char="●"/>
            </a:pPr>
            <a:endParaRPr lang="en-CA" dirty="0">
              <a:solidFill>
                <a:srgbClr val="FF0000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>
              <a:buSzPct val="45000"/>
              <a:buFont typeface="StarSymbol"/>
              <a:buChar char="●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(cond1):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stmt1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(cond2):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en-US" dirty="0">
                <a:solidFill>
                  <a:srgbClr val="8888C6"/>
                </a:solidFill>
                <a:latin typeface="JetBrains Mono"/>
              </a:rPr>
              <a:t>stmt2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:</a:t>
            </a:r>
          </a:p>
          <a:p>
            <a:pPr>
              <a:buSzPct val="45000"/>
              <a:buFont typeface="StarSymbol"/>
              <a:buChar char="●"/>
            </a:pP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   stmt3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>
              <a:buSzPct val="45000"/>
              <a:buFont typeface="StarSymbol"/>
              <a:buChar char="●"/>
            </a:pP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71105-A5B7-4BE8-9D60-E395F44D16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47669" r="67366" b="23703"/>
          <a:stretch/>
        </p:blipFill>
        <p:spPr>
          <a:xfrm>
            <a:off x="3974281" y="1647893"/>
            <a:ext cx="7668277" cy="439296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73BFB31-B555-4440-8684-22FC8573F45C}"/>
              </a:ext>
            </a:extLst>
          </p:cNvPr>
          <p:cNvSpPr txBox="1">
            <a:spLocks/>
          </p:cNvSpPr>
          <p:nvPr/>
        </p:nvSpPr>
        <p:spPr>
          <a:xfrm>
            <a:off x="66082" y="1011154"/>
            <a:ext cx="11062635" cy="5345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en-CA" dirty="0"/>
              <a:t>Enter two integers </a:t>
            </a:r>
            <a:r>
              <a:rPr lang="en-CA"/>
              <a:t>and option 1, 2 or 3</a:t>
            </a:r>
            <a:endParaRPr lang="en-CA" dirty="0"/>
          </a:p>
          <a:p>
            <a:pPr>
              <a:buSzPct val="45000"/>
              <a:buFont typeface="StarSymbol"/>
              <a:buChar char="●"/>
            </a:pPr>
            <a:endParaRPr lang="en-CA" dirty="0"/>
          </a:p>
          <a:p>
            <a:pPr>
              <a:buSzPct val="45000"/>
              <a:buFont typeface="StarSymbol"/>
              <a:buChar char="●"/>
            </a:pP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if 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(cond1):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888C6"/>
                </a:solidFill>
                <a:latin typeface="JetBrains Mono"/>
              </a:rPr>
              <a:t>stmt1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 err="1">
                <a:solidFill>
                  <a:srgbClr val="CC7832"/>
                </a:solidFill>
                <a:latin typeface="JetBrains Mono"/>
              </a:rPr>
              <a:t>elif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(cond2):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dirty="0">
                <a:solidFill>
                  <a:srgbClr val="8888C6"/>
                </a:solidFill>
                <a:latin typeface="JetBrains Mono"/>
              </a:rPr>
              <a:t>stmt2</a:t>
            </a:r>
            <a:br>
              <a:rPr lang="en-US" altLang="en-US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dirty="0">
                <a:solidFill>
                  <a:srgbClr val="CC7832"/>
                </a:solidFill>
                <a:latin typeface="JetBrains Mono"/>
              </a:rPr>
              <a:t>else</a:t>
            </a: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:</a:t>
            </a:r>
          </a:p>
          <a:p>
            <a:pPr>
              <a:buSzPct val="45000"/>
              <a:buFont typeface="StarSymbol"/>
              <a:buChar char="●"/>
            </a:pPr>
            <a:r>
              <a:rPr lang="en-US" altLang="en-US" dirty="0">
                <a:solidFill>
                  <a:srgbClr val="A9B7C6"/>
                </a:solidFill>
                <a:latin typeface="JetBrains Mono"/>
              </a:rPr>
              <a:t>     stmt3</a:t>
            </a:r>
            <a:endParaRPr lang="en-US" altLang="en-US" sz="6000" dirty="0">
              <a:latin typeface="Arial" panose="020B0604020202020204" pitchFamily="34" charset="0"/>
            </a:endParaRPr>
          </a:p>
          <a:p>
            <a:pPr>
              <a:buSzPct val="45000"/>
              <a:buFont typeface="StarSymbol"/>
              <a:buChar char="●"/>
            </a:pPr>
            <a:endParaRPr lang="en-CA" dirty="0"/>
          </a:p>
          <a:p>
            <a:pPr>
              <a:buSzPct val="45000"/>
              <a:buFont typeface="StarSymbol"/>
              <a:buChar char="●"/>
            </a:pPr>
            <a:endParaRPr lang="en-CA" i="1" dirty="0"/>
          </a:p>
          <a:p>
            <a:pPr>
              <a:buSzPct val="45000"/>
              <a:buFont typeface="StarSymbol"/>
              <a:buChar char="●"/>
            </a:pPr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370442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2060CF-9EE5-40A7-B565-A6A900535AFA}"/>
              </a:ext>
            </a:extLst>
          </p:cNvPr>
          <p:cNvSpPr txBox="1"/>
          <p:nvPr/>
        </p:nvSpPr>
        <p:spPr>
          <a:xfrm>
            <a:off x="1768642" y="1215189"/>
            <a:ext cx="21559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4400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72366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1308" y="-18566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While  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3568" y="247736"/>
            <a:ext cx="10515600" cy="14160242"/>
          </a:xfrm>
        </p:spPr>
        <p:txBody>
          <a:bodyPr/>
          <a:lstStyle/>
          <a:p>
            <a:pPr marL="0" indent="0">
              <a:buSzPct val="45000"/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(cond1):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stmt1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solidFill>
                  <a:srgbClr val="8888C6"/>
                </a:solidFill>
                <a:latin typeface="JetBrains Mono"/>
              </a:rPr>
              <a:t>           stmt2</a:t>
            </a:r>
          </a:p>
          <a:p>
            <a:pPr marL="0" indent="0">
              <a:buSzPct val="45000"/>
              <a:buNone/>
            </a:pPr>
            <a:endParaRPr lang="en-US" altLang="en-US" dirty="0">
              <a:solidFill>
                <a:srgbClr val="8888C6"/>
              </a:solidFill>
              <a:latin typeface="JetBrains Mono"/>
            </a:endParaRP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def main():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    </a:t>
            </a:r>
            <a:r>
              <a:rPr lang="en-US" altLang="en-US" dirty="0">
                <a:solidFill>
                  <a:srgbClr val="FF0000"/>
                </a:solidFill>
                <a:latin typeface="JetBrains Mono"/>
              </a:rPr>
              <a:t>count=0     </a:t>
            </a:r>
            <a:r>
              <a:rPr lang="en-US" altLang="en-US" dirty="0">
                <a:latin typeface="JetBrains Mono"/>
              </a:rPr>
              <a:t># step 1</a:t>
            </a:r>
          </a:p>
          <a:p>
            <a:pPr marL="0" indent="0">
              <a:buSzPct val="45000"/>
              <a:buNone/>
            </a:pPr>
            <a:endParaRPr lang="en-US" altLang="en-US" dirty="0">
              <a:latin typeface="JetBrains Mono"/>
            </a:endParaRP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    while (</a:t>
            </a:r>
            <a:r>
              <a:rPr lang="en-US" altLang="en-US" dirty="0">
                <a:solidFill>
                  <a:srgbClr val="FF0000"/>
                </a:solidFill>
                <a:latin typeface="JetBrains Mono"/>
              </a:rPr>
              <a:t>count &lt;3</a:t>
            </a:r>
            <a:r>
              <a:rPr lang="en-US" altLang="en-US" dirty="0">
                <a:latin typeface="JetBrains Mono"/>
              </a:rPr>
              <a:t>): # step 2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        print('value is {0}'.format(count))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        </a:t>
            </a:r>
            <a:r>
              <a:rPr lang="en-US" altLang="en-US" dirty="0">
                <a:solidFill>
                  <a:srgbClr val="FF0000"/>
                </a:solidFill>
                <a:latin typeface="JetBrains Mono"/>
              </a:rPr>
              <a:t>count= count + 1  </a:t>
            </a:r>
            <a:r>
              <a:rPr lang="en-US" altLang="en-US" dirty="0">
                <a:latin typeface="JetBrains Mono"/>
              </a:rPr>
              <a:t># step 3</a:t>
            </a:r>
          </a:p>
          <a:p>
            <a:pPr marL="0" indent="0">
              <a:buSzPct val="45000"/>
              <a:buNone/>
            </a:pPr>
            <a:endParaRPr lang="en-US" altLang="en-US" dirty="0">
              <a:latin typeface="JetBrains Mono"/>
            </a:endParaRP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main()</a:t>
            </a:r>
          </a:p>
          <a:p>
            <a:pPr marL="0" indent="0">
              <a:buSzPct val="45000"/>
              <a:buNone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5FBC4C-171C-4F3A-BDFE-81AB9F5C09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72393" r="84328" b="14812"/>
          <a:stretch/>
        </p:blipFill>
        <p:spPr>
          <a:xfrm>
            <a:off x="6240193" y="3499338"/>
            <a:ext cx="5147106" cy="335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1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0A7D7A6C-0DB0-4911-B64B-93E7BDC9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CA"/>
              <a:t>May 19 2011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4AC39-B46A-4C4B-B25D-111BB7DC6F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191308" y="-185665"/>
            <a:ext cx="10515600" cy="1325563"/>
          </a:xfrm>
        </p:spPr>
        <p:txBody>
          <a:bodyPr/>
          <a:lstStyle/>
          <a:p>
            <a:pPr lvl="0"/>
            <a:r>
              <a:rPr lang="en-CA" dirty="0">
                <a:solidFill>
                  <a:srgbClr val="FF0000"/>
                </a:solidFill>
              </a:rPr>
              <a:t>While  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70D2-6A95-4235-BE56-3B67B7BEE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5649" y="136525"/>
            <a:ext cx="10515600" cy="20752532"/>
          </a:xfrm>
        </p:spPr>
        <p:txBody>
          <a:bodyPr/>
          <a:lstStyle/>
          <a:p>
            <a:pPr marL="0" indent="0">
              <a:buSzPct val="45000"/>
              <a:buNone/>
            </a:pPr>
            <a:endParaRPr lang="en-US" altLang="en-US" dirty="0">
              <a:solidFill>
                <a:srgbClr val="8888C6"/>
              </a:solidFill>
              <a:latin typeface="JetBrains Mono"/>
            </a:endParaRP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def main():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    </a:t>
            </a:r>
            <a:r>
              <a:rPr lang="en-US" altLang="en-US" dirty="0">
                <a:solidFill>
                  <a:srgbClr val="FF0000"/>
                </a:solidFill>
                <a:latin typeface="JetBrains Mono"/>
              </a:rPr>
              <a:t>value</a:t>
            </a:r>
            <a:r>
              <a:rPr lang="en-US" altLang="en-US" dirty="0">
                <a:latin typeface="JetBrains Mono"/>
              </a:rPr>
              <a:t>=int(input('Enter Value 1-9 (0 to stop):'))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    total=0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    while </a:t>
            </a:r>
            <a:r>
              <a:rPr lang="en-US" altLang="en-US" dirty="0">
                <a:solidFill>
                  <a:srgbClr val="FF0000"/>
                </a:solidFill>
                <a:latin typeface="JetBrains Mono"/>
              </a:rPr>
              <a:t>value!=0</a:t>
            </a:r>
            <a:r>
              <a:rPr lang="en-US" altLang="en-US" dirty="0">
                <a:latin typeface="JetBrains Mono"/>
              </a:rPr>
              <a:t>: # step 2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        total = total + value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        </a:t>
            </a:r>
            <a:r>
              <a:rPr lang="en-US" altLang="en-US" dirty="0">
                <a:solidFill>
                  <a:srgbClr val="FF0000"/>
                </a:solidFill>
                <a:latin typeface="JetBrains Mono"/>
              </a:rPr>
              <a:t>value</a:t>
            </a:r>
            <a:r>
              <a:rPr lang="en-US" altLang="en-US" dirty="0">
                <a:latin typeface="JetBrains Mono"/>
              </a:rPr>
              <a:t> = int(input('Enter Value 1-9 -0 to stop:'))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    print('Sum = {0}'.format(total))</a:t>
            </a:r>
          </a:p>
          <a:p>
            <a:pPr marL="0" indent="0">
              <a:buSzPct val="45000"/>
              <a:buNone/>
            </a:pPr>
            <a:r>
              <a:rPr lang="en-US" altLang="en-US" dirty="0">
                <a:latin typeface="JetBrains Mono"/>
              </a:rPr>
              <a:t>main()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endParaRPr lang="en-CA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  <a:p>
            <a:pPr lvl="0">
              <a:buSzPct val="45000"/>
              <a:buFont typeface="StarSymbol"/>
              <a:buChar char="●"/>
            </a:pPr>
            <a:endParaRPr lang="en-CA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7CBE5-5ABB-4C04-9B68-8486ACC30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17" t="60030" r="72576" b="20017"/>
          <a:stretch/>
        </p:blipFill>
        <p:spPr>
          <a:xfrm>
            <a:off x="5224848" y="3795426"/>
            <a:ext cx="6771503" cy="33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00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6292</TotalTime>
  <Words>874</Words>
  <Application>Microsoft Office PowerPoint</Application>
  <PresentationFormat>Widescreen</PresentationFormat>
  <Paragraphs>190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JetBrains Mono</vt:lpstr>
      <vt:lpstr>StarSymbol</vt:lpstr>
      <vt:lpstr>Office Theme</vt:lpstr>
      <vt:lpstr>Software Design for Cloud 2</vt:lpstr>
      <vt:lpstr>Boolean Types and if statement</vt:lpstr>
      <vt:lpstr>if statement</vt:lpstr>
      <vt:lpstr>Ex21</vt:lpstr>
      <vt:lpstr>Ex22</vt:lpstr>
      <vt:lpstr>Ex23:   Alternative elif: </vt:lpstr>
      <vt:lpstr>PowerPoint Presentation</vt:lpstr>
      <vt:lpstr>While   loop</vt:lpstr>
      <vt:lpstr>While   loop</vt:lpstr>
      <vt:lpstr>Ex24:   While loop</vt:lpstr>
      <vt:lpstr>Ex25:   Ascii Table</vt:lpstr>
      <vt:lpstr>for in loop</vt:lpstr>
      <vt:lpstr>for in loop</vt:lpstr>
      <vt:lpstr>Ascii Table</vt:lpstr>
      <vt:lpstr>Ex26:</vt:lpstr>
      <vt:lpstr>Ex27:</vt:lpstr>
      <vt:lpstr>Ex28: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for Cloud 2</dc:title>
  <dc:creator>Declan Byrne</dc:creator>
  <cp:lastModifiedBy>Declan Byrne</cp:lastModifiedBy>
  <cp:revision>62</cp:revision>
  <dcterms:created xsi:type="dcterms:W3CDTF">2021-06-03T10:50:00Z</dcterms:created>
  <dcterms:modified xsi:type="dcterms:W3CDTF">2021-06-18T10:14:55Z</dcterms:modified>
</cp:coreProperties>
</file>