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19" r:id="rId3"/>
    <p:sldId id="322" r:id="rId4"/>
    <p:sldId id="321" r:id="rId5"/>
    <p:sldId id="323" r:id="rId6"/>
    <p:sldId id="325" r:id="rId7"/>
    <p:sldId id="324" r:id="rId8"/>
    <p:sldId id="326" r:id="rId9"/>
    <p:sldId id="327" r:id="rId10"/>
    <p:sldId id="328" r:id="rId11"/>
    <p:sldId id="329" r:id="rId12"/>
    <p:sldId id="333" r:id="rId13"/>
    <p:sldId id="330" r:id="rId14"/>
    <p:sldId id="331" r:id="rId15"/>
    <p:sldId id="332" r:id="rId16"/>
    <p:sldId id="3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clan Byrne" initials="DB" lastIdx="1" clrIdx="0">
    <p:extLst>
      <p:ext uri="{19B8F6BF-5375-455C-9EA6-DF929625EA0E}">
        <p15:presenceInfo xmlns:p15="http://schemas.microsoft.com/office/powerpoint/2012/main" userId="Declan Byr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1" autoAdjust="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CC5D3-74FF-498B-A3E7-AE1AC0D697B7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AAF1-A53E-459C-AE43-9352CDEC3A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2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0180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0959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9851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9962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7949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367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620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54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609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21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036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1689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5224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9786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241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EF91-2641-4A19-9F01-E4812061F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C6860-0C08-4902-A8AD-CC59E978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B9B6-2C12-41A4-BE5F-DA1782F1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D42A-69B9-4A3D-8FA0-1AADDCA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564D-8C17-4EA9-8BB1-08BDDFA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6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D7E4-C153-4ED8-A400-FC66BF66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42AE-4068-4121-B896-C717C9A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6FDC-D59B-4DE7-A87E-5D08352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04FC-B194-43AA-8A9A-AD00CD0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74C2-8328-46A2-B03F-1BDA721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8941B-2E38-483C-8B27-C4437FCC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C289-36AC-49BE-9D45-D9B3673D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4D6C-ADF1-4047-A03D-3A68D3E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DE7C-0A93-4BFD-BFAB-A51CD8C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7A84-3A4C-4522-92E2-F0E55888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6B3-C6F6-488D-A27B-05E8F52B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A41F-B249-43BC-9DEA-E993EC4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915-F450-4A19-9659-19C0D87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CA76-E534-459C-A465-254674D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4B3B-7C2E-496A-9198-8692215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2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AF02-24E5-4CAA-8730-06FCF2E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42D7-7A18-4B98-A93D-F1AFF818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C94-E6D8-4A5C-AC53-164E432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6A29-6C2F-4B7B-BA57-EA5BFDEC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3B06-081F-4A06-91D8-3D6236C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28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56BA-704F-40F3-843D-27F06203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2849-665A-4414-AAE0-6F7C1AC1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F53BD-0F7D-4961-A882-92001F31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B5BA-D1C1-47A8-843F-AFD9A28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0942B-8D26-46D7-87C8-2142E431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176D-35CD-4F0C-BA4A-25D49A7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0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5B47-9700-4D7C-BA80-F5C46F2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BAA1-5F04-4A20-A9B5-1AE4FD6A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32D1-93E7-47A2-A2A3-40A93516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C2ED-EE9B-4728-9B99-2BD52A369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EFA87-7108-4DA7-86E6-F939DE33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71676-74FC-4BBE-B21E-0963A71E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677EC-C1AC-4BFE-BB94-0D4C325F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7220A-1AC0-4E49-9FFA-02D345A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0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1CE9-8A72-4E2E-9292-F6AD0756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102FA-1F92-48AC-A85E-72D9DCBA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902BA-C5E8-4C0B-9879-47C86D9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0722-D84F-47B2-A9CF-5532D4D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22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FF7A-58B5-40FB-9D32-99CE9168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062F2-4894-4C45-B3F8-23EC307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D37C8-4BD3-41AE-B732-5DA3225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4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631-A867-40C1-8DDF-6EF217DB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5A1-A704-44D0-B826-F74E322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7BFD-2B92-4C42-AF63-9B32E149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C7AC-8357-4F6D-A1A7-EA3C5075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3C68-1DA3-4FE4-94F3-D2F0ADE6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07B0-B814-4F71-870D-2D33464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1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09EE-15E5-428A-8D2A-2BCDF52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BC8A9-5819-493C-BCAC-59914C13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3682-9F8E-4CC5-BBEF-F19D026E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79B1-0672-4E06-A4FB-7D19FE9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275F-D855-4DDB-98D2-E30DE613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C34D-4D01-45B7-AE79-66C6646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5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B8663-311A-4333-B45D-952F47AF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4A09-6CF6-4DEA-94A9-D8C9860A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F483-0FA4-40B9-A04E-4EA89AA3F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8972-4F23-43C6-9005-900B5853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127C-1C73-4A76-B9BC-0A8D75FD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80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F25B-1A3F-4401-82D1-90A7FCFA1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Software Design for Cloud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DA9D-CC0F-4F4B-8B84-AD9E31EA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05" y="3931822"/>
            <a:ext cx="9144000" cy="1655762"/>
          </a:xfrm>
        </p:spPr>
        <p:txBody>
          <a:bodyPr>
            <a:noAutofit/>
          </a:bodyPr>
          <a:lstStyle/>
          <a:p>
            <a:r>
              <a:rPr lang="en-IE" sz="2600" b="1" dirty="0"/>
              <a:t>Python Programming </a:t>
            </a:r>
          </a:p>
          <a:p>
            <a:endParaRPr lang="en-IE" sz="2600" b="1" dirty="0"/>
          </a:p>
          <a:p>
            <a:r>
              <a:rPr lang="en-IE" sz="2600" b="1" dirty="0"/>
              <a:t>Lecture 3</a:t>
            </a:r>
          </a:p>
          <a:p>
            <a:endParaRPr lang="en-IE" sz="2600" dirty="0"/>
          </a:p>
          <a:p>
            <a:r>
              <a:rPr lang="en-IE" sz="2600" dirty="0">
                <a:solidFill>
                  <a:srgbClr val="FF000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8434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65010" y="380950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     </a:t>
            </a:r>
            <a:r>
              <a:rPr lang="en-CA" sz="3100" dirty="0">
                <a:solidFill>
                  <a:srgbClr val="FF0000"/>
                </a:solidFill>
              </a:rPr>
              <a:t>Use: Ex34_skel.py</a:t>
            </a:r>
            <a:br>
              <a:rPr lang="en-CA" sz="3100" dirty="0">
                <a:solidFill>
                  <a:srgbClr val="FF0000"/>
                </a:solidFill>
              </a:rPr>
            </a:br>
            <a:r>
              <a:rPr lang="en-CA" sz="3100" dirty="0">
                <a:solidFill>
                  <a:srgbClr val="FF0000"/>
                </a:solidFill>
              </a:rPr>
              <a:t>power(2,4)= 2 * 2 * 2 * 2 = 16</a:t>
            </a:r>
            <a:br>
              <a:rPr lang="en-CA" sz="3100" dirty="0">
                <a:solidFill>
                  <a:srgbClr val="FF0000"/>
                </a:solidFill>
              </a:rPr>
            </a:br>
            <a:r>
              <a:rPr lang="en-CA" sz="3100" dirty="0">
                <a:solidFill>
                  <a:srgbClr val="FF0000"/>
                </a:solidFill>
              </a:rPr>
              <a:t>       </a:t>
            </a:r>
            <a:r>
              <a:rPr lang="en-CA" sz="3100" dirty="0"/>
              <a:t>2</a:t>
            </a:r>
            <a:r>
              <a:rPr lang="en-CA" sz="3100" baseline="30000" dirty="0"/>
              <a:t>4</a:t>
            </a:r>
            <a:r>
              <a:rPr lang="en-CA" sz="3100" dirty="0"/>
              <a:t>= 16</a:t>
            </a:r>
            <a:br>
              <a:rPr lang="en-CA" sz="3100" dirty="0">
                <a:solidFill>
                  <a:srgbClr val="FF0000"/>
                </a:solidFill>
              </a:rPr>
            </a:br>
            <a:r>
              <a:rPr lang="en-US" sz="3100" dirty="0">
                <a:solidFill>
                  <a:srgbClr val="002060"/>
                </a:solidFill>
              </a:rPr>
              <a:t> </a:t>
            </a:r>
            <a:br>
              <a:rPr lang="en-CA" sz="3100" dirty="0">
                <a:solidFill>
                  <a:srgbClr val="FF0000"/>
                </a:solidFill>
              </a:rPr>
            </a:br>
            <a:endParaRPr lang="en-CA" sz="31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96207" y="1517447"/>
            <a:ext cx="83597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	</a:t>
            </a:r>
          </a:p>
          <a:p>
            <a:r>
              <a:rPr lang="en-US" sz="2700" dirty="0"/>
              <a:t>def main():</a:t>
            </a:r>
          </a:p>
          <a:p>
            <a:r>
              <a:rPr lang="en-US" sz="2700" dirty="0"/>
              <a:t>    base = int(input('Enter Base: '))</a:t>
            </a:r>
          </a:p>
          <a:p>
            <a:r>
              <a:rPr lang="en-US" sz="2700" dirty="0"/>
              <a:t>    pow = int(input('Enter Power: '))</a:t>
            </a:r>
          </a:p>
          <a:p>
            <a:r>
              <a:rPr lang="en-US" sz="2700" dirty="0"/>
              <a:t>    result = power(base, pow)</a:t>
            </a:r>
          </a:p>
          <a:p>
            <a:r>
              <a:rPr lang="en-US" sz="2700" dirty="0"/>
              <a:t>    print('{0} to Power of {1}= {2}'.format(base, pow, result))</a:t>
            </a:r>
          </a:p>
          <a:p>
            <a:endParaRPr lang="en-US" sz="2700" dirty="0"/>
          </a:p>
          <a:p>
            <a:r>
              <a:rPr lang="en-US" sz="2700" dirty="0"/>
              <a:t>def power(</a:t>
            </a:r>
            <a:r>
              <a:rPr lang="en-US" sz="2700" dirty="0" err="1"/>
              <a:t>b,p</a:t>
            </a:r>
            <a:r>
              <a:rPr lang="en-US" sz="2700" dirty="0"/>
              <a:t>):</a:t>
            </a:r>
          </a:p>
          <a:p>
            <a:r>
              <a:rPr lang="en-US" sz="2700" dirty="0"/>
              <a:t> </a:t>
            </a:r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D666F-B1B4-4B48-98CC-523EEB67A663}"/>
              </a:ext>
            </a:extLst>
          </p:cNvPr>
          <p:cNvSpPr txBox="1"/>
          <p:nvPr/>
        </p:nvSpPr>
        <p:spPr>
          <a:xfrm>
            <a:off x="196207" y="80540"/>
            <a:ext cx="5377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u="sng" dirty="0">
                <a:solidFill>
                  <a:srgbClr val="FF0000"/>
                </a:solidFill>
              </a:rPr>
              <a:t>Ex34: Complete Power Method</a:t>
            </a:r>
            <a:endParaRPr lang="en-IE" sz="3200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BE646-17A0-4D87-A0CB-E49112AC7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5" t="75942" r="77500" b="13172"/>
          <a:stretch/>
        </p:blipFill>
        <p:spPr>
          <a:xfrm>
            <a:off x="7193748" y="4296761"/>
            <a:ext cx="6579338" cy="197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1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23685" y="84008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buSzPct val="45000"/>
              <a:buNone/>
            </a:pPr>
            <a:br>
              <a:rPr lang="en-CA" dirty="0">
                <a:solidFill>
                  <a:srgbClr val="FF0000"/>
                </a:solidFill>
              </a:rPr>
            </a:br>
            <a:br>
              <a:rPr lang="en-CA" sz="31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count=0     # step 1</a:t>
            </a:r>
            <a:br>
              <a:rPr lang="en-US" altLang="en-US" sz="2400" dirty="0">
                <a:solidFill>
                  <a:srgbClr val="FF0000"/>
                </a:solidFill>
                <a:latin typeface="JetBrains Mono"/>
              </a:rPr>
            </a:br>
            <a:br>
              <a:rPr lang="en-US" altLang="en-US" sz="2400" dirty="0">
                <a:solidFill>
                  <a:srgbClr val="FF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 while (count &lt;3): # step 2</a:t>
            </a:r>
            <a:br>
              <a:rPr lang="en-US" altLang="en-US" sz="2400" dirty="0">
                <a:solidFill>
                  <a:srgbClr val="FF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       print('value is {0}'.format(count))</a:t>
            </a:r>
            <a:br>
              <a:rPr lang="en-US" altLang="en-US" sz="2400" dirty="0">
                <a:solidFill>
                  <a:srgbClr val="FF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       count= count + 1  # step 3</a:t>
            </a:r>
            <a:br>
              <a:rPr lang="en-CA" sz="3100" dirty="0">
                <a:solidFill>
                  <a:srgbClr val="FF0000"/>
                </a:solidFill>
              </a:rPr>
            </a:br>
            <a:r>
              <a:rPr lang="en-US" sz="3100" dirty="0">
                <a:solidFill>
                  <a:srgbClr val="002060"/>
                </a:solidFill>
              </a:rPr>
              <a:t> </a:t>
            </a:r>
            <a:br>
              <a:rPr lang="en-CA" sz="3100" dirty="0">
                <a:solidFill>
                  <a:srgbClr val="FF0000"/>
                </a:solidFill>
              </a:rPr>
            </a:br>
            <a:endParaRPr lang="en-CA" sz="31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96207" y="2827263"/>
            <a:ext cx="83597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	</a:t>
            </a:r>
          </a:p>
          <a:p>
            <a:r>
              <a:rPr lang="en-US" sz="2700" dirty="0"/>
              <a:t>def main():</a:t>
            </a:r>
          </a:p>
          <a:p>
            <a:r>
              <a:rPr lang="en-US" sz="2700" dirty="0"/>
              <a:t>    base = int(input('Enter Base: '))</a:t>
            </a:r>
          </a:p>
          <a:p>
            <a:r>
              <a:rPr lang="en-US" sz="2700" dirty="0"/>
              <a:t>    pow = int(input('Enter Power: '))</a:t>
            </a:r>
          </a:p>
          <a:p>
            <a:r>
              <a:rPr lang="en-US" sz="2700" dirty="0"/>
              <a:t>    result = power(base, pow)</a:t>
            </a:r>
          </a:p>
          <a:p>
            <a:r>
              <a:rPr lang="en-US" sz="2700" dirty="0"/>
              <a:t>    print('{0} to Power of {1}= {2}'.format(base, pow, result))</a:t>
            </a:r>
          </a:p>
          <a:p>
            <a:endParaRPr lang="en-US" sz="2700" dirty="0"/>
          </a:p>
          <a:p>
            <a:r>
              <a:rPr lang="en-US" sz="2700" dirty="0"/>
              <a:t>def power(</a:t>
            </a:r>
            <a:r>
              <a:rPr lang="en-US" sz="2700" dirty="0" err="1"/>
              <a:t>b,p</a:t>
            </a:r>
            <a:r>
              <a:rPr lang="en-US" sz="2700" dirty="0"/>
              <a:t>):</a:t>
            </a:r>
          </a:p>
          <a:p>
            <a:r>
              <a:rPr lang="en-US" sz="2700" dirty="0"/>
              <a:t> </a:t>
            </a:r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D666F-B1B4-4B48-98CC-523EEB67A663}"/>
              </a:ext>
            </a:extLst>
          </p:cNvPr>
          <p:cNvSpPr txBox="1"/>
          <p:nvPr/>
        </p:nvSpPr>
        <p:spPr>
          <a:xfrm>
            <a:off x="196207" y="80540"/>
            <a:ext cx="7347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u="sng" dirty="0">
                <a:solidFill>
                  <a:srgbClr val="FF0000"/>
                </a:solidFill>
              </a:rPr>
              <a:t>Ex35: Complete Power Method using while</a:t>
            </a:r>
            <a:endParaRPr lang="en-IE" sz="32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F3719-D37D-4F9F-977B-3EDDAD7FC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2" t="76854" r="79831" b="11539"/>
          <a:stretch/>
        </p:blipFill>
        <p:spPr>
          <a:xfrm>
            <a:off x="6498028" y="5476048"/>
            <a:ext cx="4667278" cy="1740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360489-AD13-4B6C-A0DD-1AD5859A2601}"/>
              </a:ext>
            </a:extLst>
          </p:cNvPr>
          <p:cNvSpPr txBox="1"/>
          <p:nvPr/>
        </p:nvSpPr>
        <p:spPr>
          <a:xfrm>
            <a:off x="8446958" y="157483"/>
            <a:ext cx="65207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200" b="1" dirty="0"/>
              <a:t>Use: Ex35_skel.py</a:t>
            </a:r>
            <a:endParaRPr lang="en-IE" sz="2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A3B449-F2D8-4BDE-94DC-829AD33E8F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72393" r="84328" b="14812"/>
          <a:stretch/>
        </p:blipFill>
        <p:spPr>
          <a:xfrm>
            <a:off x="7846474" y="663464"/>
            <a:ext cx="3318832" cy="216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9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23685" y="84008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buSzPct val="45000"/>
              <a:buNone/>
            </a:pPr>
            <a:br>
              <a:rPr lang="en-CA" dirty="0">
                <a:solidFill>
                  <a:srgbClr val="FF0000"/>
                </a:solidFill>
              </a:rPr>
            </a:br>
            <a:br>
              <a:rPr lang="en-CA" sz="31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</a:t>
            </a:r>
            <a:endParaRPr lang="en-CA" sz="31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96207" y="743927"/>
            <a:ext cx="11980524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	</a:t>
            </a:r>
          </a:p>
          <a:p>
            <a:r>
              <a:rPr lang="en-US" sz="2700" dirty="0"/>
              <a:t>def main():</a:t>
            </a:r>
          </a:p>
          <a:p>
            <a:r>
              <a:rPr lang="en-US" sz="2700" dirty="0"/>
              <a:t>    value1 = int(input('Enter Value 1: '))</a:t>
            </a:r>
          </a:p>
          <a:p>
            <a:r>
              <a:rPr lang="en-US" sz="2700" dirty="0"/>
              <a:t>    value2 = int(input('Enter Value 2: '))</a:t>
            </a:r>
          </a:p>
          <a:p>
            <a:r>
              <a:rPr lang="en-US" sz="2700" dirty="0"/>
              <a:t>    value3 = int(input('Enter Value 3: '))</a:t>
            </a:r>
          </a:p>
          <a:p>
            <a:r>
              <a:rPr lang="en-US" sz="2700" dirty="0"/>
              <a:t>    result = largest(value1,value2,value3)</a:t>
            </a:r>
          </a:p>
          <a:p>
            <a:r>
              <a:rPr lang="en-US" sz="2700" dirty="0"/>
              <a:t>    print('{0} is largest of 3 valued of {1},{2},{3}'.format(result, value1, value2, value3))</a:t>
            </a:r>
          </a:p>
          <a:p>
            <a:endParaRPr lang="en-US" sz="2700" dirty="0"/>
          </a:p>
          <a:p>
            <a:r>
              <a:rPr lang="en-US" sz="2700" dirty="0"/>
              <a:t>def largest(v1,v2,v3):</a:t>
            </a:r>
          </a:p>
          <a:p>
            <a:r>
              <a:rPr lang="en-US" sz="2700" dirty="0"/>
              <a:t> </a:t>
            </a:r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D666F-B1B4-4B48-98CC-523EEB67A663}"/>
              </a:ext>
            </a:extLst>
          </p:cNvPr>
          <p:cNvSpPr txBox="1"/>
          <p:nvPr/>
        </p:nvSpPr>
        <p:spPr>
          <a:xfrm>
            <a:off x="196207" y="80540"/>
            <a:ext cx="4987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u="sng" dirty="0">
                <a:solidFill>
                  <a:srgbClr val="FF0000"/>
                </a:solidFill>
              </a:rPr>
              <a:t>Ex36: Return max of 3 values</a:t>
            </a:r>
            <a:endParaRPr lang="en-IE" sz="32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60489-AD13-4B6C-A0DD-1AD5859A2601}"/>
              </a:ext>
            </a:extLst>
          </p:cNvPr>
          <p:cNvSpPr txBox="1"/>
          <p:nvPr/>
        </p:nvSpPr>
        <p:spPr>
          <a:xfrm>
            <a:off x="8446958" y="157483"/>
            <a:ext cx="65207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200" b="1" dirty="0"/>
              <a:t>Use: Ex36_skel.py</a:t>
            </a:r>
            <a:endParaRPr lang="en-IE" sz="2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D5C67-8456-4B8D-9E87-4BA9D205C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3" t="69604" r="70625" b="12691"/>
          <a:stretch/>
        </p:blipFill>
        <p:spPr>
          <a:xfrm>
            <a:off x="4372131" y="3968495"/>
            <a:ext cx="8891884" cy="312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0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23685" y="840089"/>
            <a:ext cx="10515600" cy="1325563"/>
          </a:xfrm>
        </p:spPr>
        <p:txBody>
          <a:bodyPr>
            <a:normAutofit fontScale="90000"/>
          </a:bodyPr>
          <a:lstStyle/>
          <a:p>
            <a:pPr>
              <a:buSzPct val="45000"/>
            </a:pPr>
            <a:br>
              <a:rPr lang="en-CA" dirty="0">
                <a:solidFill>
                  <a:srgbClr val="FF0000"/>
                </a:solidFill>
              </a:rPr>
            </a:br>
            <a:br>
              <a:rPr lang="en-CA" sz="31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print(‘ *’)                   *</a:t>
            </a:r>
            <a:br>
              <a:rPr lang="en-US" altLang="en-US" sz="2400" dirty="0">
                <a:solidFill>
                  <a:srgbClr val="FF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print(‘ *’)                   * </a:t>
            </a:r>
            <a:br>
              <a:rPr lang="en-US" altLang="en-US" sz="2400" dirty="0">
                <a:solidFill>
                  <a:srgbClr val="FF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                                    </a:t>
            </a:r>
            <a:br>
              <a:rPr lang="en-US" altLang="en-US" sz="2400" dirty="0">
                <a:solidFill>
                  <a:srgbClr val="FF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 </a:t>
            </a:r>
            <a:br>
              <a:rPr lang="en-CA" sz="3100" dirty="0">
                <a:solidFill>
                  <a:srgbClr val="FF0000"/>
                </a:solidFill>
              </a:rPr>
            </a:br>
            <a:r>
              <a:rPr lang="en-US" sz="3100" dirty="0">
                <a:solidFill>
                  <a:srgbClr val="002060"/>
                </a:solidFill>
              </a:rPr>
              <a:t> </a:t>
            </a:r>
            <a:br>
              <a:rPr lang="en-CA" sz="3100" dirty="0">
                <a:solidFill>
                  <a:srgbClr val="FF0000"/>
                </a:solidFill>
              </a:rPr>
            </a:br>
            <a:endParaRPr lang="en-CA" sz="31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96207" y="2827263"/>
            <a:ext cx="5326586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height = int(input('Enter Height: '))</a:t>
            </a:r>
          </a:p>
          <a:p>
            <a:r>
              <a:rPr lang="en-US" sz="2700" dirty="0"/>
              <a:t>    display(height)</a:t>
            </a:r>
          </a:p>
          <a:p>
            <a:endParaRPr lang="en-US" sz="2700" dirty="0"/>
          </a:p>
          <a:p>
            <a:r>
              <a:rPr lang="en-US" sz="2700" dirty="0"/>
              <a:t>def display(height): 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D666F-B1B4-4B48-98CC-523EEB67A663}"/>
              </a:ext>
            </a:extLst>
          </p:cNvPr>
          <p:cNvSpPr txBox="1"/>
          <p:nvPr/>
        </p:nvSpPr>
        <p:spPr>
          <a:xfrm>
            <a:off x="196207" y="80540"/>
            <a:ext cx="4841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u="sng" dirty="0">
                <a:solidFill>
                  <a:srgbClr val="FF0000"/>
                </a:solidFill>
              </a:rPr>
              <a:t>Ex37: Print Vertical Line of *</a:t>
            </a:r>
            <a:endParaRPr lang="en-IE" sz="32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60489-AD13-4B6C-A0DD-1AD5859A2601}"/>
              </a:ext>
            </a:extLst>
          </p:cNvPr>
          <p:cNvSpPr txBox="1"/>
          <p:nvPr/>
        </p:nvSpPr>
        <p:spPr>
          <a:xfrm>
            <a:off x="8446958" y="157483"/>
            <a:ext cx="65207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200" b="1" dirty="0"/>
              <a:t>Use: Ex37_skel.py</a:t>
            </a:r>
            <a:endParaRPr lang="en-IE" sz="2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495D83-4AEB-49F0-8881-88BA3E09B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6" t="50000" r="80082" b="9952"/>
          <a:stretch/>
        </p:blipFill>
        <p:spPr>
          <a:xfrm>
            <a:off x="6804287" y="2372470"/>
            <a:ext cx="4078572" cy="52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6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23685" y="840089"/>
            <a:ext cx="10515600" cy="1325563"/>
          </a:xfrm>
        </p:spPr>
        <p:txBody>
          <a:bodyPr>
            <a:normAutofit fontScale="90000"/>
          </a:bodyPr>
          <a:lstStyle/>
          <a:p>
            <a:pPr>
              <a:buSzPct val="45000"/>
            </a:pPr>
            <a:br>
              <a:rPr lang="en-CA" dirty="0">
                <a:solidFill>
                  <a:srgbClr val="FF0000"/>
                </a:solidFill>
              </a:rPr>
            </a:br>
            <a:br>
              <a:rPr lang="en-CA" sz="31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print(‘ *’, end=‘’)                   </a:t>
            </a:r>
            <a:br>
              <a:rPr lang="en-US" altLang="en-US" sz="2400" dirty="0">
                <a:solidFill>
                  <a:srgbClr val="FF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print(‘ *’, end=‘’)                   * *      # prints on same line</a:t>
            </a:r>
            <a:br>
              <a:rPr lang="en-US" altLang="en-US" sz="2400" dirty="0">
                <a:solidFill>
                  <a:srgbClr val="FF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                                    </a:t>
            </a:r>
            <a:br>
              <a:rPr lang="en-US" altLang="en-US" sz="2400" dirty="0">
                <a:solidFill>
                  <a:srgbClr val="FF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 </a:t>
            </a:r>
            <a:br>
              <a:rPr lang="en-CA" sz="3100" dirty="0">
                <a:solidFill>
                  <a:srgbClr val="FF0000"/>
                </a:solidFill>
              </a:rPr>
            </a:br>
            <a:r>
              <a:rPr lang="en-US" sz="3100" dirty="0">
                <a:solidFill>
                  <a:srgbClr val="002060"/>
                </a:solidFill>
              </a:rPr>
              <a:t> </a:t>
            </a:r>
            <a:br>
              <a:rPr lang="en-CA" sz="3100" dirty="0">
                <a:solidFill>
                  <a:srgbClr val="FF0000"/>
                </a:solidFill>
              </a:rPr>
            </a:br>
            <a:endParaRPr lang="en-CA" sz="31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96207" y="2827263"/>
            <a:ext cx="510376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width = int(input('Enter Width: '))</a:t>
            </a:r>
          </a:p>
          <a:p>
            <a:r>
              <a:rPr lang="en-US" sz="2700" dirty="0"/>
              <a:t>   display(width)</a:t>
            </a:r>
          </a:p>
          <a:p>
            <a:endParaRPr lang="en-US" sz="2700" dirty="0"/>
          </a:p>
          <a:p>
            <a:r>
              <a:rPr lang="en-US" sz="2700" dirty="0"/>
              <a:t>def display(width):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D666F-B1B4-4B48-98CC-523EEB67A663}"/>
              </a:ext>
            </a:extLst>
          </p:cNvPr>
          <p:cNvSpPr txBox="1"/>
          <p:nvPr/>
        </p:nvSpPr>
        <p:spPr>
          <a:xfrm>
            <a:off x="196207" y="80540"/>
            <a:ext cx="5098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u="sng" dirty="0">
                <a:solidFill>
                  <a:srgbClr val="FF0000"/>
                </a:solidFill>
              </a:rPr>
              <a:t>Ex38: Print </a:t>
            </a:r>
            <a:r>
              <a:rPr lang="en-CA" sz="3200" u="sng" dirty="0" err="1">
                <a:solidFill>
                  <a:srgbClr val="FF0000"/>
                </a:solidFill>
              </a:rPr>
              <a:t>Horzintal</a:t>
            </a:r>
            <a:r>
              <a:rPr lang="en-CA" sz="3200" u="sng" dirty="0">
                <a:solidFill>
                  <a:srgbClr val="FF0000"/>
                </a:solidFill>
              </a:rPr>
              <a:t> Line of *</a:t>
            </a:r>
            <a:endParaRPr lang="en-IE" sz="32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60489-AD13-4B6C-A0DD-1AD5859A2601}"/>
              </a:ext>
            </a:extLst>
          </p:cNvPr>
          <p:cNvSpPr txBox="1"/>
          <p:nvPr/>
        </p:nvSpPr>
        <p:spPr>
          <a:xfrm>
            <a:off x="8446958" y="157483"/>
            <a:ext cx="65207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200" b="1" dirty="0"/>
              <a:t>Use: Ex38_skel.py</a:t>
            </a:r>
            <a:endParaRPr lang="en-IE" sz="2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69C4FB-AF0F-4357-A84D-4213807C7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9" t="73016" r="77500" b="17604"/>
          <a:stretch/>
        </p:blipFill>
        <p:spPr>
          <a:xfrm>
            <a:off x="5711253" y="4327673"/>
            <a:ext cx="6494064" cy="16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0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23685" y="840089"/>
            <a:ext cx="10515600" cy="1325563"/>
          </a:xfrm>
        </p:spPr>
        <p:txBody>
          <a:bodyPr>
            <a:normAutofit fontScale="90000"/>
          </a:bodyPr>
          <a:lstStyle/>
          <a:p>
            <a:pPr>
              <a:buSzPct val="45000"/>
            </a:pPr>
            <a:br>
              <a:rPr lang="en-CA" dirty="0">
                <a:solidFill>
                  <a:srgbClr val="FF0000"/>
                </a:solidFill>
              </a:rPr>
            </a:br>
            <a:br>
              <a:rPr lang="en-CA" sz="31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for val1 in range(1, width+1):</a:t>
            </a:r>
            <a:br>
              <a:rPr lang="en-US" altLang="en-US" sz="2400" dirty="0">
                <a:solidFill>
                  <a:srgbClr val="FF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       for val2 in range(1,width+1):</a:t>
            </a:r>
            <a:br>
              <a:rPr lang="en-US" altLang="en-US" sz="2400" dirty="0">
                <a:solidFill>
                  <a:srgbClr val="FF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                                    </a:t>
            </a:r>
            <a:br>
              <a:rPr lang="en-US" altLang="en-US" sz="2400" dirty="0">
                <a:solidFill>
                  <a:srgbClr val="FF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 </a:t>
            </a:r>
            <a:br>
              <a:rPr lang="en-CA" sz="3100" dirty="0">
                <a:solidFill>
                  <a:srgbClr val="FF0000"/>
                </a:solidFill>
              </a:rPr>
            </a:br>
            <a:r>
              <a:rPr lang="en-US" sz="3100" dirty="0">
                <a:solidFill>
                  <a:srgbClr val="002060"/>
                </a:solidFill>
              </a:rPr>
              <a:t> </a:t>
            </a:r>
            <a:br>
              <a:rPr lang="en-CA" sz="3100" dirty="0">
                <a:solidFill>
                  <a:srgbClr val="FF0000"/>
                </a:solidFill>
              </a:rPr>
            </a:br>
            <a:endParaRPr lang="en-CA" sz="31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96207" y="2827263"/>
            <a:ext cx="510376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width = int(input('Enter Width: '))</a:t>
            </a:r>
          </a:p>
          <a:p>
            <a:r>
              <a:rPr lang="en-US" sz="2700" dirty="0"/>
              <a:t>   display(width)</a:t>
            </a:r>
          </a:p>
          <a:p>
            <a:endParaRPr lang="en-US" sz="2700" dirty="0"/>
          </a:p>
          <a:p>
            <a:r>
              <a:rPr lang="en-US" sz="2700" dirty="0"/>
              <a:t>def display(width):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D666F-B1B4-4B48-98CC-523EEB67A663}"/>
              </a:ext>
            </a:extLst>
          </p:cNvPr>
          <p:cNvSpPr txBox="1"/>
          <p:nvPr/>
        </p:nvSpPr>
        <p:spPr>
          <a:xfrm>
            <a:off x="196207" y="80540"/>
            <a:ext cx="3875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u="sng" dirty="0">
                <a:solidFill>
                  <a:srgbClr val="FF0000"/>
                </a:solidFill>
              </a:rPr>
              <a:t>Ex39: Print </a:t>
            </a:r>
            <a:r>
              <a:rPr lang="en-CA" sz="3200" u="sng" dirty="0" err="1">
                <a:solidFill>
                  <a:srgbClr val="FF0000"/>
                </a:solidFill>
              </a:rPr>
              <a:t>Squareof</a:t>
            </a:r>
            <a:r>
              <a:rPr lang="en-CA" sz="3200" u="sng" dirty="0">
                <a:solidFill>
                  <a:srgbClr val="FF0000"/>
                </a:solidFill>
              </a:rPr>
              <a:t> *</a:t>
            </a:r>
            <a:endParaRPr lang="en-IE" sz="32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60489-AD13-4B6C-A0DD-1AD5859A2601}"/>
              </a:ext>
            </a:extLst>
          </p:cNvPr>
          <p:cNvSpPr txBox="1"/>
          <p:nvPr/>
        </p:nvSpPr>
        <p:spPr>
          <a:xfrm>
            <a:off x="8446958" y="157483"/>
            <a:ext cx="65207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200" b="1" dirty="0"/>
              <a:t>Use: Ex39_skel.py</a:t>
            </a:r>
            <a:endParaRPr lang="en-IE" sz="2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26F2D-F961-4FD6-809C-0E9BB1BA1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5" t="40092" r="79344" b="28958"/>
          <a:stretch/>
        </p:blipFill>
        <p:spPr>
          <a:xfrm>
            <a:off x="6610662" y="2417371"/>
            <a:ext cx="4901784" cy="476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23685" y="840089"/>
            <a:ext cx="10515600" cy="1325563"/>
          </a:xfrm>
        </p:spPr>
        <p:txBody>
          <a:bodyPr>
            <a:normAutofit fontScale="90000"/>
          </a:bodyPr>
          <a:lstStyle/>
          <a:p>
            <a:pPr>
              <a:buSzPct val="45000"/>
            </a:pPr>
            <a:br>
              <a:rPr lang="en-CA" dirty="0">
                <a:solidFill>
                  <a:srgbClr val="FF0000"/>
                </a:solidFill>
              </a:rPr>
            </a:br>
            <a:br>
              <a:rPr lang="en-CA" sz="3100" dirty="0">
                <a:solidFill>
                  <a:srgbClr val="FF0000"/>
                </a:solidFill>
              </a:rPr>
            </a:br>
            <a:br>
              <a:rPr lang="en-US" altLang="en-US" sz="2400" dirty="0">
                <a:solidFill>
                  <a:srgbClr val="FF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                                    </a:t>
            </a:r>
            <a:br>
              <a:rPr lang="en-US" altLang="en-US" sz="2400" dirty="0">
                <a:solidFill>
                  <a:srgbClr val="FF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FF0000"/>
                </a:solidFill>
                <a:latin typeface="JetBrains Mono"/>
              </a:rPr>
              <a:t>  </a:t>
            </a:r>
            <a:br>
              <a:rPr lang="en-CA" sz="3100" dirty="0">
                <a:solidFill>
                  <a:srgbClr val="FF0000"/>
                </a:solidFill>
              </a:rPr>
            </a:br>
            <a:r>
              <a:rPr lang="en-US" sz="3100" dirty="0">
                <a:solidFill>
                  <a:srgbClr val="002060"/>
                </a:solidFill>
              </a:rPr>
              <a:t> </a:t>
            </a:r>
            <a:br>
              <a:rPr lang="en-CA" sz="3100" dirty="0">
                <a:solidFill>
                  <a:srgbClr val="FF0000"/>
                </a:solidFill>
              </a:rPr>
            </a:br>
            <a:endParaRPr lang="en-CA" sz="31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96207" y="2827263"/>
            <a:ext cx="392024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Table     Radius Area</a:t>
            </a:r>
          </a:p>
          <a:p>
            <a:endParaRPr lang="en-US" sz="2700" dirty="0"/>
          </a:p>
          <a:p>
            <a:r>
              <a:rPr lang="en-US" sz="2700" dirty="0"/>
              <a:t>               Celsius Fahrenheit</a:t>
            </a:r>
            <a:endParaRPr lang="en-IE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D666F-B1B4-4B48-98CC-523EEB67A663}"/>
              </a:ext>
            </a:extLst>
          </p:cNvPr>
          <p:cNvSpPr txBox="1"/>
          <p:nvPr/>
        </p:nvSpPr>
        <p:spPr>
          <a:xfrm>
            <a:off x="196207" y="80540"/>
            <a:ext cx="2643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u="sng" dirty="0">
                <a:solidFill>
                  <a:srgbClr val="FF0000"/>
                </a:solidFill>
              </a:rPr>
              <a:t>Extra Question</a:t>
            </a:r>
            <a:endParaRPr lang="en-IE" sz="3200" u="sng" dirty="0"/>
          </a:p>
        </p:txBody>
      </p:sp>
    </p:spTree>
    <p:extLst>
      <p:ext uri="{BB962C8B-B14F-4D97-AF65-F5344CB8AC3E}">
        <p14:creationId xmlns:p14="http://schemas.microsoft.com/office/powerpoint/2010/main" val="130643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32029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# Simple Method</a:t>
            </a:r>
          </a:p>
          <a:p>
            <a:r>
              <a:rPr lang="en-US" sz="2700" dirty="0"/>
              <a:t>    message()</a:t>
            </a:r>
          </a:p>
          <a:p>
            <a:endParaRPr lang="en-US" sz="2700" dirty="0"/>
          </a:p>
          <a:p>
            <a:r>
              <a:rPr lang="en-US" sz="2700" dirty="0"/>
              <a:t>def message():</a:t>
            </a:r>
          </a:p>
          <a:p>
            <a:r>
              <a:rPr lang="en-US" sz="2700" dirty="0"/>
              <a:t>    print('Hello World')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3EB832-D925-4EED-BC65-3FC7F2F4A2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71959" r="71657" b="20017"/>
          <a:stretch/>
        </p:blipFill>
        <p:spPr>
          <a:xfrm>
            <a:off x="4903762" y="3069327"/>
            <a:ext cx="11552392" cy="21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1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3375989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      </a:t>
            </a:r>
            <a:r>
              <a:rPr lang="en-US" sz="2700" dirty="0">
                <a:solidFill>
                  <a:srgbClr val="FF0000"/>
                </a:solidFill>
              </a:rPr>
              <a:t># Simple Method</a:t>
            </a:r>
          </a:p>
          <a:p>
            <a:r>
              <a:rPr lang="en-US" sz="2700" dirty="0"/>
              <a:t>    display("Hello")</a:t>
            </a:r>
          </a:p>
          <a:p>
            <a:r>
              <a:rPr lang="en-US" sz="2700" dirty="0"/>
              <a:t>    display("World")</a:t>
            </a:r>
          </a:p>
          <a:p>
            <a:endParaRPr lang="en-US" sz="2700" dirty="0"/>
          </a:p>
          <a:p>
            <a:r>
              <a:rPr lang="en-US" sz="2700" dirty="0"/>
              <a:t>def display(var):</a:t>
            </a:r>
          </a:p>
          <a:p>
            <a:r>
              <a:rPr lang="en-US" sz="2700" dirty="0"/>
              <a:t>    print(var)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5260E-6F7F-4392-A0A4-CA135E58C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72411" r="64458" b="18065"/>
          <a:stretch/>
        </p:blipFill>
        <p:spPr>
          <a:xfrm>
            <a:off x="5008358" y="1343817"/>
            <a:ext cx="17316637" cy="298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4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608752" y="-52646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Functions return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22352" y="108486"/>
            <a:ext cx="5235600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val1 = </a:t>
            </a:r>
            <a:r>
              <a:rPr lang="en-US" sz="2700" dirty="0" err="1">
                <a:solidFill>
                  <a:srgbClr val="FF0000"/>
                </a:solidFill>
              </a:rPr>
              <a:t>my_read</a:t>
            </a:r>
            <a:r>
              <a:rPr lang="en-US" sz="27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700" dirty="0"/>
              <a:t>    val2 = </a:t>
            </a:r>
            <a:r>
              <a:rPr lang="en-US" sz="2700" dirty="0" err="1">
                <a:solidFill>
                  <a:srgbClr val="FF0000"/>
                </a:solidFill>
              </a:rPr>
              <a:t>my_read</a:t>
            </a:r>
            <a:r>
              <a:rPr lang="en-US" sz="27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700" dirty="0"/>
              <a:t>    if (val1&gt;val2):</a:t>
            </a:r>
          </a:p>
          <a:p>
            <a:r>
              <a:rPr lang="en-US" sz="2700" dirty="0"/>
              <a:t>        </a:t>
            </a:r>
            <a:r>
              <a:rPr lang="en-US" sz="2700" dirty="0" err="1">
                <a:solidFill>
                  <a:srgbClr val="FF0000"/>
                </a:solidFill>
              </a:rPr>
              <a:t>my_print</a:t>
            </a:r>
            <a:r>
              <a:rPr lang="en-US" sz="2700" dirty="0">
                <a:solidFill>
                  <a:srgbClr val="FF0000"/>
                </a:solidFill>
              </a:rPr>
              <a:t>(val1)</a:t>
            </a:r>
          </a:p>
          <a:p>
            <a:r>
              <a:rPr lang="en-US" sz="2700" dirty="0"/>
              <a:t>    else:</a:t>
            </a:r>
          </a:p>
          <a:p>
            <a:r>
              <a:rPr lang="en-US" sz="2700" dirty="0"/>
              <a:t>        </a:t>
            </a:r>
            <a:r>
              <a:rPr lang="en-US" sz="2700" dirty="0" err="1">
                <a:solidFill>
                  <a:srgbClr val="FF0000"/>
                </a:solidFill>
              </a:rPr>
              <a:t>my_print</a:t>
            </a:r>
            <a:r>
              <a:rPr lang="en-US" sz="2700" dirty="0">
                <a:solidFill>
                  <a:srgbClr val="FF0000"/>
                </a:solidFill>
              </a:rPr>
              <a:t>(val2)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>
                <a:solidFill>
                  <a:srgbClr val="FF0000"/>
                </a:solidFill>
              </a:rPr>
              <a:t>my_read</a:t>
            </a:r>
            <a:r>
              <a:rPr lang="en-US" sz="2700" dirty="0">
                <a:solidFill>
                  <a:srgbClr val="FF0000"/>
                </a:solidFill>
              </a:rPr>
              <a:t>():</a:t>
            </a:r>
          </a:p>
          <a:p>
            <a:r>
              <a:rPr lang="en-US" sz="2700" dirty="0"/>
              <a:t>    res = int(input('Enter Value: '))</a:t>
            </a:r>
          </a:p>
          <a:p>
            <a:r>
              <a:rPr lang="en-US" sz="2700" dirty="0"/>
              <a:t>    return res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>
                <a:solidFill>
                  <a:srgbClr val="FF0000"/>
                </a:solidFill>
              </a:rPr>
              <a:t>my_print</a:t>
            </a:r>
            <a:r>
              <a:rPr lang="en-US" sz="2700" dirty="0">
                <a:solidFill>
                  <a:srgbClr val="FF0000"/>
                </a:solidFill>
              </a:rPr>
              <a:t>(value):</a:t>
            </a:r>
          </a:p>
          <a:p>
            <a:r>
              <a:rPr lang="en-US" sz="2700" dirty="0"/>
              <a:t>    print('{0} is </a:t>
            </a:r>
            <a:r>
              <a:rPr lang="en-US" sz="2700" dirty="0" err="1"/>
              <a:t>largest'.format</a:t>
            </a:r>
            <a:r>
              <a:rPr lang="en-US" sz="2700" dirty="0"/>
              <a:t>(value))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4543C-63DE-4110-9BE5-E697B0F6E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71742" r="76374" b="14161"/>
          <a:stretch/>
        </p:blipFill>
        <p:spPr>
          <a:xfrm>
            <a:off x="6096000" y="2582834"/>
            <a:ext cx="6768922" cy="28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1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60112" y="108486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Functions 2 input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22352" y="108486"/>
            <a:ext cx="502349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r>
              <a:rPr lang="en-US" sz="2700" dirty="0"/>
              <a:t>def main():</a:t>
            </a:r>
          </a:p>
          <a:p>
            <a:r>
              <a:rPr lang="en-US" sz="2700" dirty="0"/>
              <a:t>    val1 =  int(input('Enter Value: '))</a:t>
            </a:r>
          </a:p>
          <a:p>
            <a:r>
              <a:rPr lang="en-US" sz="2700" dirty="0"/>
              <a:t>    val2 =  int(input('Enter Value: '))</a:t>
            </a:r>
          </a:p>
          <a:p>
            <a:r>
              <a:rPr lang="en-US" sz="2700" dirty="0"/>
              <a:t>    result = </a:t>
            </a:r>
            <a:r>
              <a:rPr lang="en-US" sz="2700" dirty="0">
                <a:solidFill>
                  <a:srgbClr val="FF0000"/>
                </a:solidFill>
              </a:rPr>
              <a:t>add(val1, val2)</a:t>
            </a:r>
          </a:p>
          <a:p>
            <a:r>
              <a:rPr lang="en-US" sz="2700" dirty="0"/>
              <a:t>    print('result= {0}'.format(result))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>
                <a:solidFill>
                  <a:srgbClr val="FF0000"/>
                </a:solidFill>
              </a:rPr>
              <a:t>add(</a:t>
            </a:r>
            <a:r>
              <a:rPr lang="en-US" sz="2700" dirty="0" err="1">
                <a:solidFill>
                  <a:srgbClr val="FF0000"/>
                </a:solidFill>
              </a:rPr>
              <a:t>x,y</a:t>
            </a:r>
            <a:r>
              <a:rPr lang="en-US" sz="2700" dirty="0">
                <a:solidFill>
                  <a:srgbClr val="FF0000"/>
                </a:solidFill>
              </a:rPr>
              <a:t>):</a:t>
            </a:r>
          </a:p>
          <a:p>
            <a:r>
              <a:rPr lang="en-US" sz="2700" dirty="0"/>
              <a:t>    res = x + y</a:t>
            </a:r>
          </a:p>
          <a:p>
            <a:r>
              <a:rPr lang="en-US" sz="2700" dirty="0"/>
              <a:t>    return res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6F324-54F8-4D05-86CC-79CECB3BF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71960" r="76374" b="13726"/>
          <a:stretch/>
        </p:blipFill>
        <p:spPr>
          <a:xfrm>
            <a:off x="4172242" y="3221501"/>
            <a:ext cx="7817353" cy="33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0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35097" y="540973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Global Variables: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            </a:t>
            </a:r>
            <a:r>
              <a:rPr lang="en-CA" sz="3100" dirty="0"/>
              <a:t>Shared By Methods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            </a:t>
            </a:r>
            <a:r>
              <a:rPr lang="en-CA" sz="2800" dirty="0"/>
              <a:t>Use sparingly</a:t>
            </a:r>
            <a:br>
              <a:rPr lang="en-CA" sz="2800" dirty="0"/>
            </a:br>
            <a:r>
              <a:rPr lang="en-CA" sz="2800" dirty="0"/>
              <a:t>                   Tight Coupling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22352" y="108486"/>
            <a:ext cx="545854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value=0</a:t>
            </a:r>
          </a:p>
          <a:p>
            <a:endParaRPr lang="en-US" sz="2800" dirty="0"/>
          </a:p>
          <a:p>
            <a:r>
              <a:rPr lang="en-US" sz="2800" dirty="0"/>
              <a:t>def main():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rgbClr val="FF0000"/>
                </a:solidFill>
              </a:rPr>
              <a:t>global value</a:t>
            </a:r>
          </a:p>
          <a:p>
            <a:r>
              <a:rPr lang="en-US" sz="2800" dirty="0"/>
              <a:t>    value = int(input('Enter Value:'))</a:t>
            </a:r>
          </a:p>
          <a:p>
            <a:r>
              <a:rPr lang="en-US" sz="2800" dirty="0"/>
              <a:t>    increment()</a:t>
            </a:r>
          </a:p>
          <a:p>
            <a:r>
              <a:rPr lang="en-US" sz="2800" dirty="0"/>
              <a:t>    print(' Value =  {0} '.format(value))</a:t>
            </a:r>
          </a:p>
          <a:p>
            <a:endParaRPr lang="en-US" sz="2800" dirty="0"/>
          </a:p>
          <a:p>
            <a:r>
              <a:rPr lang="en-US" sz="2800" dirty="0"/>
              <a:t>def increment():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rgbClr val="FF0000"/>
                </a:solidFill>
              </a:rPr>
              <a:t>global value</a:t>
            </a:r>
          </a:p>
          <a:p>
            <a:r>
              <a:rPr lang="en-US" sz="2800" dirty="0"/>
              <a:t>    value = value + 1</a:t>
            </a:r>
          </a:p>
          <a:p>
            <a:endParaRPr lang="en-US" sz="2800" dirty="0"/>
          </a:p>
          <a:p>
            <a:r>
              <a:rPr lang="en-US" sz="2800" dirty="0"/>
              <a:t>main()</a:t>
            </a:r>
            <a:endParaRPr lang="en-I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78628-75FC-4B1E-9D2A-8F4867DB0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5" t="56150" r="81192" b="32115"/>
          <a:stretch/>
        </p:blipFill>
        <p:spPr>
          <a:xfrm>
            <a:off x="6222608" y="3675184"/>
            <a:ext cx="7528573" cy="31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8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68075" y="339430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Ex31: Complete Max Method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Use: Ex31_skel.py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22352" y="108486"/>
            <a:ext cx="4938340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r>
              <a:rPr lang="en-US" sz="2700" dirty="0"/>
              <a:t>def main():</a:t>
            </a:r>
          </a:p>
          <a:p>
            <a:r>
              <a:rPr lang="en-US" sz="2700" dirty="0"/>
              <a:t>    val1 =  int(input('Enter Value: '))</a:t>
            </a:r>
          </a:p>
          <a:p>
            <a:r>
              <a:rPr lang="en-US" sz="2700" dirty="0"/>
              <a:t>    val2 =  int(input('Enter Value: '))</a:t>
            </a:r>
          </a:p>
          <a:p>
            <a:r>
              <a:rPr lang="en-US" sz="2700" dirty="0"/>
              <a:t>    result = </a:t>
            </a:r>
            <a:r>
              <a:rPr lang="en-US" sz="2700" dirty="0">
                <a:solidFill>
                  <a:srgbClr val="FF0000"/>
                </a:solidFill>
              </a:rPr>
              <a:t>max(val1, val2)</a:t>
            </a:r>
          </a:p>
          <a:p>
            <a:r>
              <a:rPr lang="en-US" sz="2700" dirty="0"/>
              <a:t>    print('Max= {0}'.format(result))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A7FB7-366B-4615-9152-BF58C6F5B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71959" r="76374" b="14378"/>
          <a:stretch/>
        </p:blipFill>
        <p:spPr>
          <a:xfrm>
            <a:off x="3272562" y="3279180"/>
            <a:ext cx="8024833" cy="323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052849" y="366369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     </a:t>
            </a:r>
            <a:r>
              <a:rPr lang="en-CA" sz="3100" dirty="0">
                <a:solidFill>
                  <a:srgbClr val="FF0000"/>
                </a:solidFill>
              </a:rPr>
              <a:t>Use: Ex32_skel.py</a:t>
            </a:r>
            <a:br>
              <a:rPr lang="en-CA" sz="3100" dirty="0">
                <a:solidFill>
                  <a:srgbClr val="FF0000"/>
                </a:solidFill>
              </a:rPr>
            </a:br>
            <a:r>
              <a:rPr lang="en-CA" sz="3100" dirty="0">
                <a:solidFill>
                  <a:srgbClr val="FF0000"/>
                </a:solidFill>
              </a:rPr>
              <a:t>       sigma(5)= 1 + 2 + 3 + 4 + 5= 15</a:t>
            </a:r>
            <a:br>
              <a:rPr lang="en-CA" sz="3100" dirty="0">
                <a:solidFill>
                  <a:srgbClr val="FF0000"/>
                </a:solidFill>
              </a:rPr>
            </a:br>
            <a:br>
              <a:rPr lang="en-CA" sz="3100" dirty="0">
                <a:solidFill>
                  <a:srgbClr val="FF0000"/>
                </a:solidFill>
              </a:rPr>
            </a:br>
            <a:r>
              <a:rPr lang="en-US" sz="3100" dirty="0">
                <a:solidFill>
                  <a:srgbClr val="002060"/>
                </a:solidFill>
              </a:rPr>
              <a:t> Use:   for value in range(1, x+1):</a:t>
            </a:r>
            <a:br>
              <a:rPr lang="en-US" sz="3100" dirty="0">
                <a:solidFill>
                  <a:srgbClr val="002060"/>
                </a:solidFill>
              </a:rPr>
            </a:br>
            <a:r>
              <a:rPr lang="en-US" sz="3100" dirty="0">
                <a:solidFill>
                  <a:srgbClr val="002060"/>
                </a:solidFill>
              </a:rPr>
              <a:t>                      result = result + value</a:t>
            </a:r>
            <a:br>
              <a:rPr lang="en-CA" sz="3100" dirty="0">
                <a:solidFill>
                  <a:srgbClr val="FF0000"/>
                </a:solidFill>
              </a:rPr>
            </a:br>
            <a:endParaRPr lang="en-CA" sz="31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28688" y="899609"/>
            <a:ext cx="62877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	</a:t>
            </a:r>
          </a:p>
          <a:p>
            <a:r>
              <a:rPr lang="en-US" sz="2700" dirty="0"/>
              <a:t>def main():</a:t>
            </a:r>
          </a:p>
          <a:p>
            <a:r>
              <a:rPr lang="en-US" sz="2700" dirty="0"/>
              <a:t>    val1 =  int(input('Enter Value: ‘))</a:t>
            </a:r>
          </a:p>
          <a:p>
            <a:r>
              <a:rPr lang="en-US" sz="2700" dirty="0"/>
              <a:t>    result = </a:t>
            </a:r>
            <a:r>
              <a:rPr lang="en-US" sz="2700" dirty="0">
                <a:solidFill>
                  <a:srgbClr val="FF0000"/>
                </a:solidFill>
              </a:rPr>
              <a:t>sigma(val1)</a:t>
            </a:r>
          </a:p>
          <a:p>
            <a:r>
              <a:rPr lang="en-US" sz="2700" dirty="0"/>
              <a:t>    print(‘Sigma {0} = {0}'.format(val1,result))</a:t>
            </a:r>
          </a:p>
          <a:p>
            <a:endParaRPr lang="en-US" sz="2700" dirty="0"/>
          </a:p>
          <a:p>
            <a:r>
              <a:rPr lang="en-US" sz="2700" dirty="0">
                <a:solidFill>
                  <a:srgbClr val="FF0000"/>
                </a:solidFill>
              </a:rPr>
              <a:t>def sigma(x)</a:t>
            </a:r>
          </a:p>
          <a:p>
            <a:endParaRPr lang="en-US" sz="2700" dirty="0"/>
          </a:p>
          <a:p>
            <a:r>
              <a:rPr lang="en-US" sz="2700" dirty="0"/>
              <a:t> </a:t>
            </a:r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D666F-B1B4-4B48-98CC-523EEB67A663}"/>
              </a:ext>
            </a:extLst>
          </p:cNvPr>
          <p:cNvSpPr txBox="1"/>
          <p:nvPr/>
        </p:nvSpPr>
        <p:spPr>
          <a:xfrm>
            <a:off x="196207" y="80540"/>
            <a:ext cx="532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u="sng" dirty="0">
                <a:solidFill>
                  <a:srgbClr val="FF0000"/>
                </a:solidFill>
              </a:rPr>
              <a:t>Ex32: Complete Sigma Method</a:t>
            </a:r>
            <a:endParaRPr lang="en-IE" sz="3200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672764-9346-4953-BE89-C90024120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76" r="67078" b="72791"/>
          <a:stretch/>
        </p:blipFill>
        <p:spPr>
          <a:xfrm>
            <a:off x="6891596" y="4151870"/>
            <a:ext cx="8814198" cy="19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3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65010" y="380950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     </a:t>
            </a:r>
            <a:r>
              <a:rPr lang="en-CA" sz="3100" dirty="0">
                <a:solidFill>
                  <a:srgbClr val="FF0000"/>
                </a:solidFill>
              </a:rPr>
              <a:t>Use: Ex33_skel.py</a:t>
            </a:r>
            <a:br>
              <a:rPr lang="en-CA" sz="3100" dirty="0">
                <a:solidFill>
                  <a:srgbClr val="FF0000"/>
                </a:solidFill>
              </a:rPr>
            </a:br>
            <a:r>
              <a:rPr lang="en-CA" sz="3100" dirty="0">
                <a:solidFill>
                  <a:srgbClr val="FF0000"/>
                </a:solidFill>
              </a:rPr>
              <a:t>       factorial(4)= 1 * 2 * 3 * 4 = 24</a:t>
            </a:r>
            <a:br>
              <a:rPr lang="en-CA" sz="3100" dirty="0">
                <a:solidFill>
                  <a:srgbClr val="FF0000"/>
                </a:solidFill>
              </a:rPr>
            </a:br>
            <a:r>
              <a:rPr lang="en-CA" sz="3100" dirty="0">
                <a:solidFill>
                  <a:srgbClr val="FF0000"/>
                </a:solidFill>
              </a:rPr>
              <a:t>       </a:t>
            </a:r>
            <a:r>
              <a:rPr lang="en-CA" sz="3100" dirty="0"/>
              <a:t>4! = 24</a:t>
            </a:r>
            <a:br>
              <a:rPr lang="en-CA" sz="3100" dirty="0">
                <a:solidFill>
                  <a:srgbClr val="FF0000"/>
                </a:solidFill>
              </a:rPr>
            </a:br>
            <a:r>
              <a:rPr lang="en-US" sz="3100" dirty="0">
                <a:solidFill>
                  <a:srgbClr val="002060"/>
                </a:solidFill>
              </a:rPr>
              <a:t> </a:t>
            </a:r>
            <a:br>
              <a:rPr lang="en-CA" sz="3100" dirty="0">
                <a:solidFill>
                  <a:srgbClr val="FF0000"/>
                </a:solidFill>
              </a:rPr>
            </a:br>
            <a:endParaRPr lang="en-CA" sz="31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28688" y="899609"/>
            <a:ext cx="664374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	</a:t>
            </a:r>
          </a:p>
          <a:p>
            <a:r>
              <a:rPr lang="en-US" sz="2700" dirty="0"/>
              <a:t>def main():</a:t>
            </a:r>
          </a:p>
          <a:p>
            <a:r>
              <a:rPr lang="en-US" sz="2700" dirty="0"/>
              <a:t>    val1 =  int(input('Enter Value: ‘))</a:t>
            </a:r>
          </a:p>
          <a:p>
            <a:r>
              <a:rPr lang="en-US" sz="2700" dirty="0"/>
              <a:t>    result = </a:t>
            </a:r>
            <a:r>
              <a:rPr lang="en-US" sz="2700" dirty="0">
                <a:solidFill>
                  <a:srgbClr val="FF0000"/>
                </a:solidFill>
              </a:rPr>
              <a:t>factorial(val1)</a:t>
            </a:r>
          </a:p>
          <a:p>
            <a:r>
              <a:rPr lang="en-US" sz="2700" dirty="0"/>
              <a:t>    print(‘Factorial {0} = {0}'.format(val1,result))</a:t>
            </a:r>
          </a:p>
          <a:p>
            <a:endParaRPr lang="en-US" sz="2700" dirty="0"/>
          </a:p>
          <a:p>
            <a:r>
              <a:rPr lang="en-US" sz="2700" dirty="0">
                <a:solidFill>
                  <a:srgbClr val="FF0000"/>
                </a:solidFill>
              </a:rPr>
              <a:t>def factorial(x)</a:t>
            </a:r>
          </a:p>
          <a:p>
            <a:endParaRPr lang="en-US" sz="2700" dirty="0"/>
          </a:p>
          <a:p>
            <a:r>
              <a:rPr lang="en-US" sz="2700" dirty="0"/>
              <a:t> </a:t>
            </a:r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D666F-B1B4-4B48-98CC-523EEB67A663}"/>
              </a:ext>
            </a:extLst>
          </p:cNvPr>
          <p:cNvSpPr txBox="1"/>
          <p:nvPr/>
        </p:nvSpPr>
        <p:spPr>
          <a:xfrm>
            <a:off x="196207" y="80540"/>
            <a:ext cx="5750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u="sng" dirty="0">
                <a:solidFill>
                  <a:srgbClr val="FF0000"/>
                </a:solidFill>
              </a:rPr>
              <a:t>Ex33: Complete Factorial Method</a:t>
            </a:r>
            <a:endParaRPr lang="en-IE" sz="32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EB3C9-82DC-45A9-B328-C7F197C61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5" t="76145" r="79020" b="11443"/>
          <a:stretch/>
        </p:blipFill>
        <p:spPr>
          <a:xfrm>
            <a:off x="5962762" y="4556722"/>
            <a:ext cx="6229238" cy="238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6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6214</TotalTime>
  <Words>1145</Words>
  <Application>Microsoft Office PowerPoint</Application>
  <PresentationFormat>Widescreen</PresentationFormat>
  <Paragraphs>207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JetBrains Mono</vt:lpstr>
      <vt:lpstr>Office Theme</vt:lpstr>
      <vt:lpstr>Software Design for Cloud 2</vt:lpstr>
      <vt:lpstr>Functions</vt:lpstr>
      <vt:lpstr>Functions</vt:lpstr>
      <vt:lpstr>Functions return values</vt:lpstr>
      <vt:lpstr>Functions 2 input parameters</vt:lpstr>
      <vt:lpstr>Global Variables:             Shared By Methods             Use sparingly                    Tight Coupling</vt:lpstr>
      <vt:lpstr>Ex31: Complete Max Method  Use: Ex31_skel.py</vt:lpstr>
      <vt:lpstr>      Use: Ex32_skel.py        sigma(5)= 1 + 2 + 3 + 4 + 5= 15   Use:   for value in range(1, x+1):                       result = result + value </vt:lpstr>
      <vt:lpstr>      Use: Ex33_skel.py        factorial(4)= 1 * 2 * 3 * 4 = 24        4! = 24   </vt:lpstr>
      <vt:lpstr>      Use: Ex34_skel.py power(2,4)= 2 * 2 * 2 * 2 = 16        24= 16   </vt:lpstr>
      <vt:lpstr>   count=0     # step 1    while (count &lt;3): # step 2         print('value is {0}'.format(count))         count= count + 1  # step 3   </vt:lpstr>
      <vt:lpstr>   </vt:lpstr>
      <vt:lpstr>   print(‘ *’)                   *  print(‘ *’)                   *                                             </vt:lpstr>
      <vt:lpstr>   print(‘ *’, end=‘’)                     print(‘ *’, end=‘’)                   * *      # prints on same line                                            </vt:lpstr>
      <vt:lpstr>   for val1 in range(1, width+1):         for val2 in range(1,width+1):                                            </vt:lpstr>
      <vt:lpstr>      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for Cloud 2</dc:title>
  <dc:creator>Declan Byrne</dc:creator>
  <cp:lastModifiedBy>Declan Byrne</cp:lastModifiedBy>
  <cp:revision>74</cp:revision>
  <dcterms:created xsi:type="dcterms:W3CDTF">2021-06-03T10:50:00Z</dcterms:created>
  <dcterms:modified xsi:type="dcterms:W3CDTF">2021-06-18T10:14:35Z</dcterms:modified>
</cp:coreProperties>
</file>