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19" r:id="rId3"/>
    <p:sldId id="336" r:id="rId4"/>
    <p:sldId id="337" r:id="rId5"/>
    <p:sldId id="338" r:id="rId6"/>
    <p:sldId id="339" r:id="rId7"/>
    <p:sldId id="340" r:id="rId8"/>
    <p:sldId id="341" r:id="rId9"/>
    <p:sldId id="342" r:id="rId10"/>
    <p:sldId id="343" r:id="rId11"/>
    <p:sldId id="344" r:id="rId12"/>
    <p:sldId id="345" r:id="rId13"/>
    <p:sldId id="346" r:id="rId14"/>
    <p:sldId id="347" r:id="rId15"/>
    <p:sldId id="349" r:id="rId16"/>
    <p:sldId id="350" r:id="rId17"/>
    <p:sldId id="351" r:id="rId18"/>
    <p:sldId id="352" r:id="rId19"/>
    <p:sldId id="348" r:id="rId20"/>
    <p:sldId id="353" r:id="rId21"/>
    <p:sldId id="354" r:id="rId22"/>
    <p:sldId id="355" r:id="rId23"/>
    <p:sldId id="356" r:id="rId24"/>
    <p:sldId id="357" r:id="rId25"/>
    <p:sldId id="358" r:id="rId26"/>
    <p:sldId id="359" r:id="rId27"/>
    <p:sldId id="360" r:id="rId28"/>
    <p:sldId id="3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clan Byrne" initials="DB" lastIdx="1" clrIdx="0">
    <p:extLst>
      <p:ext uri="{19B8F6BF-5375-455C-9EA6-DF929625EA0E}">
        <p15:presenceInfo xmlns:p15="http://schemas.microsoft.com/office/powerpoint/2012/main" userId="Declan Byrn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31" autoAdjust="0"/>
  </p:normalViewPr>
  <p:slideViewPr>
    <p:cSldViewPr snapToGrid="0">
      <p:cViewPr varScale="1">
        <p:scale>
          <a:sx n="80" d="100"/>
          <a:sy n="80" d="100"/>
        </p:scale>
        <p:origin x="3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FCC5D3-74FF-498B-A3E7-AE1AC0D697B7}" type="datetimeFigureOut">
              <a:rPr lang="en-IE" smtClean="0"/>
              <a:t>17/06/2021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65AAF1-A53E-459C-AE43-9352CDEC3A38}" type="slidenum">
              <a:rPr lang="en-IE" smtClean="0"/>
              <a:t>‹#›</a:t>
            </a:fld>
            <a:endParaRPr lang="en-IE"/>
          </a:p>
        </p:txBody>
      </p:sp>
    </p:spTree>
    <p:extLst>
      <p:ext uri="{BB962C8B-B14F-4D97-AF65-F5344CB8AC3E}">
        <p14:creationId xmlns:p14="http://schemas.microsoft.com/office/powerpoint/2010/main" val="1644298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2</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3300180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11</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2882308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12</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263849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13</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272503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14</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3763302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15</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141242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16</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4119733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17</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3471678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18</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410663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19</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872742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20</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19361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3</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2452186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21</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2905821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22</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3547255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23</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4017822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24</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18416314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25</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2393412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26</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858350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27</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3457786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28</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992810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4</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184423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5</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793063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6</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4156689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7</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3333518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8</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141888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9</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1230294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34E5C12-3897-4725-ACE1-71B012ED3F49}"/>
              </a:ext>
            </a:extLst>
          </p:cNvPr>
          <p:cNvSpPr txBox="1">
            <a:spLocks noGrp="1"/>
          </p:cNvSpPr>
          <p:nvPr>
            <p:ph type="sldNum" sz="quarter" idx="5"/>
          </p:nvPr>
        </p:nvSpPr>
        <p:spPr>
          <a:ln/>
        </p:spPr>
        <p:txBody>
          <a:bodyPr lIns="0" tIns="0" rIns="0" bIns="0" anchor="b">
            <a:noAutofit/>
          </a:bodyPr>
          <a:lstStyle/>
          <a:p>
            <a:pPr lvl="0"/>
            <a:fld id="{6FAEAE63-E702-4B54-8EDE-3EC390F5B4BA}" type="slidenum">
              <a:t>10</a:t>
            </a:fld>
            <a:endParaRPr lang="en-CA"/>
          </a:p>
        </p:txBody>
      </p:sp>
      <p:sp>
        <p:nvSpPr>
          <p:cNvPr id="2" name="Slide Image Placeholder 1">
            <a:extLst>
              <a:ext uri="{FF2B5EF4-FFF2-40B4-BE49-F238E27FC236}">
                <a16:creationId xmlns:a16="http://schemas.microsoft.com/office/drawing/2014/main" id="{671060AA-A2E3-410D-A701-49648B8417B5}"/>
              </a:ext>
            </a:extLst>
          </p:cNvPr>
          <p:cNvSpPr>
            <a:spLocks noGrp="1" noRot="1" noChangeAspect="1" noResize="1"/>
          </p:cNvSpPr>
          <p:nvPr>
            <p:ph type="sldImg"/>
          </p:nvPr>
        </p:nvSpPr>
        <p:spPr>
          <a:xfrm>
            <a:off x="533400" y="763588"/>
            <a:ext cx="6705600" cy="3771900"/>
          </a:xfrm>
          <a:solidFill>
            <a:schemeClr val="accent1"/>
          </a:solidFill>
          <a:ln w="25400">
            <a:solidFill>
              <a:schemeClr val="accent1">
                <a:shade val="50000"/>
              </a:schemeClr>
            </a:solidFill>
            <a:prstDash val="solid"/>
          </a:ln>
        </p:spPr>
      </p:sp>
      <p:sp>
        <p:nvSpPr>
          <p:cNvPr id="3" name="Notes Placeholder 2">
            <a:extLst>
              <a:ext uri="{FF2B5EF4-FFF2-40B4-BE49-F238E27FC236}">
                <a16:creationId xmlns:a16="http://schemas.microsoft.com/office/drawing/2014/main" id="{BA09A62E-09BA-40FD-A030-9ABE4E10ADC1}"/>
              </a:ext>
            </a:extLst>
          </p:cNvPr>
          <p:cNvSpPr txBox="1">
            <a:spLocks noGrp="1"/>
          </p:cNvSpPr>
          <p:nvPr>
            <p:ph type="body" sz="quarter" idx="1"/>
          </p:nvPr>
        </p:nvSpPr>
        <p:spPr/>
        <p:txBody>
          <a:bodyPr/>
          <a:lstStyle/>
          <a:p>
            <a:endParaRPr lang="en-CA" dirty="0"/>
          </a:p>
        </p:txBody>
      </p:sp>
    </p:spTree>
    <p:extLst>
      <p:ext uri="{BB962C8B-B14F-4D97-AF65-F5344CB8AC3E}">
        <p14:creationId xmlns:p14="http://schemas.microsoft.com/office/powerpoint/2010/main" val="1588397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EF91-2641-4A19-9F01-E4812061F0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D06C6860-0C08-4902-A8AD-CC59E978C3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77C3B9B6-2C12-41A4-BE5F-DA1782F1ADC3}"/>
              </a:ext>
            </a:extLst>
          </p:cNvPr>
          <p:cNvSpPr>
            <a:spLocks noGrp="1"/>
          </p:cNvSpPr>
          <p:nvPr>
            <p:ph type="dt" sz="half" idx="10"/>
          </p:nvPr>
        </p:nvSpPr>
        <p:spPr/>
        <p:txBody>
          <a:bodyPr/>
          <a:lstStyle/>
          <a:p>
            <a:fld id="{2E221C10-33ED-4B79-93C5-8B7434189C2A}" type="datetimeFigureOut">
              <a:rPr lang="en-IE" smtClean="0"/>
              <a:t>17/06/2021</a:t>
            </a:fld>
            <a:endParaRPr lang="en-IE"/>
          </a:p>
        </p:txBody>
      </p:sp>
      <p:sp>
        <p:nvSpPr>
          <p:cNvPr id="5" name="Footer Placeholder 4">
            <a:extLst>
              <a:ext uri="{FF2B5EF4-FFF2-40B4-BE49-F238E27FC236}">
                <a16:creationId xmlns:a16="http://schemas.microsoft.com/office/drawing/2014/main" id="{8357D42A-69B9-4A3D-8FA0-1AADDCA695A1}"/>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F36564D-8C17-4EA9-8BB1-08BDDFAEFE62}"/>
              </a:ext>
            </a:extLst>
          </p:cNvPr>
          <p:cNvSpPr>
            <a:spLocks noGrp="1"/>
          </p:cNvSpPr>
          <p:nvPr>
            <p:ph type="sldNum" sz="quarter" idx="12"/>
          </p:nvPr>
        </p:nvSpPr>
        <p:spPr/>
        <p:txBody>
          <a:bodyPr/>
          <a:lstStyle/>
          <a:p>
            <a:fld id="{B9B4A871-D913-47BF-ABFA-BB0C8A1D96D2}" type="slidenum">
              <a:rPr lang="en-IE" smtClean="0"/>
              <a:t>‹#›</a:t>
            </a:fld>
            <a:endParaRPr lang="en-IE"/>
          </a:p>
        </p:txBody>
      </p:sp>
    </p:spTree>
    <p:extLst>
      <p:ext uri="{BB962C8B-B14F-4D97-AF65-F5344CB8AC3E}">
        <p14:creationId xmlns:p14="http://schemas.microsoft.com/office/powerpoint/2010/main" val="652691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4D7E4-C153-4ED8-A400-FC66BF665599}"/>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99DF42AE-4068-4121-B896-C717C9A75C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FB86FDC-D59B-4DE7-A87E-5D0835245BB1}"/>
              </a:ext>
            </a:extLst>
          </p:cNvPr>
          <p:cNvSpPr>
            <a:spLocks noGrp="1"/>
          </p:cNvSpPr>
          <p:nvPr>
            <p:ph type="dt" sz="half" idx="10"/>
          </p:nvPr>
        </p:nvSpPr>
        <p:spPr/>
        <p:txBody>
          <a:bodyPr/>
          <a:lstStyle/>
          <a:p>
            <a:fld id="{2E221C10-33ED-4B79-93C5-8B7434189C2A}" type="datetimeFigureOut">
              <a:rPr lang="en-IE" smtClean="0"/>
              <a:t>17/06/2021</a:t>
            </a:fld>
            <a:endParaRPr lang="en-IE"/>
          </a:p>
        </p:txBody>
      </p:sp>
      <p:sp>
        <p:nvSpPr>
          <p:cNvPr id="5" name="Footer Placeholder 4">
            <a:extLst>
              <a:ext uri="{FF2B5EF4-FFF2-40B4-BE49-F238E27FC236}">
                <a16:creationId xmlns:a16="http://schemas.microsoft.com/office/drawing/2014/main" id="{D21E04FC-B194-43AA-8A9A-AD00CD0CAF2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DD4874C2-8328-46A2-B03F-1BDA721ADDAF}"/>
              </a:ext>
            </a:extLst>
          </p:cNvPr>
          <p:cNvSpPr>
            <a:spLocks noGrp="1"/>
          </p:cNvSpPr>
          <p:nvPr>
            <p:ph type="sldNum" sz="quarter" idx="12"/>
          </p:nvPr>
        </p:nvSpPr>
        <p:spPr/>
        <p:txBody>
          <a:bodyPr/>
          <a:lstStyle/>
          <a:p>
            <a:fld id="{B9B4A871-D913-47BF-ABFA-BB0C8A1D96D2}" type="slidenum">
              <a:rPr lang="en-IE" smtClean="0"/>
              <a:t>‹#›</a:t>
            </a:fld>
            <a:endParaRPr lang="en-IE"/>
          </a:p>
        </p:txBody>
      </p:sp>
    </p:spTree>
    <p:extLst>
      <p:ext uri="{BB962C8B-B14F-4D97-AF65-F5344CB8AC3E}">
        <p14:creationId xmlns:p14="http://schemas.microsoft.com/office/powerpoint/2010/main" val="2227570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D8941B-2E38-483C-8B27-C4437FCC25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87B3C289-36AC-49BE-9D45-D9B3673DB7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174C4D6C-ADF1-4047-A03D-3A68D3E3220E}"/>
              </a:ext>
            </a:extLst>
          </p:cNvPr>
          <p:cNvSpPr>
            <a:spLocks noGrp="1"/>
          </p:cNvSpPr>
          <p:nvPr>
            <p:ph type="dt" sz="half" idx="10"/>
          </p:nvPr>
        </p:nvSpPr>
        <p:spPr/>
        <p:txBody>
          <a:bodyPr/>
          <a:lstStyle/>
          <a:p>
            <a:fld id="{2E221C10-33ED-4B79-93C5-8B7434189C2A}" type="datetimeFigureOut">
              <a:rPr lang="en-IE" smtClean="0"/>
              <a:t>17/06/2021</a:t>
            </a:fld>
            <a:endParaRPr lang="en-IE"/>
          </a:p>
        </p:txBody>
      </p:sp>
      <p:sp>
        <p:nvSpPr>
          <p:cNvPr id="5" name="Footer Placeholder 4">
            <a:extLst>
              <a:ext uri="{FF2B5EF4-FFF2-40B4-BE49-F238E27FC236}">
                <a16:creationId xmlns:a16="http://schemas.microsoft.com/office/drawing/2014/main" id="{5A74DE7C-0A93-4BFD-BFAB-A51CD8C2EB52}"/>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51807A84-3A4C-4522-92E2-F0E55888224D}"/>
              </a:ext>
            </a:extLst>
          </p:cNvPr>
          <p:cNvSpPr>
            <a:spLocks noGrp="1"/>
          </p:cNvSpPr>
          <p:nvPr>
            <p:ph type="sldNum" sz="quarter" idx="12"/>
          </p:nvPr>
        </p:nvSpPr>
        <p:spPr/>
        <p:txBody>
          <a:bodyPr/>
          <a:lstStyle/>
          <a:p>
            <a:fld id="{B9B4A871-D913-47BF-ABFA-BB0C8A1D96D2}" type="slidenum">
              <a:rPr lang="en-IE" smtClean="0"/>
              <a:t>‹#›</a:t>
            </a:fld>
            <a:endParaRPr lang="en-IE"/>
          </a:p>
        </p:txBody>
      </p:sp>
    </p:spTree>
    <p:extLst>
      <p:ext uri="{BB962C8B-B14F-4D97-AF65-F5344CB8AC3E}">
        <p14:creationId xmlns:p14="http://schemas.microsoft.com/office/powerpoint/2010/main" val="186935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496B3-C6F6-488D-A27B-05E8F52BB4FC}"/>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69C7A41F-B249-43BC-9DEA-E993EC4326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5111C915-F450-4A19-9659-19C0D87FDFAD}"/>
              </a:ext>
            </a:extLst>
          </p:cNvPr>
          <p:cNvSpPr>
            <a:spLocks noGrp="1"/>
          </p:cNvSpPr>
          <p:nvPr>
            <p:ph type="dt" sz="half" idx="10"/>
          </p:nvPr>
        </p:nvSpPr>
        <p:spPr/>
        <p:txBody>
          <a:bodyPr/>
          <a:lstStyle/>
          <a:p>
            <a:fld id="{2E221C10-33ED-4B79-93C5-8B7434189C2A}" type="datetimeFigureOut">
              <a:rPr lang="en-IE" smtClean="0"/>
              <a:t>17/06/2021</a:t>
            </a:fld>
            <a:endParaRPr lang="en-IE"/>
          </a:p>
        </p:txBody>
      </p:sp>
      <p:sp>
        <p:nvSpPr>
          <p:cNvPr id="5" name="Footer Placeholder 4">
            <a:extLst>
              <a:ext uri="{FF2B5EF4-FFF2-40B4-BE49-F238E27FC236}">
                <a16:creationId xmlns:a16="http://schemas.microsoft.com/office/drawing/2014/main" id="{35C8CA76-E534-459C-A465-254674DC82E7}"/>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3AE74B3B-7C2E-496A-9198-869221593936}"/>
              </a:ext>
            </a:extLst>
          </p:cNvPr>
          <p:cNvSpPr>
            <a:spLocks noGrp="1"/>
          </p:cNvSpPr>
          <p:nvPr>
            <p:ph type="sldNum" sz="quarter" idx="12"/>
          </p:nvPr>
        </p:nvSpPr>
        <p:spPr/>
        <p:txBody>
          <a:bodyPr/>
          <a:lstStyle/>
          <a:p>
            <a:fld id="{B9B4A871-D913-47BF-ABFA-BB0C8A1D96D2}" type="slidenum">
              <a:rPr lang="en-IE" smtClean="0"/>
              <a:t>‹#›</a:t>
            </a:fld>
            <a:endParaRPr lang="en-IE"/>
          </a:p>
        </p:txBody>
      </p:sp>
    </p:spTree>
    <p:extLst>
      <p:ext uri="{BB962C8B-B14F-4D97-AF65-F5344CB8AC3E}">
        <p14:creationId xmlns:p14="http://schemas.microsoft.com/office/powerpoint/2010/main" val="2436293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FAF02-24E5-4CAA-8730-06FCF2EFB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195A42D7-7A18-4B98-A93D-F1AFF8185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C7EC94-E6D8-4A5C-AC53-164E432F657A}"/>
              </a:ext>
            </a:extLst>
          </p:cNvPr>
          <p:cNvSpPr>
            <a:spLocks noGrp="1"/>
          </p:cNvSpPr>
          <p:nvPr>
            <p:ph type="dt" sz="half" idx="10"/>
          </p:nvPr>
        </p:nvSpPr>
        <p:spPr/>
        <p:txBody>
          <a:bodyPr/>
          <a:lstStyle/>
          <a:p>
            <a:fld id="{2E221C10-33ED-4B79-93C5-8B7434189C2A}" type="datetimeFigureOut">
              <a:rPr lang="en-IE" smtClean="0"/>
              <a:t>17/06/2021</a:t>
            </a:fld>
            <a:endParaRPr lang="en-IE"/>
          </a:p>
        </p:txBody>
      </p:sp>
      <p:sp>
        <p:nvSpPr>
          <p:cNvPr id="5" name="Footer Placeholder 4">
            <a:extLst>
              <a:ext uri="{FF2B5EF4-FFF2-40B4-BE49-F238E27FC236}">
                <a16:creationId xmlns:a16="http://schemas.microsoft.com/office/drawing/2014/main" id="{93716A29-6C2F-4B7B-BA57-EA5BFDEC202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D0893B06-081F-4A06-91D8-3D6236C8ABC9}"/>
              </a:ext>
            </a:extLst>
          </p:cNvPr>
          <p:cNvSpPr>
            <a:spLocks noGrp="1"/>
          </p:cNvSpPr>
          <p:nvPr>
            <p:ph type="sldNum" sz="quarter" idx="12"/>
          </p:nvPr>
        </p:nvSpPr>
        <p:spPr/>
        <p:txBody>
          <a:bodyPr/>
          <a:lstStyle/>
          <a:p>
            <a:fld id="{B9B4A871-D913-47BF-ABFA-BB0C8A1D96D2}" type="slidenum">
              <a:rPr lang="en-IE" smtClean="0"/>
              <a:t>‹#›</a:t>
            </a:fld>
            <a:endParaRPr lang="en-IE"/>
          </a:p>
        </p:txBody>
      </p:sp>
    </p:spTree>
    <p:extLst>
      <p:ext uri="{BB962C8B-B14F-4D97-AF65-F5344CB8AC3E}">
        <p14:creationId xmlns:p14="http://schemas.microsoft.com/office/powerpoint/2010/main" val="311285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56BA-704F-40F3-843D-27F06203F611}"/>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BF512849-665A-4414-AAE0-6F7C1AC16F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CD1F53BD-0F7D-4961-A882-92001F3166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E319B5BA-D1C1-47A8-843F-AFD9A289461C}"/>
              </a:ext>
            </a:extLst>
          </p:cNvPr>
          <p:cNvSpPr>
            <a:spLocks noGrp="1"/>
          </p:cNvSpPr>
          <p:nvPr>
            <p:ph type="dt" sz="half" idx="10"/>
          </p:nvPr>
        </p:nvSpPr>
        <p:spPr/>
        <p:txBody>
          <a:bodyPr/>
          <a:lstStyle/>
          <a:p>
            <a:fld id="{2E221C10-33ED-4B79-93C5-8B7434189C2A}" type="datetimeFigureOut">
              <a:rPr lang="en-IE" smtClean="0"/>
              <a:t>17/06/2021</a:t>
            </a:fld>
            <a:endParaRPr lang="en-IE"/>
          </a:p>
        </p:txBody>
      </p:sp>
      <p:sp>
        <p:nvSpPr>
          <p:cNvPr id="6" name="Footer Placeholder 5">
            <a:extLst>
              <a:ext uri="{FF2B5EF4-FFF2-40B4-BE49-F238E27FC236}">
                <a16:creationId xmlns:a16="http://schemas.microsoft.com/office/drawing/2014/main" id="{A430942B-8D26-46D7-87C8-2142E4317808}"/>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EBAB176D-35CD-4F0C-BA4A-25D49A7111ED}"/>
              </a:ext>
            </a:extLst>
          </p:cNvPr>
          <p:cNvSpPr>
            <a:spLocks noGrp="1"/>
          </p:cNvSpPr>
          <p:nvPr>
            <p:ph type="sldNum" sz="quarter" idx="12"/>
          </p:nvPr>
        </p:nvSpPr>
        <p:spPr/>
        <p:txBody>
          <a:bodyPr/>
          <a:lstStyle/>
          <a:p>
            <a:fld id="{B9B4A871-D913-47BF-ABFA-BB0C8A1D96D2}" type="slidenum">
              <a:rPr lang="en-IE" smtClean="0"/>
              <a:t>‹#›</a:t>
            </a:fld>
            <a:endParaRPr lang="en-IE"/>
          </a:p>
        </p:txBody>
      </p:sp>
    </p:spTree>
    <p:extLst>
      <p:ext uri="{BB962C8B-B14F-4D97-AF65-F5344CB8AC3E}">
        <p14:creationId xmlns:p14="http://schemas.microsoft.com/office/powerpoint/2010/main" val="176108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F5B47-9700-4D7C-BA80-F5C46F2C6FF4}"/>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B1D3BAA1-5F04-4A20-A9B5-1AE4FD6A13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7832D1-93E7-47A2-A2A3-40A9351670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A79EC2ED-EE9B-4728-9B99-2BD52A3697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6EFA87-7108-4DA7-86E6-F939DE336E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E3071676-74FC-4BBE-B21E-0963A71E17AF}"/>
              </a:ext>
            </a:extLst>
          </p:cNvPr>
          <p:cNvSpPr>
            <a:spLocks noGrp="1"/>
          </p:cNvSpPr>
          <p:nvPr>
            <p:ph type="dt" sz="half" idx="10"/>
          </p:nvPr>
        </p:nvSpPr>
        <p:spPr/>
        <p:txBody>
          <a:bodyPr/>
          <a:lstStyle/>
          <a:p>
            <a:fld id="{2E221C10-33ED-4B79-93C5-8B7434189C2A}" type="datetimeFigureOut">
              <a:rPr lang="en-IE" smtClean="0"/>
              <a:t>17/06/2021</a:t>
            </a:fld>
            <a:endParaRPr lang="en-IE"/>
          </a:p>
        </p:txBody>
      </p:sp>
      <p:sp>
        <p:nvSpPr>
          <p:cNvPr id="8" name="Footer Placeholder 7">
            <a:extLst>
              <a:ext uri="{FF2B5EF4-FFF2-40B4-BE49-F238E27FC236}">
                <a16:creationId xmlns:a16="http://schemas.microsoft.com/office/drawing/2014/main" id="{AC1677EC-C1AC-4BFE-BB94-0D4C325F5297}"/>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8D87220A-1AC0-4E49-9FFA-02D345A03FC2}"/>
              </a:ext>
            </a:extLst>
          </p:cNvPr>
          <p:cNvSpPr>
            <a:spLocks noGrp="1"/>
          </p:cNvSpPr>
          <p:nvPr>
            <p:ph type="sldNum" sz="quarter" idx="12"/>
          </p:nvPr>
        </p:nvSpPr>
        <p:spPr/>
        <p:txBody>
          <a:bodyPr/>
          <a:lstStyle/>
          <a:p>
            <a:fld id="{B9B4A871-D913-47BF-ABFA-BB0C8A1D96D2}" type="slidenum">
              <a:rPr lang="en-IE" smtClean="0"/>
              <a:t>‹#›</a:t>
            </a:fld>
            <a:endParaRPr lang="en-IE"/>
          </a:p>
        </p:txBody>
      </p:sp>
    </p:spTree>
    <p:extLst>
      <p:ext uri="{BB962C8B-B14F-4D97-AF65-F5344CB8AC3E}">
        <p14:creationId xmlns:p14="http://schemas.microsoft.com/office/powerpoint/2010/main" val="289605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1CE9-8A72-4E2E-9292-F6AD0756D226}"/>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103102FA-1F92-48AC-A85E-72D9DCBADD6D}"/>
              </a:ext>
            </a:extLst>
          </p:cNvPr>
          <p:cNvSpPr>
            <a:spLocks noGrp="1"/>
          </p:cNvSpPr>
          <p:nvPr>
            <p:ph type="dt" sz="half" idx="10"/>
          </p:nvPr>
        </p:nvSpPr>
        <p:spPr/>
        <p:txBody>
          <a:bodyPr/>
          <a:lstStyle/>
          <a:p>
            <a:fld id="{2E221C10-33ED-4B79-93C5-8B7434189C2A}" type="datetimeFigureOut">
              <a:rPr lang="en-IE" smtClean="0"/>
              <a:t>17/06/2021</a:t>
            </a:fld>
            <a:endParaRPr lang="en-IE"/>
          </a:p>
        </p:txBody>
      </p:sp>
      <p:sp>
        <p:nvSpPr>
          <p:cNvPr id="4" name="Footer Placeholder 3">
            <a:extLst>
              <a:ext uri="{FF2B5EF4-FFF2-40B4-BE49-F238E27FC236}">
                <a16:creationId xmlns:a16="http://schemas.microsoft.com/office/drawing/2014/main" id="{B4D902BA-C5E8-4C0B-9879-47C86D965574}"/>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567A0722-D84F-47B2-A9CF-5532D4DD4915}"/>
              </a:ext>
            </a:extLst>
          </p:cNvPr>
          <p:cNvSpPr>
            <a:spLocks noGrp="1"/>
          </p:cNvSpPr>
          <p:nvPr>
            <p:ph type="sldNum" sz="quarter" idx="12"/>
          </p:nvPr>
        </p:nvSpPr>
        <p:spPr/>
        <p:txBody>
          <a:bodyPr/>
          <a:lstStyle/>
          <a:p>
            <a:fld id="{B9B4A871-D913-47BF-ABFA-BB0C8A1D96D2}" type="slidenum">
              <a:rPr lang="en-IE" smtClean="0"/>
              <a:t>‹#›</a:t>
            </a:fld>
            <a:endParaRPr lang="en-IE"/>
          </a:p>
        </p:txBody>
      </p:sp>
    </p:spTree>
    <p:extLst>
      <p:ext uri="{BB962C8B-B14F-4D97-AF65-F5344CB8AC3E}">
        <p14:creationId xmlns:p14="http://schemas.microsoft.com/office/powerpoint/2010/main" val="2202242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D8FF7A-58B5-40FB-9D32-99CE9168CEC9}"/>
              </a:ext>
            </a:extLst>
          </p:cNvPr>
          <p:cNvSpPr>
            <a:spLocks noGrp="1"/>
          </p:cNvSpPr>
          <p:nvPr>
            <p:ph type="dt" sz="half" idx="10"/>
          </p:nvPr>
        </p:nvSpPr>
        <p:spPr/>
        <p:txBody>
          <a:bodyPr/>
          <a:lstStyle/>
          <a:p>
            <a:fld id="{2E221C10-33ED-4B79-93C5-8B7434189C2A}" type="datetimeFigureOut">
              <a:rPr lang="en-IE" smtClean="0"/>
              <a:t>17/06/2021</a:t>
            </a:fld>
            <a:endParaRPr lang="en-IE"/>
          </a:p>
        </p:txBody>
      </p:sp>
      <p:sp>
        <p:nvSpPr>
          <p:cNvPr id="3" name="Footer Placeholder 2">
            <a:extLst>
              <a:ext uri="{FF2B5EF4-FFF2-40B4-BE49-F238E27FC236}">
                <a16:creationId xmlns:a16="http://schemas.microsoft.com/office/drawing/2014/main" id="{02F062F2-4894-4C45-B3F8-23EC307982F5}"/>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E43D37C8-4BD3-41AE-B732-5DA322550267}"/>
              </a:ext>
            </a:extLst>
          </p:cNvPr>
          <p:cNvSpPr>
            <a:spLocks noGrp="1"/>
          </p:cNvSpPr>
          <p:nvPr>
            <p:ph type="sldNum" sz="quarter" idx="12"/>
          </p:nvPr>
        </p:nvSpPr>
        <p:spPr/>
        <p:txBody>
          <a:bodyPr/>
          <a:lstStyle/>
          <a:p>
            <a:fld id="{B9B4A871-D913-47BF-ABFA-BB0C8A1D96D2}" type="slidenum">
              <a:rPr lang="en-IE" smtClean="0"/>
              <a:t>‹#›</a:t>
            </a:fld>
            <a:endParaRPr lang="en-IE"/>
          </a:p>
        </p:txBody>
      </p:sp>
    </p:spTree>
    <p:extLst>
      <p:ext uri="{BB962C8B-B14F-4D97-AF65-F5344CB8AC3E}">
        <p14:creationId xmlns:p14="http://schemas.microsoft.com/office/powerpoint/2010/main" val="3850462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4631-A867-40C1-8DDF-6EF217DB32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715E65A1-A704-44D0-B826-F74E32257E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7FD97BFD-2B92-4C42-AF63-9B32E149F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E8C7AC-8357-4F6D-A1A7-EA3C50754913}"/>
              </a:ext>
            </a:extLst>
          </p:cNvPr>
          <p:cNvSpPr>
            <a:spLocks noGrp="1"/>
          </p:cNvSpPr>
          <p:nvPr>
            <p:ph type="dt" sz="half" idx="10"/>
          </p:nvPr>
        </p:nvSpPr>
        <p:spPr/>
        <p:txBody>
          <a:bodyPr/>
          <a:lstStyle/>
          <a:p>
            <a:fld id="{2E221C10-33ED-4B79-93C5-8B7434189C2A}" type="datetimeFigureOut">
              <a:rPr lang="en-IE" smtClean="0"/>
              <a:t>17/06/2021</a:t>
            </a:fld>
            <a:endParaRPr lang="en-IE"/>
          </a:p>
        </p:txBody>
      </p:sp>
      <p:sp>
        <p:nvSpPr>
          <p:cNvPr id="6" name="Footer Placeholder 5">
            <a:extLst>
              <a:ext uri="{FF2B5EF4-FFF2-40B4-BE49-F238E27FC236}">
                <a16:creationId xmlns:a16="http://schemas.microsoft.com/office/drawing/2014/main" id="{65583C68-1DA3-4FE4-94F3-D2F0ADE6F357}"/>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410007B0-B814-4F71-870D-2D33464B6826}"/>
              </a:ext>
            </a:extLst>
          </p:cNvPr>
          <p:cNvSpPr>
            <a:spLocks noGrp="1"/>
          </p:cNvSpPr>
          <p:nvPr>
            <p:ph type="sldNum" sz="quarter" idx="12"/>
          </p:nvPr>
        </p:nvSpPr>
        <p:spPr/>
        <p:txBody>
          <a:bodyPr/>
          <a:lstStyle/>
          <a:p>
            <a:fld id="{B9B4A871-D913-47BF-ABFA-BB0C8A1D96D2}" type="slidenum">
              <a:rPr lang="en-IE" smtClean="0"/>
              <a:t>‹#›</a:t>
            </a:fld>
            <a:endParaRPr lang="en-IE"/>
          </a:p>
        </p:txBody>
      </p:sp>
    </p:spTree>
    <p:extLst>
      <p:ext uri="{BB962C8B-B14F-4D97-AF65-F5344CB8AC3E}">
        <p14:creationId xmlns:p14="http://schemas.microsoft.com/office/powerpoint/2010/main" val="4095137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09EE-15E5-428A-8D2A-2BCDF52E9D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48ABC8A9-5819-493C-BCAC-59914C135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60E93682-9F8E-4CC5-BBEF-F19D026E4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0E79B1-0672-4E06-A4FB-7D19FE94617C}"/>
              </a:ext>
            </a:extLst>
          </p:cNvPr>
          <p:cNvSpPr>
            <a:spLocks noGrp="1"/>
          </p:cNvSpPr>
          <p:nvPr>
            <p:ph type="dt" sz="half" idx="10"/>
          </p:nvPr>
        </p:nvSpPr>
        <p:spPr/>
        <p:txBody>
          <a:bodyPr/>
          <a:lstStyle/>
          <a:p>
            <a:fld id="{2E221C10-33ED-4B79-93C5-8B7434189C2A}" type="datetimeFigureOut">
              <a:rPr lang="en-IE" smtClean="0"/>
              <a:t>17/06/2021</a:t>
            </a:fld>
            <a:endParaRPr lang="en-IE"/>
          </a:p>
        </p:txBody>
      </p:sp>
      <p:sp>
        <p:nvSpPr>
          <p:cNvPr id="6" name="Footer Placeholder 5">
            <a:extLst>
              <a:ext uri="{FF2B5EF4-FFF2-40B4-BE49-F238E27FC236}">
                <a16:creationId xmlns:a16="http://schemas.microsoft.com/office/drawing/2014/main" id="{EB59275F-D855-4DDB-98D2-E30DE613D680}"/>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D31AC34D-4D01-45B7-AE79-66C6646C6449}"/>
              </a:ext>
            </a:extLst>
          </p:cNvPr>
          <p:cNvSpPr>
            <a:spLocks noGrp="1"/>
          </p:cNvSpPr>
          <p:nvPr>
            <p:ph type="sldNum" sz="quarter" idx="12"/>
          </p:nvPr>
        </p:nvSpPr>
        <p:spPr/>
        <p:txBody>
          <a:bodyPr/>
          <a:lstStyle/>
          <a:p>
            <a:fld id="{B9B4A871-D913-47BF-ABFA-BB0C8A1D96D2}" type="slidenum">
              <a:rPr lang="en-IE" smtClean="0"/>
              <a:t>‹#›</a:t>
            </a:fld>
            <a:endParaRPr lang="en-IE"/>
          </a:p>
        </p:txBody>
      </p:sp>
    </p:spTree>
    <p:extLst>
      <p:ext uri="{BB962C8B-B14F-4D97-AF65-F5344CB8AC3E}">
        <p14:creationId xmlns:p14="http://schemas.microsoft.com/office/powerpoint/2010/main" val="506588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AB8663-311A-4333-B45D-952F47AF5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FE164A09-6CF6-4DEA-94A9-D8C9860AFC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9593F483-0FA4-40B9-A04E-4EA89AA3F6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21C10-33ED-4B79-93C5-8B7434189C2A}" type="datetimeFigureOut">
              <a:rPr lang="en-IE" smtClean="0"/>
              <a:t>17/06/2021</a:t>
            </a:fld>
            <a:endParaRPr lang="en-IE"/>
          </a:p>
        </p:txBody>
      </p:sp>
      <p:sp>
        <p:nvSpPr>
          <p:cNvPr id="5" name="Footer Placeholder 4">
            <a:extLst>
              <a:ext uri="{FF2B5EF4-FFF2-40B4-BE49-F238E27FC236}">
                <a16:creationId xmlns:a16="http://schemas.microsoft.com/office/drawing/2014/main" id="{2E8F8972-4F23-43C6-9005-900B585371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F5CB127C-1C73-4A76-B9BC-0A8D75FD60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B4A871-D913-47BF-ABFA-BB0C8A1D96D2}" type="slidenum">
              <a:rPr lang="en-IE" smtClean="0"/>
              <a:t>‹#›</a:t>
            </a:fld>
            <a:endParaRPr lang="en-IE"/>
          </a:p>
        </p:txBody>
      </p:sp>
    </p:spTree>
    <p:extLst>
      <p:ext uri="{BB962C8B-B14F-4D97-AF65-F5344CB8AC3E}">
        <p14:creationId xmlns:p14="http://schemas.microsoft.com/office/powerpoint/2010/main" val="2048046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BF25B-1A3F-4401-82D1-90A7FCFA1CB4}"/>
              </a:ext>
            </a:extLst>
          </p:cNvPr>
          <p:cNvSpPr>
            <a:spLocks noGrp="1"/>
          </p:cNvSpPr>
          <p:nvPr>
            <p:ph type="ctrTitle"/>
          </p:nvPr>
        </p:nvSpPr>
        <p:spPr/>
        <p:txBody>
          <a:bodyPr/>
          <a:lstStyle/>
          <a:p>
            <a:r>
              <a:rPr lang="en-IE" dirty="0"/>
              <a:t>Software Design for Cloud 2</a:t>
            </a:r>
          </a:p>
        </p:txBody>
      </p:sp>
      <p:sp>
        <p:nvSpPr>
          <p:cNvPr id="3" name="Subtitle 2">
            <a:extLst>
              <a:ext uri="{FF2B5EF4-FFF2-40B4-BE49-F238E27FC236}">
                <a16:creationId xmlns:a16="http://schemas.microsoft.com/office/drawing/2014/main" id="{E921DA9D-CC0F-4F4B-8B84-AD9E31EAFBFA}"/>
              </a:ext>
            </a:extLst>
          </p:cNvPr>
          <p:cNvSpPr>
            <a:spLocks noGrp="1"/>
          </p:cNvSpPr>
          <p:nvPr>
            <p:ph type="subTitle" idx="1"/>
          </p:nvPr>
        </p:nvSpPr>
        <p:spPr>
          <a:xfrm>
            <a:off x="1059305" y="3931822"/>
            <a:ext cx="9144000" cy="1655762"/>
          </a:xfrm>
        </p:spPr>
        <p:txBody>
          <a:bodyPr>
            <a:noAutofit/>
          </a:bodyPr>
          <a:lstStyle/>
          <a:p>
            <a:r>
              <a:rPr lang="en-IE" sz="2600" b="1" dirty="0"/>
              <a:t>Python Programming </a:t>
            </a:r>
          </a:p>
          <a:p>
            <a:endParaRPr lang="en-IE" sz="2600" b="1" dirty="0"/>
          </a:p>
          <a:p>
            <a:r>
              <a:rPr lang="en-IE" sz="2600" b="1" dirty="0"/>
              <a:t>Lecture 4</a:t>
            </a:r>
          </a:p>
          <a:p>
            <a:endParaRPr lang="en-IE" sz="2600" dirty="0"/>
          </a:p>
          <a:p>
            <a:r>
              <a:rPr lang="en-IE" sz="2600" dirty="0" err="1">
                <a:solidFill>
                  <a:srgbClr val="FF0000"/>
                </a:solidFill>
              </a:rPr>
              <a:t>GUis</a:t>
            </a:r>
            <a:endParaRPr lang="en-IE" sz="2600" dirty="0">
              <a:solidFill>
                <a:srgbClr val="FF0000"/>
              </a:solidFill>
            </a:endParaRPr>
          </a:p>
        </p:txBody>
      </p:sp>
    </p:spTree>
    <p:extLst>
      <p:ext uri="{BB962C8B-B14F-4D97-AF65-F5344CB8AC3E}">
        <p14:creationId xmlns:p14="http://schemas.microsoft.com/office/powerpoint/2010/main" val="1084343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r>
              <a:rPr lang="en-CA"/>
              <a:t>May 19 2011</a:t>
            </a:r>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228600" y="-321326"/>
            <a:ext cx="10515600" cy="1325563"/>
          </a:xfrm>
        </p:spPr>
        <p:txBody>
          <a:bodyPr/>
          <a:lstStyle/>
          <a:p>
            <a:pPr lvl="0"/>
            <a:r>
              <a:rPr lang="en-CA" dirty="0">
                <a:solidFill>
                  <a:srgbClr val="FF0000"/>
                </a:solidFill>
              </a:rPr>
              <a:t>Grid layout</a:t>
            </a:r>
            <a:endParaRPr lang="en-CA" dirty="0"/>
          </a:p>
        </p:txBody>
      </p:sp>
      <p:sp>
        <p:nvSpPr>
          <p:cNvPr id="7" name="TextBox 6">
            <a:extLst>
              <a:ext uri="{FF2B5EF4-FFF2-40B4-BE49-F238E27FC236}">
                <a16:creationId xmlns:a16="http://schemas.microsoft.com/office/drawing/2014/main" id="{A61B92D8-77B7-4818-86F2-6701D1F9BDF1}"/>
              </a:ext>
            </a:extLst>
          </p:cNvPr>
          <p:cNvSpPr txBox="1"/>
          <p:nvPr/>
        </p:nvSpPr>
        <p:spPr>
          <a:xfrm>
            <a:off x="260371" y="622177"/>
            <a:ext cx="8256491" cy="6093976"/>
          </a:xfrm>
          <a:prstGeom prst="rect">
            <a:avLst/>
          </a:prstGeom>
          <a:noFill/>
        </p:spPr>
        <p:txBody>
          <a:bodyPr wrap="none" rtlCol="0">
            <a:spAutoFit/>
          </a:bodyPr>
          <a:lstStyle/>
          <a:p>
            <a:r>
              <a:rPr lang="en-US" sz="2600" dirty="0"/>
              <a:t>from </a:t>
            </a:r>
            <a:r>
              <a:rPr lang="en-US" sz="2600" dirty="0" err="1"/>
              <a:t>tkinter</a:t>
            </a:r>
            <a:r>
              <a:rPr lang="en-US" sz="2600" dirty="0"/>
              <a:t> import *</a:t>
            </a:r>
          </a:p>
          <a:p>
            <a:r>
              <a:rPr lang="en-US" sz="2600" dirty="0"/>
              <a:t>window = Tk()</a:t>
            </a:r>
          </a:p>
          <a:p>
            <a:r>
              <a:rPr lang="en-US" sz="2600" dirty="0" err="1"/>
              <a:t>window.geometry</a:t>
            </a:r>
            <a:r>
              <a:rPr lang="en-US" sz="2600" dirty="0"/>
              <a:t>("300x300")</a:t>
            </a:r>
          </a:p>
          <a:p>
            <a:r>
              <a:rPr lang="en-US" sz="2600" dirty="0" err="1"/>
              <a:t>window.title</a:t>
            </a:r>
            <a:r>
              <a:rPr lang="en-US" sz="2600" dirty="0"/>
              <a:t>("Welcome")</a:t>
            </a:r>
          </a:p>
          <a:p>
            <a:endParaRPr lang="en-US" sz="2600" dirty="0"/>
          </a:p>
          <a:p>
            <a:r>
              <a:rPr lang="en-US" sz="2600" dirty="0"/>
              <a:t>def step():</a:t>
            </a:r>
          </a:p>
          <a:p>
            <a:r>
              <a:rPr lang="en-US" sz="2600" dirty="0"/>
              <a:t>    value1 = int(entry2.get())</a:t>
            </a:r>
          </a:p>
          <a:p>
            <a:r>
              <a:rPr lang="en-US" sz="2600" dirty="0"/>
              <a:t>    value2 = int(entry3.get())</a:t>
            </a:r>
          </a:p>
          <a:p>
            <a:r>
              <a:rPr lang="en-US" sz="2600" dirty="0"/>
              <a:t>    value1 = value1 + value2</a:t>
            </a:r>
          </a:p>
          <a:p>
            <a:r>
              <a:rPr lang="en-US" sz="2600" dirty="0"/>
              <a:t>    entry2.delete(0, END)</a:t>
            </a:r>
          </a:p>
          <a:p>
            <a:r>
              <a:rPr lang="en-US" sz="2600" dirty="0"/>
              <a:t>    entry2.insert(END, value1)</a:t>
            </a:r>
          </a:p>
          <a:p>
            <a:r>
              <a:rPr lang="en-US" sz="2600" dirty="0"/>
              <a:t>:</a:t>
            </a:r>
          </a:p>
          <a:p>
            <a:r>
              <a:rPr lang="en-US" sz="2600" dirty="0"/>
              <a:t>button1 = Button(window, text="Step", </a:t>
            </a:r>
            <a:r>
              <a:rPr lang="en-US" sz="2600" dirty="0" err="1"/>
              <a:t>fg</a:t>
            </a:r>
            <a:r>
              <a:rPr lang="en-US" sz="2600" dirty="0"/>
              <a:t>="black",</a:t>
            </a:r>
          </a:p>
          <a:p>
            <a:r>
              <a:rPr lang="en-US" sz="2600" dirty="0"/>
              <a:t>                                font=("arial", 12, "bold"), </a:t>
            </a:r>
            <a:r>
              <a:rPr lang="en-US" sz="2600" dirty="0">
                <a:solidFill>
                  <a:srgbClr val="FF0000"/>
                </a:solidFill>
              </a:rPr>
              <a:t>command=step</a:t>
            </a:r>
            <a:r>
              <a:rPr lang="en-US" sz="2600" dirty="0"/>
              <a:t>)</a:t>
            </a:r>
          </a:p>
          <a:p>
            <a:r>
              <a:rPr lang="en-US" sz="2600" dirty="0"/>
              <a:t>button1.place(x=40, y=110)</a:t>
            </a:r>
            <a:endParaRPr lang="en-IE" sz="2600" dirty="0">
              <a:solidFill>
                <a:srgbClr val="FF0000"/>
              </a:solidFill>
            </a:endParaRPr>
          </a:p>
        </p:txBody>
      </p:sp>
      <p:pic>
        <p:nvPicPr>
          <p:cNvPr id="6" name="Picture 5">
            <a:extLst>
              <a:ext uri="{FF2B5EF4-FFF2-40B4-BE49-F238E27FC236}">
                <a16:creationId xmlns:a16="http://schemas.microsoft.com/office/drawing/2014/main" id="{EB3E6FBC-5223-4C8E-9D02-F6B5BBCFFE22}"/>
              </a:ext>
            </a:extLst>
          </p:cNvPr>
          <p:cNvPicPr>
            <a:picLocks noChangeAspect="1"/>
          </p:cNvPicPr>
          <p:nvPr/>
        </p:nvPicPr>
        <p:blipFill rotWithShape="1">
          <a:blip r:embed="rId3"/>
          <a:srcRect t="50566"/>
          <a:stretch/>
        </p:blipFill>
        <p:spPr>
          <a:xfrm>
            <a:off x="7219623" y="801858"/>
            <a:ext cx="4972377" cy="1489496"/>
          </a:xfrm>
          <a:prstGeom prst="rect">
            <a:avLst/>
          </a:prstGeom>
        </p:spPr>
      </p:pic>
      <p:pic>
        <p:nvPicPr>
          <p:cNvPr id="11" name="Picture 10">
            <a:extLst>
              <a:ext uri="{FF2B5EF4-FFF2-40B4-BE49-F238E27FC236}">
                <a16:creationId xmlns:a16="http://schemas.microsoft.com/office/drawing/2014/main" id="{EB8B87E5-B021-43D5-A4B3-CD7ED316C089}"/>
              </a:ext>
            </a:extLst>
          </p:cNvPr>
          <p:cNvPicPr>
            <a:picLocks noChangeAspect="1"/>
          </p:cNvPicPr>
          <p:nvPr/>
        </p:nvPicPr>
        <p:blipFill rotWithShape="1">
          <a:blip r:embed="rId4"/>
          <a:srcRect t="51358"/>
          <a:stretch/>
        </p:blipFill>
        <p:spPr>
          <a:xfrm>
            <a:off x="7219622" y="3234857"/>
            <a:ext cx="5162545" cy="1521666"/>
          </a:xfrm>
          <a:prstGeom prst="rect">
            <a:avLst/>
          </a:prstGeom>
        </p:spPr>
      </p:pic>
      <p:cxnSp>
        <p:nvCxnSpPr>
          <p:cNvPr id="14" name="Straight Arrow Connector 13">
            <a:extLst>
              <a:ext uri="{FF2B5EF4-FFF2-40B4-BE49-F238E27FC236}">
                <a16:creationId xmlns:a16="http://schemas.microsoft.com/office/drawing/2014/main" id="{D1C0B187-0786-4202-84EA-A692E0AD8735}"/>
              </a:ext>
            </a:extLst>
          </p:cNvPr>
          <p:cNvCxnSpPr>
            <a:cxnSpLocks/>
          </p:cNvCxnSpPr>
          <p:nvPr/>
        </p:nvCxnSpPr>
        <p:spPr>
          <a:xfrm>
            <a:off x="8102991" y="2115733"/>
            <a:ext cx="759655" cy="149511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377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r>
              <a:rPr lang="en-CA"/>
              <a:t>May 19 2011</a:t>
            </a:r>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228600" y="-321326"/>
            <a:ext cx="10515600" cy="1325563"/>
          </a:xfrm>
        </p:spPr>
        <p:txBody>
          <a:bodyPr/>
          <a:lstStyle/>
          <a:p>
            <a:pPr lvl="0"/>
            <a:r>
              <a:rPr lang="en-CA" dirty="0">
                <a:solidFill>
                  <a:srgbClr val="FF0000"/>
                </a:solidFill>
              </a:rPr>
              <a:t>Grid layout (</a:t>
            </a:r>
            <a:r>
              <a:rPr lang="en-CA" sz="2400" b="1" dirty="0"/>
              <a:t>instead of place</a:t>
            </a:r>
            <a:r>
              <a:rPr lang="en-CA" dirty="0">
                <a:solidFill>
                  <a:srgbClr val="FF0000"/>
                </a:solidFill>
              </a:rPr>
              <a:t>)</a:t>
            </a:r>
            <a:endParaRPr lang="en-CA" dirty="0"/>
          </a:p>
        </p:txBody>
      </p:sp>
      <p:sp>
        <p:nvSpPr>
          <p:cNvPr id="7" name="TextBox 6">
            <a:extLst>
              <a:ext uri="{FF2B5EF4-FFF2-40B4-BE49-F238E27FC236}">
                <a16:creationId xmlns:a16="http://schemas.microsoft.com/office/drawing/2014/main" id="{A61B92D8-77B7-4818-86F2-6701D1F9BDF1}"/>
              </a:ext>
            </a:extLst>
          </p:cNvPr>
          <p:cNvSpPr txBox="1"/>
          <p:nvPr/>
        </p:nvSpPr>
        <p:spPr>
          <a:xfrm>
            <a:off x="228600" y="1391261"/>
            <a:ext cx="12746823" cy="5293757"/>
          </a:xfrm>
          <a:prstGeom prst="rect">
            <a:avLst/>
          </a:prstGeom>
          <a:noFill/>
        </p:spPr>
        <p:txBody>
          <a:bodyPr wrap="none" rtlCol="0">
            <a:spAutoFit/>
          </a:bodyPr>
          <a:lstStyle/>
          <a:p>
            <a:r>
              <a:rPr lang="en-US" sz="2600" dirty="0"/>
              <a:t>label2 = Label(window, text="Value", </a:t>
            </a:r>
            <a:r>
              <a:rPr lang="en-US" sz="2600" dirty="0" err="1"/>
              <a:t>fg</a:t>
            </a:r>
            <a:r>
              <a:rPr lang="en-US" sz="2600" dirty="0"/>
              <a:t>="</a:t>
            </a:r>
            <a:r>
              <a:rPr lang="en-US" sz="2600" dirty="0" err="1"/>
              <a:t>blue",width</a:t>
            </a:r>
            <a:r>
              <a:rPr lang="en-US" sz="2600" dirty="0"/>
              <a:t>=15, font=("arial", 10, "bold"))   #</a:t>
            </a:r>
          </a:p>
          <a:p>
            <a:r>
              <a:rPr lang="en-US" sz="2600" dirty="0">
                <a:solidFill>
                  <a:srgbClr val="FF0000"/>
                </a:solidFill>
              </a:rPr>
              <a:t>label2.grid(row=0, column=0, sticky=W+E)</a:t>
            </a:r>
          </a:p>
          <a:p>
            <a:endParaRPr lang="en-US" sz="2600" dirty="0"/>
          </a:p>
          <a:p>
            <a:r>
              <a:rPr lang="en-US" sz="2600" dirty="0"/>
              <a:t>entry2 = Entry(window)</a:t>
            </a:r>
          </a:p>
          <a:p>
            <a:r>
              <a:rPr lang="en-US" sz="2600" dirty="0"/>
              <a:t>entry2.insert(END, '1')</a:t>
            </a:r>
          </a:p>
          <a:p>
            <a:r>
              <a:rPr lang="en-US" sz="2600" dirty="0">
                <a:solidFill>
                  <a:srgbClr val="FF0000"/>
                </a:solidFill>
              </a:rPr>
              <a:t>entry2.grid(row=0, column=1, sticky=W+E)</a:t>
            </a:r>
          </a:p>
          <a:p>
            <a:endParaRPr lang="en-US" sz="2600" dirty="0"/>
          </a:p>
          <a:p>
            <a:r>
              <a:rPr lang="en-US" sz="2600" dirty="0"/>
              <a:t>button1 = Button(window, text="Step", </a:t>
            </a:r>
            <a:r>
              <a:rPr lang="en-US" sz="2600" dirty="0" err="1"/>
              <a:t>fg</a:t>
            </a:r>
            <a:r>
              <a:rPr lang="en-US" sz="2600" dirty="0"/>
              <a:t>="black", font=("arial", 10, "bold"), command=step)</a:t>
            </a:r>
          </a:p>
          <a:p>
            <a:r>
              <a:rPr lang="en-US" sz="2600" dirty="0">
                <a:solidFill>
                  <a:srgbClr val="FF0000"/>
                </a:solidFill>
              </a:rPr>
              <a:t>button1.grid(row=1, column=0, sticky=W+E)</a:t>
            </a:r>
          </a:p>
          <a:p>
            <a:endParaRPr lang="en-US" sz="2600" dirty="0"/>
          </a:p>
          <a:p>
            <a:r>
              <a:rPr lang="en-US" sz="2600" dirty="0"/>
              <a:t>entry3 = Entry(window)</a:t>
            </a:r>
          </a:p>
          <a:p>
            <a:r>
              <a:rPr lang="en-US" sz="2600" dirty="0"/>
              <a:t>entry3.insert(END, '1')</a:t>
            </a:r>
          </a:p>
          <a:p>
            <a:r>
              <a:rPr lang="en-US" sz="2600" dirty="0">
                <a:solidFill>
                  <a:srgbClr val="FF0000"/>
                </a:solidFill>
              </a:rPr>
              <a:t>entry3.grid(row=1,column=1, sticky=W+E)</a:t>
            </a:r>
          </a:p>
        </p:txBody>
      </p:sp>
      <p:cxnSp>
        <p:nvCxnSpPr>
          <p:cNvPr id="14" name="Straight Arrow Connector 13">
            <a:extLst>
              <a:ext uri="{FF2B5EF4-FFF2-40B4-BE49-F238E27FC236}">
                <a16:creationId xmlns:a16="http://schemas.microsoft.com/office/drawing/2014/main" id="{D1C0B187-0786-4202-84EA-A692E0AD8735}"/>
              </a:ext>
            </a:extLst>
          </p:cNvPr>
          <p:cNvCxnSpPr>
            <a:cxnSpLocks/>
          </p:cNvCxnSpPr>
          <p:nvPr/>
        </p:nvCxnSpPr>
        <p:spPr>
          <a:xfrm flipV="1">
            <a:off x="3362178" y="331218"/>
            <a:ext cx="3938954" cy="156792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658367D-3ADA-4C82-9D94-74FC765C0FB7}"/>
              </a:ext>
            </a:extLst>
          </p:cNvPr>
          <p:cNvPicPr>
            <a:picLocks noChangeAspect="1"/>
          </p:cNvPicPr>
          <p:nvPr/>
        </p:nvPicPr>
        <p:blipFill rotWithShape="1">
          <a:blip r:embed="rId3"/>
          <a:srcRect t="8472" b="71686"/>
          <a:stretch/>
        </p:blipFill>
        <p:spPr>
          <a:xfrm>
            <a:off x="7424370" y="65698"/>
            <a:ext cx="5309593" cy="1158191"/>
          </a:xfrm>
          <a:prstGeom prst="rect">
            <a:avLst/>
          </a:prstGeom>
        </p:spPr>
      </p:pic>
      <p:cxnSp>
        <p:nvCxnSpPr>
          <p:cNvPr id="12" name="Straight Arrow Connector 11">
            <a:extLst>
              <a:ext uri="{FF2B5EF4-FFF2-40B4-BE49-F238E27FC236}">
                <a16:creationId xmlns:a16="http://schemas.microsoft.com/office/drawing/2014/main" id="{188CB3B6-1DC8-4370-8627-DB23F7337C1B}"/>
              </a:ext>
            </a:extLst>
          </p:cNvPr>
          <p:cNvCxnSpPr>
            <a:cxnSpLocks/>
          </p:cNvCxnSpPr>
          <p:nvPr/>
        </p:nvCxnSpPr>
        <p:spPr>
          <a:xfrm flipV="1">
            <a:off x="6096000" y="829994"/>
            <a:ext cx="4648200" cy="545421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415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r>
              <a:rPr lang="en-CA"/>
              <a:t>May 19 2011</a:t>
            </a:r>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228600" y="-321326"/>
            <a:ext cx="10515600" cy="1325563"/>
          </a:xfrm>
        </p:spPr>
        <p:txBody>
          <a:bodyPr/>
          <a:lstStyle/>
          <a:p>
            <a:pPr lvl="0"/>
            <a:r>
              <a:rPr lang="en-CA" dirty="0">
                <a:solidFill>
                  <a:srgbClr val="FF0000"/>
                </a:solidFill>
              </a:rPr>
              <a:t>Grid layout (</a:t>
            </a:r>
            <a:r>
              <a:rPr lang="en-CA" sz="2400" b="1" dirty="0"/>
              <a:t>put in an internal frame</a:t>
            </a:r>
            <a:r>
              <a:rPr lang="en-CA" dirty="0">
                <a:solidFill>
                  <a:srgbClr val="FF0000"/>
                </a:solidFill>
              </a:rPr>
              <a:t>)</a:t>
            </a:r>
            <a:endParaRPr lang="en-CA" dirty="0"/>
          </a:p>
        </p:txBody>
      </p:sp>
      <p:sp>
        <p:nvSpPr>
          <p:cNvPr id="7" name="TextBox 6">
            <a:extLst>
              <a:ext uri="{FF2B5EF4-FFF2-40B4-BE49-F238E27FC236}">
                <a16:creationId xmlns:a16="http://schemas.microsoft.com/office/drawing/2014/main" id="{A61B92D8-77B7-4818-86F2-6701D1F9BDF1}"/>
              </a:ext>
            </a:extLst>
          </p:cNvPr>
          <p:cNvSpPr txBox="1"/>
          <p:nvPr/>
        </p:nvSpPr>
        <p:spPr>
          <a:xfrm>
            <a:off x="0" y="764024"/>
            <a:ext cx="12827422" cy="6093976"/>
          </a:xfrm>
          <a:prstGeom prst="rect">
            <a:avLst/>
          </a:prstGeom>
          <a:noFill/>
        </p:spPr>
        <p:txBody>
          <a:bodyPr wrap="none" rtlCol="0">
            <a:spAutoFit/>
          </a:bodyPr>
          <a:lstStyle/>
          <a:p>
            <a:r>
              <a:rPr lang="en-US" sz="2600" dirty="0"/>
              <a:t>frame = Frame(window, width=200, height=200)</a:t>
            </a:r>
          </a:p>
          <a:p>
            <a:r>
              <a:rPr lang="en-US" sz="2600" dirty="0" err="1"/>
              <a:t>frame.place</a:t>
            </a:r>
            <a:r>
              <a:rPr lang="en-US" sz="2600" dirty="0"/>
              <a:t>(x=10,y=80)</a:t>
            </a:r>
          </a:p>
          <a:p>
            <a:endParaRPr lang="en-US" sz="2600" dirty="0"/>
          </a:p>
          <a:p>
            <a:r>
              <a:rPr lang="en-US" sz="2600" dirty="0"/>
              <a:t>label1 = Label(window, text="Grid example", </a:t>
            </a:r>
            <a:r>
              <a:rPr lang="en-US" sz="2600" dirty="0" err="1"/>
              <a:t>fg</a:t>
            </a:r>
            <a:r>
              <a:rPr lang="en-US" sz="2600" dirty="0"/>
              <a:t>="blue",</a:t>
            </a:r>
            <a:r>
              <a:rPr lang="en-US" sz="2600" dirty="0" err="1"/>
              <a:t>bg</a:t>
            </a:r>
            <a:r>
              <a:rPr lang="en-US" sz="2600" dirty="0"/>
              <a:t>="yellow", font=("arial", 16, "bold"))</a:t>
            </a:r>
          </a:p>
          <a:p>
            <a:r>
              <a:rPr lang="en-US" sz="2600" dirty="0"/>
              <a:t>label1.place(x=90, y=30)</a:t>
            </a:r>
          </a:p>
          <a:p>
            <a:endParaRPr lang="en-US" sz="2600" dirty="0"/>
          </a:p>
          <a:p>
            <a:r>
              <a:rPr lang="en-US" sz="2600" dirty="0"/>
              <a:t>label2 = Label(frame, text="Value", </a:t>
            </a:r>
            <a:r>
              <a:rPr lang="en-US" sz="2600" dirty="0" err="1"/>
              <a:t>fg</a:t>
            </a:r>
            <a:r>
              <a:rPr lang="en-US" sz="2600" dirty="0"/>
              <a:t>="</a:t>
            </a:r>
            <a:r>
              <a:rPr lang="en-US" sz="2600" dirty="0" err="1"/>
              <a:t>blue",width</a:t>
            </a:r>
            <a:r>
              <a:rPr lang="en-US" sz="2600" dirty="0"/>
              <a:t>=15, font=("arial", 10, "bold"))   #</a:t>
            </a:r>
          </a:p>
          <a:p>
            <a:r>
              <a:rPr lang="en-US" sz="2600" dirty="0"/>
              <a:t>label2.grid(row=0, column=0, sticky=W+E)</a:t>
            </a:r>
          </a:p>
          <a:p>
            <a:endParaRPr lang="en-US" sz="2600" dirty="0"/>
          </a:p>
          <a:p>
            <a:r>
              <a:rPr lang="en-US" sz="2600" dirty="0"/>
              <a:t>entry2 = Entry(frame)</a:t>
            </a:r>
          </a:p>
          <a:p>
            <a:r>
              <a:rPr lang="en-US" sz="2600" dirty="0"/>
              <a:t>entry2.insert(END, '1')</a:t>
            </a:r>
          </a:p>
          <a:p>
            <a:r>
              <a:rPr lang="en-US" sz="2600" dirty="0"/>
              <a:t>entry2.grid(row=0, column=1, sticky=W+E)</a:t>
            </a:r>
          </a:p>
          <a:p>
            <a:endParaRPr lang="en-US" sz="2600" dirty="0"/>
          </a:p>
          <a:p>
            <a:r>
              <a:rPr lang="en-US" sz="2600" dirty="0"/>
              <a:t>button1 = Button(frame, text="StepUp", </a:t>
            </a:r>
            <a:r>
              <a:rPr lang="en-US" sz="2600" dirty="0" err="1"/>
              <a:t>fg</a:t>
            </a:r>
            <a:r>
              <a:rPr lang="en-US" sz="2600" dirty="0"/>
              <a:t>="black", font=("arial", 10, "bold"), command=step)</a:t>
            </a:r>
          </a:p>
          <a:p>
            <a:r>
              <a:rPr lang="en-US" sz="2600" dirty="0"/>
              <a:t>button1.grid(row=1, column=0, sticky=W+E)</a:t>
            </a:r>
            <a:endParaRPr lang="en-US" sz="2600" dirty="0">
              <a:solidFill>
                <a:srgbClr val="FF0000"/>
              </a:solidFill>
            </a:endParaRPr>
          </a:p>
        </p:txBody>
      </p:sp>
      <p:cxnSp>
        <p:nvCxnSpPr>
          <p:cNvPr id="11" name="Straight Arrow Connector 10">
            <a:extLst>
              <a:ext uri="{FF2B5EF4-FFF2-40B4-BE49-F238E27FC236}">
                <a16:creationId xmlns:a16="http://schemas.microsoft.com/office/drawing/2014/main" id="{029E0929-6509-4F1C-9A52-08DA319B1153}"/>
              </a:ext>
            </a:extLst>
          </p:cNvPr>
          <p:cNvCxnSpPr>
            <a:cxnSpLocks/>
          </p:cNvCxnSpPr>
          <p:nvPr/>
        </p:nvCxnSpPr>
        <p:spPr>
          <a:xfrm flipV="1">
            <a:off x="3277772" y="1182143"/>
            <a:ext cx="4757455" cy="25276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5C4823AA-DA67-4D89-8D5E-1390DAC6D1A4}"/>
              </a:ext>
            </a:extLst>
          </p:cNvPr>
          <p:cNvPicPr>
            <a:picLocks noChangeAspect="1"/>
          </p:cNvPicPr>
          <p:nvPr/>
        </p:nvPicPr>
        <p:blipFill rotWithShape="1">
          <a:blip r:embed="rId3"/>
          <a:srcRect t="30088"/>
          <a:stretch/>
        </p:blipFill>
        <p:spPr>
          <a:xfrm>
            <a:off x="8035227" y="51484"/>
            <a:ext cx="4412335" cy="1777316"/>
          </a:xfrm>
          <a:prstGeom prst="rect">
            <a:avLst/>
          </a:prstGeom>
        </p:spPr>
      </p:pic>
      <p:cxnSp>
        <p:nvCxnSpPr>
          <p:cNvPr id="22" name="Straight Arrow Connector 21">
            <a:extLst>
              <a:ext uri="{FF2B5EF4-FFF2-40B4-BE49-F238E27FC236}">
                <a16:creationId xmlns:a16="http://schemas.microsoft.com/office/drawing/2014/main" id="{0CB0DA7C-BFFB-4DC2-BA5B-0649F0D71676}"/>
              </a:ext>
            </a:extLst>
          </p:cNvPr>
          <p:cNvCxnSpPr/>
          <p:nvPr/>
        </p:nvCxnSpPr>
        <p:spPr>
          <a:xfrm flipV="1">
            <a:off x="3742006" y="1547268"/>
            <a:ext cx="4811151" cy="4909803"/>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85F3675-DF3A-4EE8-8F24-0A1B2E2D6B06}"/>
              </a:ext>
            </a:extLst>
          </p:cNvPr>
          <p:cNvCxnSpPr/>
          <p:nvPr/>
        </p:nvCxnSpPr>
        <p:spPr>
          <a:xfrm flipV="1">
            <a:off x="3277772" y="400929"/>
            <a:ext cx="5584874" cy="2140411"/>
          </a:xfrm>
          <a:prstGeom prst="straightConnector1">
            <a:avLst/>
          </a:prstGeom>
          <a:ln w="44450">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358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r>
              <a:rPr lang="en-CA"/>
              <a:t>May 19 2011</a:t>
            </a:r>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228600" y="-321326"/>
            <a:ext cx="10515600" cy="1325563"/>
          </a:xfrm>
        </p:spPr>
        <p:txBody>
          <a:bodyPr/>
          <a:lstStyle/>
          <a:p>
            <a:pPr lvl="0"/>
            <a:r>
              <a:rPr lang="en-CA" dirty="0" err="1">
                <a:solidFill>
                  <a:srgbClr val="FF0000"/>
                </a:solidFill>
              </a:rPr>
              <a:t>DropBox</a:t>
            </a:r>
            <a:r>
              <a:rPr lang="en-CA" dirty="0">
                <a:solidFill>
                  <a:srgbClr val="FF0000"/>
                </a:solidFill>
              </a:rPr>
              <a:t>(</a:t>
            </a:r>
            <a:r>
              <a:rPr lang="en-CA" sz="2400" b="1" dirty="0"/>
              <a:t>replace Entry with combo</a:t>
            </a:r>
            <a:r>
              <a:rPr lang="en-CA" dirty="0">
                <a:solidFill>
                  <a:srgbClr val="FF0000"/>
                </a:solidFill>
              </a:rPr>
              <a:t>)</a:t>
            </a:r>
            <a:endParaRPr lang="en-CA" dirty="0"/>
          </a:p>
        </p:txBody>
      </p:sp>
      <p:sp>
        <p:nvSpPr>
          <p:cNvPr id="7" name="TextBox 6">
            <a:extLst>
              <a:ext uri="{FF2B5EF4-FFF2-40B4-BE49-F238E27FC236}">
                <a16:creationId xmlns:a16="http://schemas.microsoft.com/office/drawing/2014/main" id="{A61B92D8-77B7-4818-86F2-6701D1F9BDF1}"/>
              </a:ext>
            </a:extLst>
          </p:cNvPr>
          <p:cNvSpPr txBox="1"/>
          <p:nvPr/>
        </p:nvSpPr>
        <p:spPr>
          <a:xfrm>
            <a:off x="0" y="764024"/>
            <a:ext cx="6949440" cy="5293757"/>
          </a:xfrm>
          <a:prstGeom prst="rect">
            <a:avLst/>
          </a:prstGeom>
          <a:noFill/>
        </p:spPr>
        <p:txBody>
          <a:bodyPr wrap="square" rtlCol="0">
            <a:spAutoFit/>
          </a:bodyPr>
          <a:lstStyle/>
          <a:p>
            <a:r>
              <a:rPr lang="en-US" sz="2600" dirty="0"/>
              <a:t>def step():</a:t>
            </a:r>
          </a:p>
          <a:p>
            <a:r>
              <a:rPr lang="en-US" sz="2600" dirty="0"/>
              <a:t>    value1 = int(entry2.get())</a:t>
            </a:r>
          </a:p>
          <a:p>
            <a:r>
              <a:rPr lang="en-US" sz="2600" dirty="0"/>
              <a:t>    value2 = int(</a:t>
            </a:r>
            <a:r>
              <a:rPr lang="en-US" sz="2600" dirty="0" err="1">
                <a:solidFill>
                  <a:srgbClr val="FF0000"/>
                </a:solidFill>
              </a:rPr>
              <a:t>stepUpVar.get</a:t>
            </a:r>
            <a:r>
              <a:rPr lang="en-US" sz="2600" dirty="0">
                <a:solidFill>
                  <a:srgbClr val="FF0000"/>
                </a:solidFill>
              </a:rPr>
              <a:t>() </a:t>
            </a:r>
            <a:r>
              <a:rPr lang="en-US" sz="2600" dirty="0"/>
              <a:t>)</a:t>
            </a:r>
          </a:p>
          <a:p>
            <a:r>
              <a:rPr lang="en-US" sz="2600" dirty="0"/>
              <a:t>    value1 = value1 + value2</a:t>
            </a:r>
          </a:p>
          <a:p>
            <a:r>
              <a:rPr lang="en-US" sz="2600" dirty="0"/>
              <a:t>    entry2.delete(0, END)</a:t>
            </a:r>
          </a:p>
          <a:p>
            <a:r>
              <a:rPr lang="en-US" sz="2600" dirty="0"/>
              <a:t>    entry2.insert(END, value1)</a:t>
            </a:r>
          </a:p>
          <a:p>
            <a:r>
              <a:rPr lang="en-US" sz="2600" dirty="0"/>
              <a:t>:</a:t>
            </a:r>
          </a:p>
          <a:p>
            <a:endParaRPr lang="en-US" sz="2600" dirty="0"/>
          </a:p>
          <a:p>
            <a:r>
              <a:rPr lang="en-US" sz="2600" dirty="0"/>
              <a:t>list1=['1','2','3','4','5','6','7','8','9']</a:t>
            </a:r>
          </a:p>
          <a:p>
            <a:r>
              <a:rPr lang="en-US" sz="2600" dirty="0" err="1">
                <a:solidFill>
                  <a:srgbClr val="FF0000"/>
                </a:solidFill>
              </a:rPr>
              <a:t>stepUpVar</a:t>
            </a:r>
            <a:r>
              <a:rPr lang="en-US" sz="2600" dirty="0"/>
              <a:t> = </a:t>
            </a:r>
            <a:r>
              <a:rPr lang="en-US" sz="2600" dirty="0" err="1"/>
              <a:t>StringVar</a:t>
            </a:r>
            <a:r>
              <a:rPr lang="en-US" sz="2600" dirty="0"/>
              <a:t>()</a:t>
            </a:r>
          </a:p>
          <a:p>
            <a:r>
              <a:rPr lang="en-US" sz="2600" dirty="0"/>
              <a:t>combo1= </a:t>
            </a:r>
            <a:r>
              <a:rPr lang="en-US" sz="2600" dirty="0" err="1"/>
              <a:t>OptionMenu</a:t>
            </a:r>
            <a:r>
              <a:rPr lang="en-US" sz="2600" dirty="0"/>
              <a:t>(</a:t>
            </a:r>
            <a:r>
              <a:rPr lang="en-US" sz="2600" dirty="0" err="1"/>
              <a:t>frame,</a:t>
            </a:r>
            <a:r>
              <a:rPr lang="en-US" sz="2600" dirty="0" err="1">
                <a:solidFill>
                  <a:srgbClr val="FF0000"/>
                </a:solidFill>
              </a:rPr>
              <a:t>stepUpVar</a:t>
            </a:r>
            <a:r>
              <a:rPr lang="en-US" sz="2600" dirty="0"/>
              <a:t>, *list1)</a:t>
            </a:r>
          </a:p>
          <a:p>
            <a:r>
              <a:rPr lang="en-US" sz="2600" dirty="0" err="1">
                <a:solidFill>
                  <a:srgbClr val="FF0000"/>
                </a:solidFill>
              </a:rPr>
              <a:t>stepUpVar.set</a:t>
            </a:r>
            <a:r>
              <a:rPr lang="en-US" sz="2600" dirty="0">
                <a:solidFill>
                  <a:srgbClr val="FF0000"/>
                </a:solidFill>
              </a:rPr>
              <a:t>(“1”)  # </a:t>
            </a:r>
            <a:r>
              <a:rPr lang="en-US" sz="2600" dirty="0" err="1">
                <a:solidFill>
                  <a:srgbClr val="FF0000"/>
                </a:solidFill>
              </a:rPr>
              <a:t>init</a:t>
            </a:r>
            <a:r>
              <a:rPr lang="en-US" sz="2600" dirty="0">
                <a:solidFill>
                  <a:srgbClr val="FF0000"/>
                </a:solidFill>
              </a:rPr>
              <a:t> value</a:t>
            </a:r>
          </a:p>
          <a:p>
            <a:r>
              <a:rPr lang="en-US" sz="2600" dirty="0"/>
              <a:t>combo1.grid(row=1,column=1, sticky=W+E)</a:t>
            </a:r>
            <a:endParaRPr lang="en-US" sz="2600" dirty="0">
              <a:solidFill>
                <a:srgbClr val="FF0000"/>
              </a:solidFill>
            </a:endParaRPr>
          </a:p>
        </p:txBody>
      </p:sp>
      <p:pic>
        <p:nvPicPr>
          <p:cNvPr id="5" name="Picture 4">
            <a:extLst>
              <a:ext uri="{FF2B5EF4-FFF2-40B4-BE49-F238E27FC236}">
                <a16:creationId xmlns:a16="http://schemas.microsoft.com/office/drawing/2014/main" id="{F77967CC-2EF9-4983-8D1A-1C94CCAA18EB}"/>
              </a:ext>
            </a:extLst>
          </p:cNvPr>
          <p:cNvPicPr>
            <a:picLocks noChangeAspect="1"/>
          </p:cNvPicPr>
          <p:nvPr/>
        </p:nvPicPr>
        <p:blipFill rotWithShape="1">
          <a:blip r:embed="rId3"/>
          <a:srcRect l="4500" t="11122" r="74269" b="50000"/>
          <a:stretch/>
        </p:blipFill>
        <p:spPr>
          <a:xfrm>
            <a:off x="7842543" y="-71166"/>
            <a:ext cx="4349457" cy="4478038"/>
          </a:xfrm>
          <a:prstGeom prst="rect">
            <a:avLst/>
          </a:prstGeom>
        </p:spPr>
      </p:pic>
      <p:pic>
        <p:nvPicPr>
          <p:cNvPr id="8" name="Picture 7">
            <a:extLst>
              <a:ext uri="{FF2B5EF4-FFF2-40B4-BE49-F238E27FC236}">
                <a16:creationId xmlns:a16="http://schemas.microsoft.com/office/drawing/2014/main" id="{4FDEB864-3CFE-40AC-9EC8-5B8204A2EBD2}"/>
              </a:ext>
            </a:extLst>
          </p:cNvPr>
          <p:cNvPicPr>
            <a:picLocks noChangeAspect="1"/>
          </p:cNvPicPr>
          <p:nvPr/>
        </p:nvPicPr>
        <p:blipFill rotWithShape="1">
          <a:blip r:embed="rId4"/>
          <a:srcRect t="8082" b="50000"/>
          <a:stretch/>
        </p:blipFill>
        <p:spPr>
          <a:xfrm>
            <a:off x="7842543" y="4684242"/>
            <a:ext cx="4984879" cy="2297117"/>
          </a:xfrm>
          <a:prstGeom prst="rect">
            <a:avLst/>
          </a:prstGeom>
        </p:spPr>
      </p:pic>
    </p:spTree>
    <p:extLst>
      <p:ext uri="{BB962C8B-B14F-4D97-AF65-F5344CB8AC3E}">
        <p14:creationId xmlns:p14="http://schemas.microsoft.com/office/powerpoint/2010/main" val="2328251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r>
              <a:rPr lang="en-CA"/>
              <a:t>May 19 2011</a:t>
            </a:r>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228600" y="-321326"/>
            <a:ext cx="10515600" cy="1325563"/>
          </a:xfrm>
        </p:spPr>
        <p:txBody>
          <a:bodyPr/>
          <a:lstStyle/>
          <a:p>
            <a:pPr lvl="0"/>
            <a:r>
              <a:rPr lang="en-CA" dirty="0">
                <a:solidFill>
                  <a:srgbClr val="FF0000"/>
                </a:solidFill>
              </a:rPr>
              <a:t>Ex44(</a:t>
            </a:r>
            <a:r>
              <a:rPr lang="en-CA" sz="2400" b="1" dirty="0"/>
              <a:t>Add a Step Down   Ex44_skel.py</a:t>
            </a:r>
            <a:r>
              <a:rPr lang="en-CA" dirty="0">
                <a:solidFill>
                  <a:srgbClr val="FF0000"/>
                </a:solidFill>
              </a:rPr>
              <a:t>)</a:t>
            </a:r>
            <a:endParaRPr lang="en-CA" dirty="0"/>
          </a:p>
        </p:txBody>
      </p:sp>
      <p:pic>
        <p:nvPicPr>
          <p:cNvPr id="6" name="Picture 5">
            <a:extLst>
              <a:ext uri="{FF2B5EF4-FFF2-40B4-BE49-F238E27FC236}">
                <a16:creationId xmlns:a16="http://schemas.microsoft.com/office/drawing/2014/main" id="{8377A637-EB62-4727-96D1-4A11A68AC9E0}"/>
              </a:ext>
            </a:extLst>
          </p:cNvPr>
          <p:cNvPicPr>
            <a:picLocks noChangeAspect="1"/>
          </p:cNvPicPr>
          <p:nvPr/>
        </p:nvPicPr>
        <p:blipFill rotWithShape="1">
          <a:blip r:embed="rId3"/>
          <a:srcRect l="11968" t="24668" r="67287" b="31338"/>
          <a:stretch/>
        </p:blipFill>
        <p:spPr>
          <a:xfrm>
            <a:off x="228599" y="664718"/>
            <a:ext cx="5079861" cy="6056757"/>
          </a:xfrm>
          <a:prstGeom prst="rect">
            <a:avLst/>
          </a:prstGeom>
        </p:spPr>
      </p:pic>
      <p:pic>
        <p:nvPicPr>
          <p:cNvPr id="10" name="Picture 9">
            <a:extLst>
              <a:ext uri="{FF2B5EF4-FFF2-40B4-BE49-F238E27FC236}">
                <a16:creationId xmlns:a16="http://schemas.microsoft.com/office/drawing/2014/main" id="{60E27D83-7F81-41B4-A08F-6B63D6954CD9}"/>
              </a:ext>
            </a:extLst>
          </p:cNvPr>
          <p:cNvPicPr>
            <a:picLocks noChangeAspect="1"/>
          </p:cNvPicPr>
          <p:nvPr/>
        </p:nvPicPr>
        <p:blipFill rotWithShape="1">
          <a:blip r:embed="rId4"/>
          <a:srcRect t="12318"/>
          <a:stretch/>
        </p:blipFill>
        <p:spPr>
          <a:xfrm>
            <a:off x="6095999" y="656211"/>
            <a:ext cx="5913445" cy="5700137"/>
          </a:xfrm>
          <a:prstGeom prst="rect">
            <a:avLst/>
          </a:prstGeom>
        </p:spPr>
      </p:pic>
      <p:cxnSp>
        <p:nvCxnSpPr>
          <p:cNvPr id="12" name="Straight Arrow Connector 11">
            <a:extLst>
              <a:ext uri="{FF2B5EF4-FFF2-40B4-BE49-F238E27FC236}">
                <a16:creationId xmlns:a16="http://schemas.microsoft.com/office/drawing/2014/main" id="{7FD74331-58AA-4532-88D6-2E2E9DA4D6DF}"/>
              </a:ext>
            </a:extLst>
          </p:cNvPr>
          <p:cNvCxnSpPr/>
          <p:nvPr/>
        </p:nvCxnSpPr>
        <p:spPr>
          <a:xfrm flipV="1">
            <a:off x="8346332" y="2412460"/>
            <a:ext cx="856034" cy="797668"/>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210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r>
              <a:rPr lang="en-CA"/>
              <a:t>May 19 2011</a:t>
            </a:r>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5519372" y="44038"/>
            <a:ext cx="10515600" cy="1325563"/>
          </a:xfrm>
        </p:spPr>
        <p:txBody>
          <a:bodyPr/>
          <a:lstStyle/>
          <a:p>
            <a:pPr lvl="0"/>
            <a:r>
              <a:rPr lang="en-CA" dirty="0" err="1">
                <a:solidFill>
                  <a:srgbClr val="FF0000"/>
                </a:solidFill>
              </a:rPr>
              <a:t>CheckBox</a:t>
            </a:r>
            <a:endParaRPr lang="en-CA" dirty="0"/>
          </a:p>
        </p:txBody>
      </p:sp>
      <p:pic>
        <p:nvPicPr>
          <p:cNvPr id="5" name="Picture 4">
            <a:extLst>
              <a:ext uri="{FF2B5EF4-FFF2-40B4-BE49-F238E27FC236}">
                <a16:creationId xmlns:a16="http://schemas.microsoft.com/office/drawing/2014/main" id="{CC02DD4F-8F10-48E3-966B-0DBF51E306D6}"/>
              </a:ext>
            </a:extLst>
          </p:cNvPr>
          <p:cNvPicPr>
            <a:picLocks noChangeAspect="1"/>
          </p:cNvPicPr>
          <p:nvPr/>
        </p:nvPicPr>
        <p:blipFill rotWithShape="1">
          <a:blip r:embed="rId3"/>
          <a:srcRect l="1426" t="29313" r="20816" b="3733"/>
          <a:stretch/>
        </p:blipFill>
        <p:spPr>
          <a:xfrm>
            <a:off x="8750103" y="-129352"/>
            <a:ext cx="3643533" cy="2337362"/>
          </a:xfrm>
          <a:prstGeom prst="rect">
            <a:avLst/>
          </a:prstGeom>
        </p:spPr>
      </p:pic>
      <p:pic>
        <p:nvPicPr>
          <p:cNvPr id="7" name="Picture 6">
            <a:extLst>
              <a:ext uri="{FF2B5EF4-FFF2-40B4-BE49-F238E27FC236}">
                <a16:creationId xmlns:a16="http://schemas.microsoft.com/office/drawing/2014/main" id="{6BD00942-BD06-452E-A88B-3C8E055E6AF4}"/>
              </a:ext>
            </a:extLst>
          </p:cNvPr>
          <p:cNvPicPr>
            <a:picLocks noChangeAspect="1"/>
          </p:cNvPicPr>
          <p:nvPr/>
        </p:nvPicPr>
        <p:blipFill rotWithShape="1">
          <a:blip r:embed="rId4"/>
          <a:srcRect t="26340"/>
          <a:stretch/>
        </p:blipFill>
        <p:spPr>
          <a:xfrm>
            <a:off x="8765468" y="2289883"/>
            <a:ext cx="4023408" cy="2208009"/>
          </a:xfrm>
          <a:prstGeom prst="rect">
            <a:avLst/>
          </a:prstGeom>
        </p:spPr>
      </p:pic>
      <p:pic>
        <p:nvPicPr>
          <p:cNvPr id="10" name="Picture 9">
            <a:extLst>
              <a:ext uri="{FF2B5EF4-FFF2-40B4-BE49-F238E27FC236}">
                <a16:creationId xmlns:a16="http://schemas.microsoft.com/office/drawing/2014/main" id="{BE246941-3C7E-4151-9F59-CC9160F5BF98}"/>
              </a:ext>
            </a:extLst>
          </p:cNvPr>
          <p:cNvPicPr>
            <a:picLocks noChangeAspect="1"/>
          </p:cNvPicPr>
          <p:nvPr/>
        </p:nvPicPr>
        <p:blipFill rotWithShape="1">
          <a:blip r:embed="rId5"/>
          <a:srcRect t="21649"/>
          <a:stretch/>
        </p:blipFill>
        <p:spPr>
          <a:xfrm>
            <a:off x="8765468" y="4579765"/>
            <a:ext cx="4337332" cy="2531901"/>
          </a:xfrm>
          <a:prstGeom prst="rect">
            <a:avLst/>
          </a:prstGeom>
        </p:spPr>
      </p:pic>
      <p:cxnSp>
        <p:nvCxnSpPr>
          <p:cNvPr id="13" name="Straight Arrow Connector 12">
            <a:extLst>
              <a:ext uri="{FF2B5EF4-FFF2-40B4-BE49-F238E27FC236}">
                <a16:creationId xmlns:a16="http://schemas.microsoft.com/office/drawing/2014/main" id="{2CF104A4-2AE4-438B-9610-EF3DF1F6A2CF}"/>
              </a:ext>
            </a:extLst>
          </p:cNvPr>
          <p:cNvCxnSpPr/>
          <p:nvPr/>
        </p:nvCxnSpPr>
        <p:spPr>
          <a:xfrm>
            <a:off x="11760591" y="1477108"/>
            <a:ext cx="0" cy="126609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FCFBFEC-1EC2-4B80-BE09-58F305C9BB7C}"/>
              </a:ext>
            </a:extLst>
          </p:cNvPr>
          <p:cNvCxnSpPr>
            <a:cxnSpLocks/>
          </p:cNvCxnSpPr>
          <p:nvPr/>
        </p:nvCxnSpPr>
        <p:spPr>
          <a:xfrm>
            <a:off x="11659773" y="3764028"/>
            <a:ext cx="0" cy="1764575"/>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FDBAAA9-D525-411B-9EE3-4319F1F08117}"/>
              </a:ext>
            </a:extLst>
          </p:cNvPr>
          <p:cNvSpPr txBox="1"/>
          <p:nvPr/>
        </p:nvSpPr>
        <p:spPr>
          <a:xfrm>
            <a:off x="0" y="44038"/>
            <a:ext cx="8837163" cy="6894195"/>
          </a:xfrm>
          <a:prstGeom prst="rect">
            <a:avLst/>
          </a:prstGeom>
          <a:noFill/>
        </p:spPr>
        <p:txBody>
          <a:bodyPr wrap="none" rtlCol="0">
            <a:spAutoFit/>
          </a:bodyPr>
          <a:lstStyle/>
          <a:p>
            <a:r>
              <a:rPr lang="en-US" sz="2600" dirty="0"/>
              <a:t>def </a:t>
            </a:r>
            <a:r>
              <a:rPr lang="en-US" sz="2600" dirty="0" err="1"/>
              <a:t>decr</a:t>
            </a:r>
            <a:r>
              <a:rPr lang="en-US" sz="2600" dirty="0"/>
              <a:t>():</a:t>
            </a:r>
          </a:p>
          <a:p>
            <a:r>
              <a:rPr lang="en-US" sz="2600" dirty="0"/>
              <a:t>    value = int(entry2.get())</a:t>
            </a:r>
          </a:p>
          <a:p>
            <a:r>
              <a:rPr lang="en-US" sz="2600" dirty="0"/>
              <a:t>    if (value==0):</a:t>
            </a:r>
          </a:p>
          <a:p>
            <a:r>
              <a:rPr lang="en-US" sz="2600" dirty="0"/>
              <a:t>        </a:t>
            </a:r>
            <a:r>
              <a:rPr lang="en-US" sz="2600" dirty="0">
                <a:solidFill>
                  <a:srgbClr val="FF0000"/>
                </a:solidFill>
              </a:rPr>
              <a:t>cb1.select()</a:t>
            </a:r>
          </a:p>
          <a:p>
            <a:r>
              <a:rPr lang="en-US" sz="2600" dirty="0"/>
              <a:t>     else:</a:t>
            </a:r>
          </a:p>
          <a:p>
            <a:r>
              <a:rPr lang="en-US" sz="2600" dirty="0"/>
              <a:t>        value = value - 1</a:t>
            </a:r>
          </a:p>
          <a:p>
            <a:r>
              <a:rPr lang="en-US" sz="2600" dirty="0"/>
              <a:t>    entry2.delete(0, END)</a:t>
            </a:r>
          </a:p>
          <a:p>
            <a:r>
              <a:rPr lang="en-US" sz="2600" dirty="0"/>
              <a:t>    entry2.insert(END, value)</a:t>
            </a:r>
          </a:p>
          <a:p>
            <a:r>
              <a:rPr lang="en-US" sz="2600" dirty="0"/>
              <a:t>:</a:t>
            </a:r>
          </a:p>
          <a:p>
            <a:r>
              <a:rPr lang="en-IE" sz="2600" dirty="0"/>
              <a:t>button2 = Button(window, text="Decrement", </a:t>
            </a:r>
            <a:r>
              <a:rPr lang="en-IE" sz="2600" dirty="0" err="1"/>
              <a:t>fg</a:t>
            </a:r>
            <a:r>
              <a:rPr lang="en-IE" sz="2600" dirty="0"/>
              <a:t>="black", </a:t>
            </a:r>
          </a:p>
          <a:p>
            <a:r>
              <a:rPr lang="en-IE" sz="2600" dirty="0"/>
              <a:t>                           font=("arial", 10, "bold"), command=</a:t>
            </a:r>
            <a:r>
              <a:rPr lang="en-IE" sz="2600" dirty="0" err="1">
                <a:solidFill>
                  <a:srgbClr val="FF0000"/>
                </a:solidFill>
              </a:rPr>
              <a:t>decr</a:t>
            </a:r>
            <a:r>
              <a:rPr lang="en-IE" sz="2600" dirty="0"/>
              <a:t>)</a:t>
            </a:r>
          </a:p>
          <a:p>
            <a:r>
              <a:rPr lang="en-IE" sz="2600" dirty="0"/>
              <a:t>button2.place(x=140, y=110)</a:t>
            </a:r>
          </a:p>
          <a:p>
            <a:endParaRPr lang="en-IE" sz="2200" dirty="0"/>
          </a:p>
          <a:p>
            <a:r>
              <a:rPr lang="en-IE" sz="2600" dirty="0">
                <a:solidFill>
                  <a:srgbClr val="FF0000"/>
                </a:solidFill>
              </a:rPr>
              <a:t>var_cb1 </a:t>
            </a:r>
            <a:r>
              <a:rPr lang="en-IE" sz="2600" dirty="0"/>
              <a:t>= </a:t>
            </a:r>
            <a:r>
              <a:rPr lang="en-IE" sz="2600" dirty="0" err="1"/>
              <a:t>IntVar</a:t>
            </a:r>
            <a:r>
              <a:rPr lang="en-IE" sz="2600" dirty="0"/>
              <a:t>()  # 0 unchecked, 1 checked</a:t>
            </a:r>
          </a:p>
          <a:p>
            <a:r>
              <a:rPr lang="en-IE" sz="2600" dirty="0"/>
              <a:t>cb1 = </a:t>
            </a:r>
            <a:r>
              <a:rPr lang="en-IE" sz="2600" dirty="0" err="1">
                <a:solidFill>
                  <a:srgbClr val="FF0000"/>
                </a:solidFill>
              </a:rPr>
              <a:t>Checkbutton</a:t>
            </a:r>
            <a:r>
              <a:rPr lang="en-IE" sz="2600" dirty="0"/>
              <a:t>(window, text="Already 0", variable=</a:t>
            </a:r>
            <a:r>
              <a:rPr lang="en-IE" sz="2600" dirty="0">
                <a:solidFill>
                  <a:srgbClr val="FF0000"/>
                </a:solidFill>
              </a:rPr>
              <a:t>var_cb1</a:t>
            </a:r>
            <a:r>
              <a:rPr lang="en-IE" sz="2600" dirty="0"/>
              <a:t>)</a:t>
            </a:r>
          </a:p>
          <a:p>
            <a:r>
              <a:rPr lang="en-IE" sz="2600" dirty="0"/>
              <a:t>cb1.place(x=90, y=150)</a:t>
            </a:r>
          </a:p>
          <a:p>
            <a:r>
              <a:rPr lang="en-IE" sz="2600" dirty="0"/>
              <a:t>cb1.deselect()</a:t>
            </a:r>
          </a:p>
        </p:txBody>
      </p:sp>
    </p:spTree>
    <p:extLst>
      <p:ext uri="{BB962C8B-B14F-4D97-AF65-F5344CB8AC3E}">
        <p14:creationId xmlns:p14="http://schemas.microsoft.com/office/powerpoint/2010/main" val="2640233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r>
              <a:rPr lang="en-CA"/>
              <a:t>May 19 2011</a:t>
            </a:r>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5519372" y="44038"/>
            <a:ext cx="10515600" cy="1325563"/>
          </a:xfrm>
        </p:spPr>
        <p:txBody>
          <a:bodyPr/>
          <a:lstStyle/>
          <a:p>
            <a:pPr lvl="0"/>
            <a:r>
              <a:rPr lang="en-CA" dirty="0" err="1">
                <a:solidFill>
                  <a:srgbClr val="FF0000"/>
                </a:solidFill>
              </a:rPr>
              <a:t>CheckBox</a:t>
            </a:r>
            <a:endParaRPr lang="en-CA" dirty="0"/>
          </a:p>
        </p:txBody>
      </p:sp>
      <p:sp>
        <p:nvSpPr>
          <p:cNvPr id="20" name="TextBox 19">
            <a:extLst>
              <a:ext uri="{FF2B5EF4-FFF2-40B4-BE49-F238E27FC236}">
                <a16:creationId xmlns:a16="http://schemas.microsoft.com/office/drawing/2014/main" id="{2FDBAAA9-D525-411B-9EE3-4319F1F08117}"/>
              </a:ext>
            </a:extLst>
          </p:cNvPr>
          <p:cNvSpPr txBox="1"/>
          <p:nvPr/>
        </p:nvSpPr>
        <p:spPr>
          <a:xfrm>
            <a:off x="478302" y="981548"/>
            <a:ext cx="9505872" cy="6001643"/>
          </a:xfrm>
          <a:prstGeom prst="rect">
            <a:avLst/>
          </a:prstGeom>
          <a:noFill/>
        </p:spPr>
        <p:txBody>
          <a:bodyPr wrap="none" rtlCol="0">
            <a:spAutoFit/>
          </a:bodyPr>
          <a:lstStyle/>
          <a:p>
            <a:endParaRPr lang="en-IE" sz="2200" dirty="0"/>
          </a:p>
          <a:p>
            <a:r>
              <a:rPr lang="en-IE" sz="2800" dirty="0">
                <a:solidFill>
                  <a:srgbClr val="FF0000"/>
                </a:solidFill>
              </a:rPr>
              <a:t>var_cb1 </a:t>
            </a:r>
            <a:r>
              <a:rPr lang="en-IE" sz="2800" dirty="0"/>
              <a:t>= </a:t>
            </a:r>
            <a:r>
              <a:rPr lang="en-IE" sz="2800" dirty="0" err="1"/>
              <a:t>IntVar</a:t>
            </a:r>
            <a:r>
              <a:rPr lang="en-IE" sz="2800" dirty="0"/>
              <a:t>()  # 0 unchecked, 1 checked</a:t>
            </a:r>
          </a:p>
          <a:p>
            <a:r>
              <a:rPr lang="en-IE" sz="2800" dirty="0"/>
              <a:t>cb1 = </a:t>
            </a:r>
            <a:r>
              <a:rPr lang="en-IE" sz="2800" dirty="0" err="1">
                <a:solidFill>
                  <a:srgbClr val="FF0000"/>
                </a:solidFill>
              </a:rPr>
              <a:t>Checkbutton</a:t>
            </a:r>
            <a:r>
              <a:rPr lang="en-IE" sz="2800" dirty="0"/>
              <a:t>(window, text="Already 0", variable=</a:t>
            </a:r>
            <a:r>
              <a:rPr lang="en-IE" sz="2800" dirty="0">
                <a:solidFill>
                  <a:srgbClr val="FF0000"/>
                </a:solidFill>
              </a:rPr>
              <a:t>var_cb1</a:t>
            </a:r>
            <a:r>
              <a:rPr lang="en-IE" sz="2800" dirty="0"/>
              <a:t>)</a:t>
            </a:r>
          </a:p>
          <a:p>
            <a:r>
              <a:rPr lang="en-IE" sz="2800" dirty="0"/>
              <a:t>cb1.place(x=90, y=150)</a:t>
            </a:r>
          </a:p>
          <a:p>
            <a:r>
              <a:rPr lang="en-IE" sz="2800" dirty="0"/>
              <a:t>cb1.deselect()  # check</a:t>
            </a:r>
          </a:p>
          <a:p>
            <a:r>
              <a:rPr lang="en-IE" sz="2800" dirty="0"/>
              <a:t>cb1.select()      # uncheck</a:t>
            </a:r>
          </a:p>
          <a:p>
            <a:endParaRPr lang="en-IE" sz="2800" dirty="0"/>
          </a:p>
          <a:p>
            <a:r>
              <a:rPr lang="en-IE" sz="2800" dirty="0">
                <a:solidFill>
                  <a:srgbClr val="FF0000"/>
                </a:solidFill>
              </a:rPr>
              <a:t>#reading the status</a:t>
            </a:r>
          </a:p>
          <a:p>
            <a:r>
              <a:rPr lang="en-US" sz="2800" dirty="0"/>
              <a:t>     result='unchecked'</a:t>
            </a:r>
          </a:p>
          <a:p>
            <a:r>
              <a:rPr lang="en-US" sz="2800" dirty="0"/>
              <a:t>    if (var_cb1.get()&gt;0):    </a:t>
            </a:r>
            <a:r>
              <a:rPr lang="en-US" sz="2800" dirty="0">
                <a:solidFill>
                  <a:srgbClr val="FF0000"/>
                </a:solidFill>
              </a:rPr>
              <a:t># 1 for checked</a:t>
            </a:r>
          </a:p>
          <a:p>
            <a:r>
              <a:rPr lang="en-US" sz="2800" dirty="0"/>
              <a:t>        result='checked’</a:t>
            </a:r>
          </a:p>
          <a:p>
            <a:endParaRPr lang="en-US" sz="2800" dirty="0"/>
          </a:p>
          <a:p>
            <a:r>
              <a:rPr lang="en-US" sz="2800" dirty="0"/>
              <a:t>    print("status={}".format(result))</a:t>
            </a:r>
            <a:endParaRPr lang="en-IE" sz="2800" dirty="0"/>
          </a:p>
          <a:p>
            <a:endParaRPr lang="en-IE" sz="2600" dirty="0"/>
          </a:p>
        </p:txBody>
      </p:sp>
    </p:spTree>
    <p:extLst>
      <p:ext uri="{BB962C8B-B14F-4D97-AF65-F5344CB8AC3E}">
        <p14:creationId xmlns:p14="http://schemas.microsoft.com/office/powerpoint/2010/main" val="3431616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r>
              <a:rPr lang="en-CA"/>
              <a:t>May 19 2011</a:t>
            </a:r>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196948" y="136525"/>
            <a:ext cx="12528452" cy="1325563"/>
          </a:xfrm>
        </p:spPr>
        <p:txBody>
          <a:bodyPr/>
          <a:lstStyle/>
          <a:p>
            <a:pPr lvl="0"/>
            <a:r>
              <a:rPr lang="en-CA" dirty="0">
                <a:solidFill>
                  <a:srgbClr val="FF0000"/>
                </a:solidFill>
              </a:rPr>
              <a:t>To add a Widget to a grid cover to cover 2 columns</a:t>
            </a:r>
            <a:endParaRPr lang="en-CA" dirty="0"/>
          </a:p>
        </p:txBody>
      </p:sp>
      <p:sp>
        <p:nvSpPr>
          <p:cNvPr id="20" name="TextBox 19">
            <a:extLst>
              <a:ext uri="{FF2B5EF4-FFF2-40B4-BE49-F238E27FC236}">
                <a16:creationId xmlns:a16="http://schemas.microsoft.com/office/drawing/2014/main" id="{2FDBAAA9-D525-411B-9EE3-4319F1F08117}"/>
              </a:ext>
            </a:extLst>
          </p:cNvPr>
          <p:cNvSpPr txBox="1"/>
          <p:nvPr/>
        </p:nvSpPr>
        <p:spPr>
          <a:xfrm>
            <a:off x="717452" y="1347308"/>
            <a:ext cx="9163599" cy="861774"/>
          </a:xfrm>
          <a:prstGeom prst="rect">
            <a:avLst/>
          </a:prstGeom>
          <a:noFill/>
        </p:spPr>
        <p:txBody>
          <a:bodyPr wrap="none" rtlCol="0">
            <a:spAutoFit/>
          </a:bodyPr>
          <a:lstStyle/>
          <a:p>
            <a:endParaRPr lang="en-IE" sz="2200" dirty="0"/>
          </a:p>
          <a:p>
            <a:r>
              <a:rPr lang="en-IE" sz="2800" dirty="0"/>
              <a:t>cb1.grid(row=3,column=0,columnspan=2)    </a:t>
            </a:r>
            <a:r>
              <a:rPr lang="en-IE" sz="2800" dirty="0">
                <a:solidFill>
                  <a:srgbClr val="FF0000"/>
                </a:solidFill>
              </a:rPr>
              <a:t># instead of place</a:t>
            </a:r>
            <a:endParaRPr lang="en-IE" sz="2600" dirty="0">
              <a:solidFill>
                <a:srgbClr val="FF0000"/>
              </a:solidFill>
            </a:endParaRPr>
          </a:p>
        </p:txBody>
      </p:sp>
      <p:pic>
        <p:nvPicPr>
          <p:cNvPr id="5" name="Picture 4">
            <a:extLst>
              <a:ext uri="{FF2B5EF4-FFF2-40B4-BE49-F238E27FC236}">
                <a16:creationId xmlns:a16="http://schemas.microsoft.com/office/drawing/2014/main" id="{7F96CC8B-D820-4C2B-91EA-1974E928CC33}"/>
              </a:ext>
            </a:extLst>
          </p:cNvPr>
          <p:cNvPicPr>
            <a:picLocks noChangeAspect="1"/>
          </p:cNvPicPr>
          <p:nvPr/>
        </p:nvPicPr>
        <p:blipFill rotWithShape="1">
          <a:blip r:embed="rId3"/>
          <a:srcRect t="45493"/>
          <a:stretch/>
        </p:blipFill>
        <p:spPr>
          <a:xfrm>
            <a:off x="7155057" y="2665378"/>
            <a:ext cx="5036943" cy="2154587"/>
          </a:xfrm>
          <a:prstGeom prst="rect">
            <a:avLst/>
          </a:prstGeom>
        </p:spPr>
      </p:pic>
      <p:cxnSp>
        <p:nvCxnSpPr>
          <p:cNvPr id="6" name="Straight Arrow Connector 5">
            <a:extLst>
              <a:ext uri="{FF2B5EF4-FFF2-40B4-BE49-F238E27FC236}">
                <a16:creationId xmlns:a16="http://schemas.microsoft.com/office/drawing/2014/main" id="{61F1F060-5984-4ADC-996B-13D05D9C81F3}"/>
              </a:ext>
            </a:extLst>
          </p:cNvPr>
          <p:cNvCxnSpPr>
            <a:cxnSpLocks/>
          </p:cNvCxnSpPr>
          <p:nvPr/>
        </p:nvCxnSpPr>
        <p:spPr>
          <a:xfrm flipH="1">
            <a:off x="7568418" y="4417255"/>
            <a:ext cx="97067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AA03957-09A6-4191-BBA0-AC521968ECA5}"/>
              </a:ext>
            </a:extLst>
          </p:cNvPr>
          <p:cNvCxnSpPr>
            <a:cxnSpLocks/>
          </p:cNvCxnSpPr>
          <p:nvPr/>
        </p:nvCxnSpPr>
        <p:spPr>
          <a:xfrm>
            <a:off x="10269415" y="4403187"/>
            <a:ext cx="1026942" cy="0"/>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958FD6F0-77D5-4BC5-A987-9105173B5978}"/>
              </a:ext>
            </a:extLst>
          </p:cNvPr>
          <p:cNvSpPr/>
          <p:nvPr/>
        </p:nvSpPr>
        <p:spPr>
          <a:xfrm rot="5400000">
            <a:off x="9217945" y="3084435"/>
            <a:ext cx="418332" cy="4357468"/>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
        <p:nvSpPr>
          <p:cNvPr id="14" name="TextBox 13">
            <a:extLst>
              <a:ext uri="{FF2B5EF4-FFF2-40B4-BE49-F238E27FC236}">
                <a16:creationId xmlns:a16="http://schemas.microsoft.com/office/drawing/2014/main" id="{1601E250-BD4F-40F0-963B-834E24C32D97}"/>
              </a:ext>
            </a:extLst>
          </p:cNvPr>
          <p:cNvSpPr txBox="1"/>
          <p:nvPr/>
        </p:nvSpPr>
        <p:spPr>
          <a:xfrm>
            <a:off x="8539090" y="6006905"/>
            <a:ext cx="2184381" cy="369332"/>
          </a:xfrm>
          <a:prstGeom prst="rect">
            <a:avLst/>
          </a:prstGeom>
          <a:noFill/>
        </p:spPr>
        <p:txBody>
          <a:bodyPr wrap="none" rtlCol="0">
            <a:spAutoFit/>
          </a:bodyPr>
          <a:lstStyle/>
          <a:p>
            <a:r>
              <a:rPr lang="en-IE" dirty="0"/>
              <a:t>Row3, Columns 0 &amp; 1</a:t>
            </a:r>
          </a:p>
        </p:txBody>
      </p:sp>
    </p:spTree>
    <p:extLst>
      <p:ext uri="{BB962C8B-B14F-4D97-AF65-F5344CB8AC3E}">
        <p14:creationId xmlns:p14="http://schemas.microsoft.com/office/powerpoint/2010/main" val="511040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r>
              <a:rPr lang="en-CA"/>
              <a:t>May 19 2011</a:t>
            </a:r>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196948" y="136525"/>
            <a:ext cx="12528452" cy="1325563"/>
          </a:xfrm>
        </p:spPr>
        <p:txBody>
          <a:bodyPr/>
          <a:lstStyle/>
          <a:p>
            <a:pPr lvl="0"/>
            <a:r>
              <a:rPr lang="en-CA" dirty="0">
                <a:solidFill>
                  <a:srgbClr val="FF0000"/>
                </a:solidFill>
              </a:rPr>
              <a:t>Message Box</a:t>
            </a:r>
            <a:endParaRPr lang="en-CA" dirty="0"/>
          </a:p>
        </p:txBody>
      </p:sp>
      <p:sp>
        <p:nvSpPr>
          <p:cNvPr id="20" name="TextBox 19">
            <a:extLst>
              <a:ext uri="{FF2B5EF4-FFF2-40B4-BE49-F238E27FC236}">
                <a16:creationId xmlns:a16="http://schemas.microsoft.com/office/drawing/2014/main" id="{2FDBAAA9-D525-411B-9EE3-4319F1F08117}"/>
              </a:ext>
            </a:extLst>
          </p:cNvPr>
          <p:cNvSpPr txBox="1"/>
          <p:nvPr/>
        </p:nvSpPr>
        <p:spPr>
          <a:xfrm>
            <a:off x="174311" y="1462088"/>
            <a:ext cx="7127785" cy="4832092"/>
          </a:xfrm>
          <a:prstGeom prst="rect">
            <a:avLst/>
          </a:prstGeom>
          <a:noFill/>
        </p:spPr>
        <p:txBody>
          <a:bodyPr wrap="none" rtlCol="0">
            <a:spAutoFit/>
          </a:bodyPr>
          <a:lstStyle/>
          <a:p>
            <a:r>
              <a:rPr lang="en-IE" sz="2800" dirty="0">
                <a:solidFill>
                  <a:srgbClr val="FF0000"/>
                </a:solidFill>
              </a:rPr>
              <a:t>from </a:t>
            </a:r>
            <a:r>
              <a:rPr lang="en-IE" sz="2800" dirty="0" err="1">
                <a:solidFill>
                  <a:srgbClr val="FF0000"/>
                </a:solidFill>
              </a:rPr>
              <a:t>tkinter</a:t>
            </a:r>
            <a:r>
              <a:rPr lang="en-IE" sz="2800" dirty="0">
                <a:solidFill>
                  <a:srgbClr val="FF0000"/>
                </a:solidFill>
              </a:rPr>
              <a:t> import </a:t>
            </a:r>
            <a:r>
              <a:rPr lang="en-IE" sz="2800" dirty="0" err="1">
                <a:solidFill>
                  <a:srgbClr val="FF0000"/>
                </a:solidFill>
              </a:rPr>
              <a:t>messagebox</a:t>
            </a:r>
            <a:endParaRPr lang="en-IE" sz="2800" dirty="0">
              <a:solidFill>
                <a:srgbClr val="FF0000"/>
              </a:solidFill>
            </a:endParaRPr>
          </a:p>
          <a:p>
            <a:endParaRPr lang="en-IE" sz="2800" dirty="0"/>
          </a:p>
          <a:p>
            <a:r>
              <a:rPr lang="en-US" sz="2800" dirty="0"/>
              <a:t>def </a:t>
            </a:r>
            <a:r>
              <a:rPr lang="en-US" sz="2800" dirty="0" err="1"/>
              <a:t>decr</a:t>
            </a:r>
            <a:r>
              <a:rPr lang="en-US" sz="2800" dirty="0"/>
              <a:t>():</a:t>
            </a:r>
          </a:p>
          <a:p>
            <a:r>
              <a:rPr lang="en-US" sz="2800" dirty="0"/>
              <a:t>    value = int(entry2.get())</a:t>
            </a:r>
          </a:p>
          <a:p>
            <a:r>
              <a:rPr lang="en-US" sz="2800" dirty="0"/>
              <a:t>    if (value==0):</a:t>
            </a:r>
          </a:p>
          <a:p>
            <a:r>
              <a:rPr lang="en-US" sz="2800" dirty="0"/>
              <a:t>        cb1.select()</a:t>
            </a:r>
          </a:p>
          <a:p>
            <a:r>
              <a:rPr lang="en-US" sz="2800" dirty="0"/>
              <a:t>        </a:t>
            </a:r>
            <a:r>
              <a:rPr lang="en-US" sz="2800" dirty="0" err="1">
                <a:solidFill>
                  <a:srgbClr val="FF0000"/>
                </a:solidFill>
              </a:rPr>
              <a:t>messagebox.showinfo</a:t>
            </a:r>
            <a:r>
              <a:rPr lang="en-US" sz="2800" dirty="0">
                <a:solidFill>
                  <a:srgbClr val="FF0000"/>
                </a:solidFill>
              </a:rPr>
              <a:t>("Error", "Already 0")</a:t>
            </a:r>
          </a:p>
          <a:p>
            <a:r>
              <a:rPr lang="en-US" sz="2800" dirty="0"/>
              <a:t>    else:</a:t>
            </a:r>
          </a:p>
          <a:p>
            <a:r>
              <a:rPr lang="en-US" sz="2800" dirty="0"/>
              <a:t>        value = value - 1</a:t>
            </a:r>
          </a:p>
          <a:p>
            <a:r>
              <a:rPr lang="en-US" sz="2800" dirty="0"/>
              <a:t>    entry2.delete(0, END)</a:t>
            </a:r>
          </a:p>
          <a:p>
            <a:r>
              <a:rPr lang="en-US" sz="2800" dirty="0"/>
              <a:t>    entry2.insert(END, value)</a:t>
            </a:r>
            <a:endParaRPr lang="en-IE" sz="2600" dirty="0">
              <a:solidFill>
                <a:srgbClr val="FF0000"/>
              </a:solidFill>
            </a:endParaRPr>
          </a:p>
        </p:txBody>
      </p:sp>
      <p:pic>
        <p:nvPicPr>
          <p:cNvPr id="10" name="Picture 9">
            <a:extLst>
              <a:ext uri="{FF2B5EF4-FFF2-40B4-BE49-F238E27FC236}">
                <a16:creationId xmlns:a16="http://schemas.microsoft.com/office/drawing/2014/main" id="{96E63F29-5BDB-4DB5-924E-904730F8D9C8}"/>
              </a:ext>
            </a:extLst>
          </p:cNvPr>
          <p:cNvPicPr>
            <a:picLocks noChangeAspect="1"/>
          </p:cNvPicPr>
          <p:nvPr/>
        </p:nvPicPr>
        <p:blipFill rotWithShape="1">
          <a:blip r:embed="rId3"/>
          <a:srcRect t="21649"/>
          <a:stretch/>
        </p:blipFill>
        <p:spPr>
          <a:xfrm>
            <a:off x="7641577" y="81357"/>
            <a:ext cx="4337332" cy="2531901"/>
          </a:xfrm>
          <a:prstGeom prst="rect">
            <a:avLst/>
          </a:prstGeom>
        </p:spPr>
      </p:pic>
      <p:pic>
        <p:nvPicPr>
          <p:cNvPr id="7" name="Picture 6">
            <a:extLst>
              <a:ext uri="{FF2B5EF4-FFF2-40B4-BE49-F238E27FC236}">
                <a16:creationId xmlns:a16="http://schemas.microsoft.com/office/drawing/2014/main" id="{FD3E70CB-33CD-48A4-A12A-D217BB696CA7}"/>
              </a:ext>
            </a:extLst>
          </p:cNvPr>
          <p:cNvPicPr>
            <a:picLocks noChangeAspect="1"/>
          </p:cNvPicPr>
          <p:nvPr/>
        </p:nvPicPr>
        <p:blipFill>
          <a:blip r:embed="rId4"/>
          <a:stretch>
            <a:fillRect/>
          </a:stretch>
        </p:blipFill>
        <p:spPr>
          <a:xfrm>
            <a:off x="8227349" y="3239091"/>
            <a:ext cx="3265956" cy="3495953"/>
          </a:xfrm>
          <a:prstGeom prst="rect">
            <a:avLst/>
          </a:prstGeom>
        </p:spPr>
      </p:pic>
      <p:cxnSp>
        <p:nvCxnSpPr>
          <p:cNvPr id="9" name="Straight Arrow Connector 8">
            <a:extLst>
              <a:ext uri="{FF2B5EF4-FFF2-40B4-BE49-F238E27FC236}">
                <a16:creationId xmlns:a16="http://schemas.microsoft.com/office/drawing/2014/main" id="{15FE5DB8-2F8B-4F7F-8F42-ECEB9DFA6CDD}"/>
              </a:ext>
            </a:extLst>
          </p:cNvPr>
          <p:cNvCxnSpPr/>
          <p:nvPr/>
        </p:nvCxnSpPr>
        <p:spPr>
          <a:xfrm flipH="1">
            <a:off x="10077855" y="1770434"/>
            <a:ext cx="505839" cy="223736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933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r>
              <a:rPr lang="en-CA"/>
              <a:t>May 19 2011</a:t>
            </a:r>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296862" y="418451"/>
            <a:ext cx="10515600" cy="1325563"/>
          </a:xfrm>
        </p:spPr>
        <p:txBody>
          <a:bodyPr/>
          <a:lstStyle/>
          <a:p>
            <a:pPr lvl="0"/>
            <a:r>
              <a:rPr lang="en-CA" dirty="0">
                <a:solidFill>
                  <a:srgbClr val="FF0000"/>
                </a:solidFill>
              </a:rPr>
              <a:t>Ex45(</a:t>
            </a:r>
            <a:r>
              <a:rPr lang="en-CA" sz="2400" b="1" dirty="0"/>
              <a:t>Add</a:t>
            </a:r>
            <a:r>
              <a:rPr lang="en-CA" dirty="0">
                <a:solidFill>
                  <a:srgbClr val="FF0000"/>
                </a:solidFill>
              </a:rPr>
              <a:t>  </a:t>
            </a:r>
            <a:r>
              <a:rPr lang="en-CA" sz="2400" b="1" dirty="0" err="1"/>
              <a:t>CheckBox</a:t>
            </a:r>
            <a:r>
              <a:rPr lang="en-CA" sz="2400" b="1" dirty="0"/>
              <a:t>   Ex45_skel.py</a:t>
            </a:r>
            <a:r>
              <a:rPr lang="en-CA" dirty="0">
                <a:solidFill>
                  <a:srgbClr val="FF0000"/>
                </a:solidFill>
              </a:rPr>
              <a:t>)</a:t>
            </a:r>
            <a:br>
              <a:rPr lang="en-CA" dirty="0">
                <a:solidFill>
                  <a:srgbClr val="FF0000"/>
                </a:solidFill>
              </a:rPr>
            </a:br>
            <a:endParaRPr lang="en-CA" dirty="0"/>
          </a:p>
        </p:txBody>
      </p:sp>
      <p:pic>
        <p:nvPicPr>
          <p:cNvPr id="8" name="Picture 7">
            <a:extLst>
              <a:ext uri="{FF2B5EF4-FFF2-40B4-BE49-F238E27FC236}">
                <a16:creationId xmlns:a16="http://schemas.microsoft.com/office/drawing/2014/main" id="{08ED89B6-8FDD-47FB-99B8-F5B289994DA2}"/>
              </a:ext>
            </a:extLst>
          </p:cNvPr>
          <p:cNvPicPr>
            <a:picLocks noChangeAspect="1"/>
          </p:cNvPicPr>
          <p:nvPr/>
        </p:nvPicPr>
        <p:blipFill rotWithShape="1">
          <a:blip r:embed="rId3"/>
          <a:srcRect t="17273"/>
          <a:stretch/>
        </p:blipFill>
        <p:spPr>
          <a:xfrm>
            <a:off x="296862" y="2573780"/>
            <a:ext cx="4570560" cy="2967254"/>
          </a:xfrm>
          <a:prstGeom prst="rect">
            <a:avLst/>
          </a:prstGeom>
        </p:spPr>
      </p:pic>
      <p:pic>
        <p:nvPicPr>
          <p:cNvPr id="11" name="Picture 10">
            <a:extLst>
              <a:ext uri="{FF2B5EF4-FFF2-40B4-BE49-F238E27FC236}">
                <a16:creationId xmlns:a16="http://schemas.microsoft.com/office/drawing/2014/main" id="{80074ECF-A981-4DAD-9790-794BCD0CC16C}"/>
              </a:ext>
            </a:extLst>
          </p:cNvPr>
          <p:cNvPicPr>
            <a:picLocks noChangeAspect="1"/>
          </p:cNvPicPr>
          <p:nvPr/>
        </p:nvPicPr>
        <p:blipFill rotWithShape="1">
          <a:blip r:embed="rId4"/>
          <a:srcRect t="21811"/>
          <a:stretch/>
        </p:blipFill>
        <p:spPr>
          <a:xfrm>
            <a:off x="6858195" y="84788"/>
            <a:ext cx="4916461" cy="3016749"/>
          </a:xfrm>
          <a:prstGeom prst="rect">
            <a:avLst/>
          </a:prstGeom>
        </p:spPr>
      </p:pic>
      <p:cxnSp>
        <p:nvCxnSpPr>
          <p:cNvPr id="15" name="Straight Arrow Connector 14">
            <a:extLst>
              <a:ext uri="{FF2B5EF4-FFF2-40B4-BE49-F238E27FC236}">
                <a16:creationId xmlns:a16="http://schemas.microsoft.com/office/drawing/2014/main" id="{EBA7BC09-ED49-46FD-8E5C-46D8E4D59733}"/>
              </a:ext>
            </a:extLst>
          </p:cNvPr>
          <p:cNvCxnSpPr>
            <a:cxnSpLocks/>
          </p:cNvCxnSpPr>
          <p:nvPr/>
        </p:nvCxnSpPr>
        <p:spPr>
          <a:xfrm flipV="1">
            <a:off x="1988257" y="1702240"/>
            <a:ext cx="4955247" cy="2841908"/>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474C0845-8C68-4F62-999D-3580A776C48D}"/>
              </a:ext>
            </a:extLst>
          </p:cNvPr>
          <p:cNvPicPr>
            <a:picLocks noChangeAspect="1"/>
          </p:cNvPicPr>
          <p:nvPr/>
        </p:nvPicPr>
        <p:blipFill rotWithShape="1">
          <a:blip r:embed="rId5"/>
          <a:srcRect t="23682"/>
          <a:stretch/>
        </p:blipFill>
        <p:spPr>
          <a:xfrm>
            <a:off x="6858195" y="3573652"/>
            <a:ext cx="5036943" cy="3016748"/>
          </a:xfrm>
          <a:prstGeom prst="rect">
            <a:avLst/>
          </a:prstGeom>
        </p:spPr>
      </p:pic>
      <p:cxnSp>
        <p:nvCxnSpPr>
          <p:cNvPr id="18" name="Straight Arrow Connector 17">
            <a:extLst>
              <a:ext uri="{FF2B5EF4-FFF2-40B4-BE49-F238E27FC236}">
                <a16:creationId xmlns:a16="http://schemas.microsoft.com/office/drawing/2014/main" id="{6F8BFC40-2F7E-41BE-86FD-B2A285F6E216}"/>
              </a:ext>
            </a:extLst>
          </p:cNvPr>
          <p:cNvCxnSpPr>
            <a:cxnSpLocks/>
          </p:cNvCxnSpPr>
          <p:nvPr/>
        </p:nvCxnSpPr>
        <p:spPr>
          <a:xfrm>
            <a:off x="7174523" y="1666412"/>
            <a:ext cx="447968" cy="2567962"/>
          </a:xfrm>
          <a:prstGeom prst="straightConnector1">
            <a:avLst/>
          </a:prstGeom>
          <a:ln w="539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501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r>
              <a:rPr lang="en-CA"/>
              <a:t>May 19 2011</a:t>
            </a:r>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228600" y="18255"/>
            <a:ext cx="10515600" cy="1325563"/>
          </a:xfrm>
        </p:spPr>
        <p:txBody>
          <a:bodyPr/>
          <a:lstStyle/>
          <a:p>
            <a:pPr lvl="0"/>
            <a:r>
              <a:rPr lang="en-CA" dirty="0">
                <a:solidFill>
                  <a:srgbClr val="FF0000"/>
                </a:solidFill>
              </a:rPr>
              <a:t>Hello World - GUI</a:t>
            </a:r>
          </a:p>
        </p:txBody>
      </p:sp>
      <p:sp>
        <p:nvSpPr>
          <p:cNvPr id="7" name="TextBox 6">
            <a:extLst>
              <a:ext uri="{FF2B5EF4-FFF2-40B4-BE49-F238E27FC236}">
                <a16:creationId xmlns:a16="http://schemas.microsoft.com/office/drawing/2014/main" id="{A61B92D8-77B7-4818-86F2-6701D1F9BDF1}"/>
              </a:ext>
            </a:extLst>
          </p:cNvPr>
          <p:cNvSpPr txBox="1"/>
          <p:nvPr/>
        </p:nvSpPr>
        <p:spPr>
          <a:xfrm>
            <a:off x="228600" y="2179883"/>
            <a:ext cx="8565422" cy="2169825"/>
          </a:xfrm>
          <a:prstGeom prst="rect">
            <a:avLst/>
          </a:prstGeom>
          <a:noFill/>
        </p:spPr>
        <p:txBody>
          <a:bodyPr wrap="none" rtlCol="0">
            <a:spAutoFit/>
          </a:bodyPr>
          <a:lstStyle/>
          <a:p>
            <a:r>
              <a:rPr lang="en-US" sz="2700" dirty="0"/>
              <a:t>from </a:t>
            </a:r>
            <a:r>
              <a:rPr lang="en-US" sz="2700" dirty="0" err="1"/>
              <a:t>tkinter</a:t>
            </a:r>
            <a:r>
              <a:rPr lang="en-US" sz="2700" dirty="0"/>
              <a:t> import *</a:t>
            </a:r>
          </a:p>
          <a:p>
            <a:endParaRPr lang="en-US" sz="2700" dirty="0"/>
          </a:p>
          <a:p>
            <a:r>
              <a:rPr lang="en-US" sz="2700" dirty="0"/>
              <a:t>label = Label(None, text="Hello World")     </a:t>
            </a:r>
            <a:r>
              <a:rPr lang="en-US" sz="2700" dirty="0">
                <a:solidFill>
                  <a:srgbClr val="FF0000"/>
                </a:solidFill>
              </a:rPr>
              <a:t># create widget</a:t>
            </a:r>
          </a:p>
          <a:p>
            <a:r>
              <a:rPr lang="en-US" sz="2700" dirty="0" err="1"/>
              <a:t>label.pack</a:t>
            </a:r>
            <a:r>
              <a:rPr lang="en-US" sz="2700" dirty="0"/>
              <a:t>()                                                       </a:t>
            </a:r>
            <a:r>
              <a:rPr lang="en-US" sz="2700" dirty="0">
                <a:solidFill>
                  <a:srgbClr val="FF0000"/>
                </a:solidFill>
              </a:rPr>
              <a:t># place on screen</a:t>
            </a:r>
          </a:p>
          <a:p>
            <a:r>
              <a:rPr lang="en-US" sz="2700" dirty="0" err="1"/>
              <a:t>label.mainloop</a:t>
            </a:r>
            <a:r>
              <a:rPr lang="en-US" sz="2700" dirty="0"/>
              <a:t>()                                              </a:t>
            </a:r>
            <a:r>
              <a:rPr lang="en-US" sz="2700" dirty="0">
                <a:solidFill>
                  <a:srgbClr val="FF0000"/>
                </a:solidFill>
              </a:rPr>
              <a:t># starts process</a:t>
            </a:r>
            <a:endParaRPr lang="en-IE" sz="2700" dirty="0">
              <a:solidFill>
                <a:srgbClr val="FF0000"/>
              </a:solidFill>
            </a:endParaRPr>
          </a:p>
        </p:txBody>
      </p:sp>
      <p:pic>
        <p:nvPicPr>
          <p:cNvPr id="5" name="Picture 4">
            <a:extLst>
              <a:ext uri="{FF2B5EF4-FFF2-40B4-BE49-F238E27FC236}">
                <a16:creationId xmlns:a16="http://schemas.microsoft.com/office/drawing/2014/main" id="{B0DF0964-35B5-4584-93D0-59EB0C5EDECE}"/>
              </a:ext>
            </a:extLst>
          </p:cNvPr>
          <p:cNvPicPr>
            <a:picLocks noChangeAspect="1"/>
          </p:cNvPicPr>
          <p:nvPr/>
        </p:nvPicPr>
        <p:blipFill>
          <a:blip r:embed="rId3"/>
          <a:stretch>
            <a:fillRect/>
          </a:stretch>
        </p:blipFill>
        <p:spPr>
          <a:xfrm>
            <a:off x="7633640" y="854320"/>
            <a:ext cx="2253538" cy="978996"/>
          </a:xfrm>
          <a:prstGeom prst="rect">
            <a:avLst/>
          </a:prstGeom>
        </p:spPr>
      </p:pic>
    </p:spTree>
    <p:extLst>
      <p:ext uri="{BB962C8B-B14F-4D97-AF65-F5344CB8AC3E}">
        <p14:creationId xmlns:p14="http://schemas.microsoft.com/office/powerpoint/2010/main" val="2571210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endParaRPr lang="en-CA" dirty="0"/>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213495" y="822130"/>
            <a:ext cx="10515600" cy="1325563"/>
          </a:xfrm>
        </p:spPr>
        <p:txBody>
          <a:bodyPr>
            <a:normAutofit fontScale="90000"/>
          </a:bodyPr>
          <a:lstStyle/>
          <a:p>
            <a:pPr lvl="0"/>
            <a:r>
              <a:rPr lang="en-CA" dirty="0">
                <a:solidFill>
                  <a:srgbClr val="FF0000"/>
                </a:solidFill>
              </a:rPr>
              <a:t>Ex46(</a:t>
            </a:r>
            <a:r>
              <a:rPr lang="en-CA" sz="2400" b="1" dirty="0"/>
              <a:t>Ex46_skel.py</a:t>
            </a:r>
            <a:r>
              <a:rPr lang="en-CA" dirty="0">
                <a:solidFill>
                  <a:srgbClr val="FF0000"/>
                </a:solidFill>
              </a:rPr>
              <a:t>)</a:t>
            </a:r>
            <a:br>
              <a:rPr lang="en-CA" dirty="0">
                <a:solidFill>
                  <a:srgbClr val="FF0000"/>
                </a:solidFill>
              </a:rPr>
            </a:br>
            <a:br>
              <a:rPr lang="en-CA" dirty="0">
                <a:solidFill>
                  <a:srgbClr val="FF0000"/>
                </a:solidFill>
              </a:rPr>
            </a:br>
            <a:r>
              <a:rPr lang="en-CA" sz="3100" b="1" dirty="0"/>
              <a:t>€50 per night (up to 4 guests)</a:t>
            </a:r>
            <a:br>
              <a:rPr lang="en-CA" sz="3100" b="1" dirty="0"/>
            </a:br>
            <a:br>
              <a:rPr lang="en-CA" sz="3100" b="1" dirty="0"/>
            </a:br>
            <a:r>
              <a:rPr lang="en-CA" sz="3100" b="1" dirty="0"/>
              <a:t>Breakfast=€10 per guest per night</a:t>
            </a:r>
            <a:br>
              <a:rPr lang="en-CA" dirty="0">
                <a:solidFill>
                  <a:srgbClr val="FF0000"/>
                </a:solidFill>
              </a:rPr>
            </a:br>
            <a:endParaRPr lang="en-CA" dirty="0"/>
          </a:p>
        </p:txBody>
      </p:sp>
      <p:pic>
        <p:nvPicPr>
          <p:cNvPr id="5" name="Picture 4">
            <a:extLst>
              <a:ext uri="{FF2B5EF4-FFF2-40B4-BE49-F238E27FC236}">
                <a16:creationId xmlns:a16="http://schemas.microsoft.com/office/drawing/2014/main" id="{8C943247-A2FE-4503-A39F-0C7B5AA55B9C}"/>
              </a:ext>
            </a:extLst>
          </p:cNvPr>
          <p:cNvPicPr>
            <a:picLocks noChangeAspect="1"/>
          </p:cNvPicPr>
          <p:nvPr/>
        </p:nvPicPr>
        <p:blipFill rotWithShape="1">
          <a:blip r:embed="rId3"/>
          <a:srcRect t="11851" b="34865"/>
          <a:stretch/>
        </p:blipFill>
        <p:spPr>
          <a:xfrm>
            <a:off x="247799" y="2794425"/>
            <a:ext cx="5292105" cy="3099938"/>
          </a:xfrm>
          <a:prstGeom prst="rect">
            <a:avLst/>
          </a:prstGeom>
        </p:spPr>
      </p:pic>
      <p:pic>
        <p:nvPicPr>
          <p:cNvPr id="7" name="Picture 6">
            <a:extLst>
              <a:ext uri="{FF2B5EF4-FFF2-40B4-BE49-F238E27FC236}">
                <a16:creationId xmlns:a16="http://schemas.microsoft.com/office/drawing/2014/main" id="{89FE2A1B-9ACD-409C-A05A-BE4939618203}"/>
              </a:ext>
            </a:extLst>
          </p:cNvPr>
          <p:cNvPicPr>
            <a:picLocks noChangeAspect="1"/>
          </p:cNvPicPr>
          <p:nvPr/>
        </p:nvPicPr>
        <p:blipFill rotWithShape="1">
          <a:blip r:embed="rId4"/>
          <a:srcRect t="14967" b="31649"/>
          <a:stretch/>
        </p:blipFill>
        <p:spPr>
          <a:xfrm>
            <a:off x="7063300" y="-1"/>
            <a:ext cx="5078263" cy="2980215"/>
          </a:xfrm>
          <a:prstGeom prst="rect">
            <a:avLst/>
          </a:prstGeom>
        </p:spPr>
      </p:pic>
      <p:pic>
        <p:nvPicPr>
          <p:cNvPr id="10" name="Picture 9">
            <a:extLst>
              <a:ext uri="{FF2B5EF4-FFF2-40B4-BE49-F238E27FC236}">
                <a16:creationId xmlns:a16="http://schemas.microsoft.com/office/drawing/2014/main" id="{60C8F5AA-D9CA-46B2-8680-E813B140D793}"/>
              </a:ext>
            </a:extLst>
          </p:cNvPr>
          <p:cNvPicPr>
            <a:picLocks noChangeAspect="1"/>
          </p:cNvPicPr>
          <p:nvPr/>
        </p:nvPicPr>
        <p:blipFill rotWithShape="1">
          <a:blip r:embed="rId5"/>
          <a:srcRect t="15706" b="30014"/>
          <a:stretch/>
        </p:blipFill>
        <p:spPr>
          <a:xfrm>
            <a:off x="7174522" y="3376135"/>
            <a:ext cx="4994379" cy="2980215"/>
          </a:xfrm>
          <a:prstGeom prst="rect">
            <a:avLst/>
          </a:prstGeom>
        </p:spPr>
      </p:pic>
      <p:sp>
        <p:nvSpPr>
          <p:cNvPr id="16" name="Title 1">
            <a:extLst>
              <a:ext uri="{FF2B5EF4-FFF2-40B4-BE49-F238E27FC236}">
                <a16:creationId xmlns:a16="http://schemas.microsoft.com/office/drawing/2014/main" id="{D74CEB62-4D3B-4016-82C3-060DECEFFF7E}"/>
              </a:ext>
            </a:extLst>
          </p:cNvPr>
          <p:cNvSpPr txBox="1">
            <a:spLocks/>
          </p:cNvSpPr>
          <p:nvPr/>
        </p:nvSpPr>
        <p:spPr>
          <a:xfrm>
            <a:off x="7063300" y="6480076"/>
            <a:ext cx="10515600" cy="1325563"/>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rgbClr val="FF0000"/>
                </a:solidFill>
              </a:rPr>
              <a:t>Add 3*2*10=60 for breakfast</a:t>
            </a:r>
            <a:br>
              <a:rPr lang="en-CA" dirty="0">
                <a:solidFill>
                  <a:srgbClr val="FF0000"/>
                </a:solidFill>
              </a:rPr>
            </a:br>
            <a:br>
              <a:rPr lang="en-CA" dirty="0">
                <a:solidFill>
                  <a:srgbClr val="FF0000"/>
                </a:solidFill>
              </a:rPr>
            </a:br>
            <a:br>
              <a:rPr lang="en-CA" dirty="0">
                <a:solidFill>
                  <a:srgbClr val="FF0000"/>
                </a:solidFill>
              </a:rPr>
            </a:br>
            <a:endParaRPr lang="en-CA" dirty="0"/>
          </a:p>
        </p:txBody>
      </p:sp>
    </p:spTree>
    <p:extLst>
      <p:ext uri="{BB962C8B-B14F-4D97-AF65-F5344CB8AC3E}">
        <p14:creationId xmlns:p14="http://schemas.microsoft.com/office/powerpoint/2010/main" val="2980988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endParaRPr lang="en-CA" dirty="0"/>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157223" y="2766218"/>
            <a:ext cx="10515600" cy="1325563"/>
          </a:xfrm>
        </p:spPr>
        <p:txBody>
          <a:bodyPr>
            <a:normAutofit fontScale="90000"/>
          </a:bodyPr>
          <a:lstStyle/>
          <a:p>
            <a:pPr lvl="0"/>
            <a:r>
              <a:rPr lang="en-CA" u="sng" dirty="0" err="1">
                <a:solidFill>
                  <a:srgbClr val="FF0000"/>
                </a:solidFill>
              </a:rPr>
              <a:t>Additonal</a:t>
            </a:r>
            <a:r>
              <a:rPr lang="en-CA" u="sng" dirty="0">
                <a:solidFill>
                  <a:srgbClr val="FF0000"/>
                </a:solidFill>
              </a:rPr>
              <a:t> Components</a:t>
            </a:r>
            <a:br>
              <a:rPr lang="en-CA" dirty="0">
                <a:solidFill>
                  <a:srgbClr val="FF0000"/>
                </a:solidFill>
              </a:rPr>
            </a:br>
            <a:br>
              <a:rPr lang="en-CA" dirty="0">
                <a:solidFill>
                  <a:srgbClr val="FF0000"/>
                </a:solidFill>
              </a:rPr>
            </a:br>
            <a:r>
              <a:rPr lang="en-CA" sz="3100" b="1" dirty="0"/>
              <a:t>Can develop nice Basic </a:t>
            </a:r>
            <a:r>
              <a:rPr lang="en-CA" sz="3100" b="1" dirty="0" err="1"/>
              <a:t>Gui</a:t>
            </a:r>
            <a:br>
              <a:rPr lang="en-CA" sz="3100" b="1" dirty="0"/>
            </a:br>
            <a:br>
              <a:rPr lang="en-CA" sz="3100" b="1" dirty="0"/>
            </a:br>
            <a:r>
              <a:rPr lang="en-CA" sz="3100" b="1" dirty="0"/>
              <a:t>Using Widgets</a:t>
            </a:r>
            <a:br>
              <a:rPr lang="en-CA" sz="3100" b="1" dirty="0"/>
            </a:br>
            <a:r>
              <a:rPr lang="en-CA" sz="3100" b="1" dirty="0"/>
              <a:t>       </a:t>
            </a:r>
            <a:r>
              <a:rPr lang="en-CA" sz="3100" b="1" dirty="0">
                <a:solidFill>
                  <a:srgbClr val="FF0000"/>
                </a:solidFill>
              </a:rPr>
              <a:t>Entry, Label, </a:t>
            </a:r>
            <a:r>
              <a:rPr lang="en-CA" sz="3100" b="1" dirty="0" err="1">
                <a:solidFill>
                  <a:srgbClr val="FF0000"/>
                </a:solidFill>
              </a:rPr>
              <a:t>Combobox</a:t>
            </a:r>
            <a:r>
              <a:rPr lang="en-CA" sz="3100" b="1" dirty="0">
                <a:solidFill>
                  <a:srgbClr val="FF0000"/>
                </a:solidFill>
              </a:rPr>
              <a:t>, </a:t>
            </a:r>
            <a:r>
              <a:rPr lang="en-CA" sz="3100" b="1" dirty="0" err="1">
                <a:solidFill>
                  <a:srgbClr val="FF0000"/>
                </a:solidFill>
              </a:rPr>
              <a:t>CheckBox</a:t>
            </a:r>
            <a:r>
              <a:rPr lang="en-CA" sz="3100" b="1" dirty="0">
                <a:solidFill>
                  <a:srgbClr val="FF0000"/>
                </a:solidFill>
              </a:rPr>
              <a:t>, </a:t>
            </a:r>
            <a:r>
              <a:rPr lang="en-CA" sz="3100" b="1" dirty="0" err="1">
                <a:solidFill>
                  <a:srgbClr val="FF0000"/>
                </a:solidFill>
              </a:rPr>
              <a:t>messageBox</a:t>
            </a:r>
            <a:br>
              <a:rPr lang="en-CA" sz="3100" b="1" dirty="0"/>
            </a:br>
            <a:r>
              <a:rPr lang="en-CA" sz="3100" b="1" dirty="0"/>
              <a:t> </a:t>
            </a:r>
            <a:br>
              <a:rPr lang="en-CA" sz="3100" b="1" dirty="0"/>
            </a:br>
            <a:r>
              <a:rPr lang="en-CA" sz="3100" b="1" dirty="0"/>
              <a:t>And Using </a:t>
            </a:r>
            <a:r>
              <a:rPr lang="en-CA" sz="3100" b="1" dirty="0">
                <a:solidFill>
                  <a:srgbClr val="FF0000"/>
                </a:solidFill>
              </a:rPr>
              <a:t>grid, place </a:t>
            </a:r>
            <a:r>
              <a:rPr lang="en-CA" sz="3100" b="1" dirty="0"/>
              <a:t>layouts</a:t>
            </a:r>
            <a:br>
              <a:rPr lang="en-CA" sz="3100" b="1" dirty="0"/>
            </a:br>
            <a:br>
              <a:rPr lang="en-CA" sz="3100" b="1" dirty="0"/>
            </a:br>
            <a:r>
              <a:rPr lang="en-CA" sz="3100" b="1" dirty="0"/>
              <a:t>We will briefly show some other options</a:t>
            </a:r>
            <a:br>
              <a:rPr lang="en-CA" sz="3100" b="1" dirty="0"/>
            </a:br>
            <a:r>
              <a:rPr lang="en-CA" sz="3100" b="1" dirty="0"/>
              <a:t>and return to them </a:t>
            </a:r>
            <a:r>
              <a:rPr lang="en-CA" sz="3100" b="1" u="sng" dirty="0">
                <a:solidFill>
                  <a:srgbClr val="FF0000"/>
                </a:solidFill>
              </a:rPr>
              <a:t>later</a:t>
            </a:r>
            <a:br>
              <a:rPr lang="en-CA" dirty="0">
                <a:solidFill>
                  <a:srgbClr val="FF0000"/>
                </a:solidFill>
              </a:rPr>
            </a:br>
            <a:endParaRPr lang="en-CA" dirty="0"/>
          </a:p>
        </p:txBody>
      </p:sp>
      <p:pic>
        <p:nvPicPr>
          <p:cNvPr id="7" name="Picture 6">
            <a:extLst>
              <a:ext uri="{FF2B5EF4-FFF2-40B4-BE49-F238E27FC236}">
                <a16:creationId xmlns:a16="http://schemas.microsoft.com/office/drawing/2014/main" id="{89FE2A1B-9ACD-409C-A05A-BE4939618203}"/>
              </a:ext>
            </a:extLst>
          </p:cNvPr>
          <p:cNvPicPr>
            <a:picLocks noChangeAspect="1"/>
          </p:cNvPicPr>
          <p:nvPr/>
        </p:nvPicPr>
        <p:blipFill rotWithShape="1">
          <a:blip r:embed="rId3"/>
          <a:srcRect t="14967" b="31649"/>
          <a:stretch/>
        </p:blipFill>
        <p:spPr>
          <a:xfrm>
            <a:off x="7063300" y="-1"/>
            <a:ext cx="5078263" cy="2980215"/>
          </a:xfrm>
          <a:prstGeom prst="rect">
            <a:avLst/>
          </a:prstGeom>
        </p:spPr>
      </p:pic>
    </p:spTree>
    <p:extLst>
      <p:ext uri="{BB962C8B-B14F-4D97-AF65-F5344CB8AC3E}">
        <p14:creationId xmlns:p14="http://schemas.microsoft.com/office/powerpoint/2010/main" val="4192255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endParaRPr lang="en-CA" dirty="0"/>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0" y="2742803"/>
            <a:ext cx="10515600" cy="1325563"/>
          </a:xfrm>
        </p:spPr>
        <p:txBody>
          <a:bodyPr>
            <a:normAutofit fontScale="90000"/>
          </a:bodyPr>
          <a:lstStyle/>
          <a:p>
            <a:pPr lvl="0"/>
            <a:r>
              <a:rPr lang="en-CA" sz="3300" u="sng" dirty="0">
                <a:solidFill>
                  <a:srgbClr val="FF0000"/>
                </a:solidFill>
              </a:rPr>
              <a:t>Radio Buttons</a:t>
            </a:r>
            <a:br>
              <a:rPr lang="en-CA" dirty="0">
                <a:solidFill>
                  <a:srgbClr val="FF0000"/>
                </a:solidFill>
              </a:rPr>
            </a:br>
            <a:r>
              <a:rPr lang="en-US" sz="2900" dirty="0"/>
              <a:t>def step():</a:t>
            </a:r>
            <a:br>
              <a:rPr lang="en-US" sz="2900" dirty="0"/>
            </a:br>
            <a:r>
              <a:rPr lang="en-US" sz="2900" dirty="0"/>
              <a:t>    	value1 = int(entry2.get())</a:t>
            </a:r>
            <a:br>
              <a:rPr lang="en-US" sz="2900" dirty="0"/>
            </a:br>
            <a:r>
              <a:rPr lang="en-US" sz="2900" dirty="0"/>
              <a:t>    	choice = </a:t>
            </a:r>
            <a:r>
              <a:rPr lang="en-US" sz="2900" dirty="0" err="1">
                <a:solidFill>
                  <a:srgbClr val="C00000"/>
                </a:solidFill>
              </a:rPr>
              <a:t>var_radio.get</a:t>
            </a:r>
            <a:r>
              <a:rPr lang="en-US" sz="2900" dirty="0">
                <a:solidFill>
                  <a:srgbClr val="C00000"/>
                </a:solidFill>
              </a:rPr>
              <a:t>()</a:t>
            </a:r>
            <a:br>
              <a:rPr lang="en-US" sz="2900" dirty="0"/>
            </a:br>
            <a:r>
              <a:rPr lang="en-US" sz="2900" dirty="0"/>
              <a:t>    	:</a:t>
            </a:r>
            <a:br>
              <a:rPr lang="en-US" sz="2900" dirty="0"/>
            </a:br>
            <a:br>
              <a:rPr lang="en-US" sz="2900" dirty="0"/>
            </a:br>
            <a:br>
              <a:rPr lang="en-US" sz="2900" dirty="0"/>
            </a:br>
            <a:br>
              <a:rPr lang="en-US" sz="2900" dirty="0"/>
            </a:br>
            <a:r>
              <a:rPr lang="en-US" sz="2900" dirty="0" err="1">
                <a:solidFill>
                  <a:srgbClr val="C00000"/>
                </a:solidFill>
              </a:rPr>
              <a:t>var_radio</a:t>
            </a:r>
            <a:r>
              <a:rPr lang="en-US" sz="2900" dirty="0">
                <a:solidFill>
                  <a:srgbClr val="C00000"/>
                </a:solidFill>
              </a:rPr>
              <a:t> </a:t>
            </a:r>
            <a:r>
              <a:rPr lang="en-US" sz="2900" dirty="0"/>
              <a:t>= </a:t>
            </a:r>
            <a:r>
              <a:rPr lang="en-US" sz="2900" dirty="0" err="1"/>
              <a:t>IntVar</a:t>
            </a:r>
            <a:r>
              <a:rPr lang="en-US" sz="2900" dirty="0"/>
              <a:t>()  </a:t>
            </a:r>
            <a:r>
              <a:rPr lang="en-US" sz="2900" dirty="0">
                <a:solidFill>
                  <a:srgbClr val="C00000"/>
                </a:solidFill>
              </a:rPr>
              <a:t># 1 or 2</a:t>
            </a:r>
            <a:br>
              <a:rPr lang="en-US" sz="2900" dirty="0"/>
            </a:br>
            <a:r>
              <a:rPr lang="en-US" sz="2900" dirty="0"/>
              <a:t>r1 = </a:t>
            </a:r>
            <a:r>
              <a:rPr lang="en-US" sz="2900" dirty="0" err="1"/>
              <a:t>Radiobutton</a:t>
            </a:r>
            <a:r>
              <a:rPr lang="en-US" sz="2900" dirty="0"/>
              <a:t>(frame, text="Increment", </a:t>
            </a:r>
            <a:br>
              <a:rPr lang="en-US" sz="2900" dirty="0"/>
            </a:br>
            <a:r>
              <a:rPr lang="en-US" sz="2900" dirty="0"/>
              <a:t>                                           variable=</a:t>
            </a:r>
            <a:r>
              <a:rPr lang="en-US" sz="2900" dirty="0" err="1">
                <a:solidFill>
                  <a:srgbClr val="C00000"/>
                </a:solidFill>
              </a:rPr>
              <a:t>var_radio</a:t>
            </a:r>
            <a:r>
              <a:rPr lang="en-US" sz="2900" dirty="0"/>
              <a:t>, </a:t>
            </a:r>
            <a:r>
              <a:rPr lang="en-US" sz="2900" dirty="0">
                <a:solidFill>
                  <a:srgbClr val="FF0000"/>
                </a:solidFill>
              </a:rPr>
              <a:t>value=1</a:t>
            </a:r>
            <a:r>
              <a:rPr lang="en-US" sz="2900" dirty="0"/>
              <a:t>)</a:t>
            </a:r>
            <a:br>
              <a:rPr lang="en-US" sz="2900" dirty="0"/>
            </a:br>
            <a:r>
              <a:rPr lang="en-US" sz="2900" dirty="0"/>
              <a:t>r1.grid(row=1,column=0)</a:t>
            </a:r>
            <a:br>
              <a:rPr lang="en-US" sz="2900" dirty="0"/>
            </a:br>
            <a:br>
              <a:rPr lang="en-US" sz="2900" dirty="0"/>
            </a:br>
            <a:r>
              <a:rPr lang="en-US" sz="2900" dirty="0"/>
              <a:t>r2 = </a:t>
            </a:r>
            <a:r>
              <a:rPr lang="en-US" sz="2900" dirty="0" err="1"/>
              <a:t>Radiobutton</a:t>
            </a:r>
            <a:r>
              <a:rPr lang="en-US" sz="2900" dirty="0"/>
              <a:t>(frame, text="Decrement", </a:t>
            </a:r>
            <a:br>
              <a:rPr lang="en-US" sz="2900" dirty="0"/>
            </a:br>
            <a:r>
              <a:rPr lang="en-US" sz="2900" dirty="0"/>
              <a:t>                                           variable=</a:t>
            </a:r>
            <a:r>
              <a:rPr lang="en-US" sz="2900" dirty="0" err="1">
                <a:solidFill>
                  <a:srgbClr val="C00000"/>
                </a:solidFill>
              </a:rPr>
              <a:t>var_radio</a:t>
            </a:r>
            <a:r>
              <a:rPr lang="en-US" sz="2900" dirty="0"/>
              <a:t>, value=2)</a:t>
            </a:r>
            <a:br>
              <a:rPr lang="en-US" sz="2900" dirty="0"/>
            </a:br>
            <a:r>
              <a:rPr lang="en-US" sz="2900" dirty="0"/>
              <a:t>r2.grid(row=1,column=1)</a:t>
            </a:r>
            <a:br>
              <a:rPr lang="en-US" sz="2700" dirty="0"/>
            </a:br>
            <a:br>
              <a:rPr lang="en-US" sz="2700" dirty="0"/>
            </a:br>
            <a:br>
              <a:rPr lang="en-CA" sz="2700" dirty="0"/>
            </a:br>
            <a:endParaRPr lang="en-CA" sz="2700" dirty="0"/>
          </a:p>
        </p:txBody>
      </p:sp>
      <p:pic>
        <p:nvPicPr>
          <p:cNvPr id="8" name="Picture 7">
            <a:extLst>
              <a:ext uri="{FF2B5EF4-FFF2-40B4-BE49-F238E27FC236}">
                <a16:creationId xmlns:a16="http://schemas.microsoft.com/office/drawing/2014/main" id="{18F9BDE1-D7A6-45CA-B55A-C1E95DDA1FB4}"/>
              </a:ext>
            </a:extLst>
          </p:cNvPr>
          <p:cNvPicPr>
            <a:picLocks noChangeAspect="1"/>
          </p:cNvPicPr>
          <p:nvPr/>
        </p:nvPicPr>
        <p:blipFill rotWithShape="1">
          <a:blip r:embed="rId3"/>
          <a:srcRect t="15393" b="42689"/>
          <a:stretch/>
        </p:blipFill>
        <p:spPr>
          <a:xfrm>
            <a:off x="7420583" y="-1"/>
            <a:ext cx="5361562" cy="2470699"/>
          </a:xfrm>
          <a:prstGeom prst="rect">
            <a:avLst/>
          </a:prstGeom>
        </p:spPr>
      </p:pic>
      <p:pic>
        <p:nvPicPr>
          <p:cNvPr id="10" name="Picture 9">
            <a:extLst>
              <a:ext uri="{FF2B5EF4-FFF2-40B4-BE49-F238E27FC236}">
                <a16:creationId xmlns:a16="http://schemas.microsoft.com/office/drawing/2014/main" id="{3EB4FE84-6612-4A8D-B6EA-06D864B04582}"/>
              </a:ext>
            </a:extLst>
          </p:cNvPr>
          <p:cNvPicPr>
            <a:picLocks noChangeAspect="1"/>
          </p:cNvPicPr>
          <p:nvPr/>
        </p:nvPicPr>
        <p:blipFill rotWithShape="1">
          <a:blip r:embed="rId4"/>
          <a:srcRect t="18346" b="39736"/>
          <a:stretch/>
        </p:blipFill>
        <p:spPr>
          <a:xfrm>
            <a:off x="7420582" y="2495017"/>
            <a:ext cx="5056021" cy="2329902"/>
          </a:xfrm>
          <a:prstGeom prst="rect">
            <a:avLst/>
          </a:prstGeom>
        </p:spPr>
      </p:pic>
      <p:pic>
        <p:nvPicPr>
          <p:cNvPr id="12" name="Picture 11">
            <a:extLst>
              <a:ext uri="{FF2B5EF4-FFF2-40B4-BE49-F238E27FC236}">
                <a16:creationId xmlns:a16="http://schemas.microsoft.com/office/drawing/2014/main" id="{35A1B8F5-E57C-4C81-BB95-A9249D27666B}"/>
              </a:ext>
            </a:extLst>
          </p:cNvPr>
          <p:cNvPicPr>
            <a:picLocks noChangeAspect="1"/>
          </p:cNvPicPr>
          <p:nvPr/>
        </p:nvPicPr>
        <p:blipFill rotWithShape="1">
          <a:blip r:embed="rId5"/>
          <a:srcRect t="17575" b="42138"/>
          <a:stretch/>
        </p:blipFill>
        <p:spPr>
          <a:xfrm>
            <a:off x="7420582" y="4849238"/>
            <a:ext cx="4952932" cy="2193588"/>
          </a:xfrm>
          <a:prstGeom prst="rect">
            <a:avLst/>
          </a:prstGeom>
        </p:spPr>
      </p:pic>
      <p:cxnSp>
        <p:nvCxnSpPr>
          <p:cNvPr id="17" name="Straight Arrow Connector 16">
            <a:extLst>
              <a:ext uri="{FF2B5EF4-FFF2-40B4-BE49-F238E27FC236}">
                <a16:creationId xmlns:a16="http://schemas.microsoft.com/office/drawing/2014/main" id="{0D7901FD-D70E-4AAE-8698-6E2B92E3C209}"/>
              </a:ext>
            </a:extLst>
          </p:cNvPr>
          <p:cNvCxnSpPr>
            <a:cxnSpLocks/>
          </p:cNvCxnSpPr>
          <p:nvPr/>
        </p:nvCxnSpPr>
        <p:spPr>
          <a:xfrm flipH="1" flipV="1">
            <a:off x="4304714" y="1350498"/>
            <a:ext cx="2289454" cy="221691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052892C-EBA3-4A97-A9EE-807148030A18}"/>
              </a:ext>
            </a:extLst>
          </p:cNvPr>
          <p:cNvCxnSpPr>
            <a:cxnSpLocks/>
          </p:cNvCxnSpPr>
          <p:nvPr/>
        </p:nvCxnSpPr>
        <p:spPr>
          <a:xfrm flipH="1">
            <a:off x="8243668" y="2208628"/>
            <a:ext cx="1" cy="106835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6510FB7-9B36-4C05-8682-B2E9459343B2}"/>
              </a:ext>
            </a:extLst>
          </p:cNvPr>
          <p:cNvCxnSpPr>
            <a:cxnSpLocks/>
          </p:cNvCxnSpPr>
          <p:nvPr/>
        </p:nvCxnSpPr>
        <p:spPr>
          <a:xfrm>
            <a:off x="8229601" y="4602542"/>
            <a:ext cx="0" cy="75256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12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endParaRPr lang="en-CA" dirty="0"/>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115020" y="3276979"/>
            <a:ext cx="10515600" cy="1325563"/>
          </a:xfrm>
        </p:spPr>
        <p:txBody>
          <a:bodyPr>
            <a:normAutofit fontScale="90000"/>
          </a:bodyPr>
          <a:lstStyle/>
          <a:p>
            <a:pPr lvl="0"/>
            <a:r>
              <a:rPr lang="en-CA" sz="3300" u="sng" dirty="0">
                <a:solidFill>
                  <a:srgbClr val="FF0000"/>
                </a:solidFill>
              </a:rPr>
              <a:t>Radio Buttons</a:t>
            </a:r>
            <a:br>
              <a:rPr lang="en-CA" sz="3300" u="sng" dirty="0">
                <a:solidFill>
                  <a:srgbClr val="FF0000"/>
                </a:solidFill>
              </a:rPr>
            </a:br>
            <a:br>
              <a:rPr lang="en-CA" dirty="0">
                <a:solidFill>
                  <a:srgbClr val="FF0000"/>
                </a:solidFill>
              </a:rPr>
            </a:br>
            <a:r>
              <a:rPr lang="en-US" sz="2900" dirty="0"/>
              <a:t>def step():</a:t>
            </a:r>
            <a:br>
              <a:rPr lang="en-US" sz="2900" dirty="0"/>
            </a:br>
            <a:r>
              <a:rPr lang="en-US" sz="2900" dirty="0"/>
              <a:t>    	value1 = int(entry2.get())</a:t>
            </a:r>
            <a:br>
              <a:rPr lang="en-US" sz="2900" dirty="0"/>
            </a:br>
            <a:r>
              <a:rPr lang="en-US" sz="2900" dirty="0"/>
              <a:t>    	choice = </a:t>
            </a:r>
            <a:r>
              <a:rPr lang="en-US" sz="2900" dirty="0" err="1">
                <a:solidFill>
                  <a:srgbClr val="C00000"/>
                </a:solidFill>
              </a:rPr>
              <a:t>var_radio.get</a:t>
            </a:r>
            <a:r>
              <a:rPr lang="en-US" sz="2900" dirty="0">
                <a:solidFill>
                  <a:srgbClr val="C00000"/>
                </a:solidFill>
              </a:rPr>
              <a:t>()</a:t>
            </a:r>
            <a:br>
              <a:rPr lang="en-US" sz="2900" dirty="0"/>
            </a:br>
            <a:r>
              <a:rPr lang="en-US" sz="2900" dirty="0"/>
              <a:t>    	if (choice==1):</a:t>
            </a:r>
            <a:br>
              <a:rPr lang="en-US" sz="2900" dirty="0"/>
            </a:br>
            <a:r>
              <a:rPr lang="en-US" sz="2900" dirty="0"/>
              <a:t>        		value1 = value1 + 1</a:t>
            </a:r>
            <a:br>
              <a:rPr lang="en-US" sz="2900" dirty="0"/>
            </a:br>
            <a:r>
              <a:rPr lang="en-US" sz="2900" dirty="0"/>
              <a:t>    	else:</a:t>
            </a:r>
            <a:br>
              <a:rPr lang="en-US" sz="2900" dirty="0"/>
            </a:br>
            <a:r>
              <a:rPr lang="en-US" sz="2900" dirty="0"/>
              <a:t>        		value1 = value1 - 1</a:t>
            </a:r>
            <a:br>
              <a:rPr lang="en-US" sz="2900" dirty="0"/>
            </a:br>
            <a:r>
              <a:rPr lang="en-US" sz="2900" dirty="0"/>
              <a:t>    	entry2.delete(0, END)</a:t>
            </a:r>
            <a:br>
              <a:rPr lang="en-US" sz="2900" dirty="0"/>
            </a:br>
            <a:r>
              <a:rPr lang="en-US" sz="2900" dirty="0"/>
              <a:t>    	entry2.insert(END, value1)</a:t>
            </a:r>
            <a:br>
              <a:rPr lang="en-US" sz="2900" dirty="0"/>
            </a:br>
            <a:br>
              <a:rPr lang="en-US" sz="2900" dirty="0"/>
            </a:br>
            <a:r>
              <a:rPr lang="en-US" sz="2900" dirty="0" err="1">
                <a:solidFill>
                  <a:srgbClr val="C00000"/>
                </a:solidFill>
              </a:rPr>
              <a:t>var_radio</a:t>
            </a:r>
            <a:r>
              <a:rPr lang="en-US" sz="2900" dirty="0">
                <a:solidFill>
                  <a:srgbClr val="C00000"/>
                </a:solidFill>
              </a:rPr>
              <a:t> </a:t>
            </a:r>
            <a:r>
              <a:rPr lang="en-US" sz="2900" dirty="0"/>
              <a:t>= </a:t>
            </a:r>
            <a:r>
              <a:rPr lang="en-US" sz="2900" dirty="0" err="1"/>
              <a:t>IntVar</a:t>
            </a:r>
            <a:r>
              <a:rPr lang="en-US" sz="2900" dirty="0"/>
              <a:t>()  </a:t>
            </a:r>
            <a:r>
              <a:rPr lang="en-US" sz="2900" dirty="0">
                <a:solidFill>
                  <a:srgbClr val="C00000"/>
                </a:solidFill>
              </a:rPr>
              <a:t># 1 or 2</a:t>
            </a:r>
            <a:br>
              <a:rPr lang="en-US" sz="2900" dirty="0"/>
            </a:br>
            <a:br>
              <a:rPr lang="en-US" sz="2700" dirty="0"/>
            </a:br>
            <a:br>
              <a:rPr lang="en-US" sz="2700" dirty="0"/>
            </a:br>
            <a:br>
              <a:rPr lang="en-CA" sz="2700" dirty="0"/>
            </a:br>
            <a:endParaRPr lang="en-CA" sz="2700" dirty="0"/>
          </a:p>
        </p:txBody>
      </p:sp>
      <p:pic>
        <p:nvPicPr>
          <p:cNvPr id="8" name="Picture 7">
            <a:extLst>
              <a:ext uri="{FF2B5EF4-FFF2-40B4-BE49-F238E27FC236}">
                <a16:creationId xmlns:a16="http://schemas.microsoft.com/office/drawing/2014/main" id="{18F9BDE1-D7A6-45CA-B55A-C1E95DDA1FB4}"/>
              </a:ext>
            </a:extLst>
          </p:cNvPr>
          <p:cNvPicPr>
            <a:picLocks noChangeAspect="1"/>
          </p:cNvPicPr>
          <p:nvPr/>
        </p:nvPicPr>
        <p:blipFill rotWithShape="1">
          <a:blip r:embed="rId3"/>
          <a:srcRect t="15393" b="42689"/>
          <a:stretch/>
        </p:blipFill>
        <p:spPr>
          <a:xfrm>
            <a:off x="7420583" y="-1"/>
            <a:ext cx="5361562" cy="2470699"/>
          </a:xfrm>
          <a:prstGeom prst="rect">
            <a:avLst/>
          </a:prstGeom>
        </p:spPr>
      </p:pic>
      <p:pic>
        <p:nvPicPr>
          <p:cNvPr id="10" name="Picture 9">
            <a:extLst>
              <a:ext uri="{FF2B5EF4-FFF2-40B4-BE49-F238E27FC236}">
                <a16:creationId xmlns:a16="http://schemas.microsoft.com/office/drawing/2014/main" id="{3EB4FE84-6612-4A8D-B6EA-06D864B04582}"/>
              </a:ext>
            </a:extLst>
          </p:cNvPr>
          <p:cNvPicPr>
            <a:picLocks noChangeAspect="1"/>
          </p:cNvPicPr>
          <p:nvPr/>
        </p:nvPicPr>
        <p:blipFill rotWithShape="1">
          <a:blip r:embed="rId4"/>
          <a:srcRect t="18346" b="39736"/>
          <a:stretch/>
        </p:blipFill>
        <p:spPr>
          <a:xfrm>
            <a:off x="7420582" y="2495017"/>
            <a:ext cx="5056021" cy="2329902"/>
          </a:xfrm>
          <a:prstGeom prst="rect">
            <a:avLst/>
          </a:prstGeom>
        </p:spPr>
      </p:pic>
      <p:pic>
        <p:nvPicPr>
          <p:cNvPr id="12" name="Picture 11">
            <a:extLst>
              <a:ext uri="{FF2B5EF4-FFF2-40B4-BE49-F238E27FC236}">
                <a16:creationId xmlns:a16="http://schemas.microsoft.com/office/drawing/2014/main" id="{35A1B8F5-E57C-4C81-BB95-A9249D27666B}"/>
              </a:ext>
            </a:extLst>
          </p:cNvPr>
          <p:cNvPicPr>
            <a:picLocks noChangeAspect="1"/>
          </p:cNvPicPr>
          <p:nvPr/>
        </p:nvPicPr>
        <p:blipFill rotWithShape="1">
          <a:blip r:embed="rId5"/>
          <a:srcRect t="17575" b="42138"/>
          <a:stretch/>
        </p:blipFill>
        <p:spPr>
          <a:xfrm>
            <a:off x="7420582" y="4849238"/>
            <a:ext cx="4952932" cy="2193588"/>
          </a:xfrm>
          <a:prstGeom prst="rect">
            <a:avLst/>
          </a:prstGeom>
        </p:spPr>
      </p:pic>
      <p:cxnSp>
        <p:nvCxnSpPr>
          <p:cNvPr id="21" name="Straight Arrow Connector 20">
            <a:extLst>
              <a:ext uri="{FF2B5EF4-FFF2-40B4-BE49-F238E27FC236}">
                <a16:creationId xmlns:a16="http://schemas.microsoft.com/office/drawing/2014/main" id="{C052892C-EBA3-4A97-A9EE-807148030A18}"/>
              </a:ext>
            </a:extLst>
          </p:cNvPr>
          <p:cNvCxnSpPr>
            <a:cxnSpLocks/>
          </p:cNvCxnSpPr>
          <p:nvPr/>
        </p:nvCxnSpPr>
        <p:spPr>
          <a:xfrm flipH="1">
            <a:off x="8243668" y="2208628"/>
            <a:ext cx="1" cy="106835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6510FB7-9B36-4C05-8682-B2E9459343B2}"/>
              </a:ext>
            </a:extLst>
          </p:cNvPr>
          <p:cNvCxnSpPr>
            <a:cxnSpLocks/>
          </p:cNvCxnSpPr>
          <p:nvPr/>
        </p:nvCxnSpPr>
        <p:spPr>
          <a:xfrm>
            <a:off x="8229601" y="4602542"/>
            <a:ext cx="0" cy="75256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867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endParaRPr lang="en-CA" dirty="0"/>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465215" y="553234"/>
            <a:ext cx="10515600" cy="1325563"/>
          </a:xfrm>
        </p:spPr>
        <p:txBody>
          <a:bodyPr>
            <a:normAutofit fontScale="90000"/>
          </a:bodyPr>
          <a:lstStyle/>
          <a:p>
            <a:pPr lvl="0"/>
            <a:r>
              <a:rPr lang="en-CA" sz="3300" u="sng" dirty="0">
                <a:solidFill>
                  <a:srgbClr val="FF0000"/>
                </a:solidFill>
              </a:rPr>
              <a:t>Menus</a:t>
            </a:r>
            <a:br>
              <a:rPr lang="en-CA" sz="3300" u="sng" dirty="0">
                <a:solidFill>
                  <a:srgbClr val="FF0000"/>
                </a:solidFill>
              </a:rPr>
            </a:br>
            <a:br>
              <a:rPr lang="en-CA" dirty="0">
                <a:solidFill>
                  <a:srgbClr val="FF0000"/>
                </a:solidFill>
              </a:rPr>
            </a:br>
            <a:br>
              <a:rPr lang="en-CA" sz="2700" dirty="0"/>
            </a:br>
            <a:endParaRPr lang="en-CA" sz="2700" dirty="0"/>
          </a:p>
        </p:txBody>
      </p:sp>
      <p:pic>
        <p:nvPicPr>
          <p:cNvPr id="5" name="Picture 4">
            <a:extLst>
              <a:ext uri="{FF2B5EF4-FFF2-40B4-BE49-F238E27FC236}">
                <a16:creationId xmlns:a16="http://schemas.microsoft.com/office/drawing/2014/main" id="{3CAA4B09-7230-4D16-A730-15446AE29622}"/>
              </a:ext>
            </a:extLst>
          </p:cNvPr>
          <p:cNvPicPr>
            <a:picLocks noChangeAspect="1"/>
          </p:cNvPicPr>
          <p:nvPr/>
        </p:nvPicPr>
        <p:blipFill rotWithShape="1">
          <a:blip r:embed="rId3"/>
          <a:srcRect l="10053" t="20411" r="69202" b="55180"/>
          <a:stretch/>
        </p:blipFill>
        <p:spPr>
          <a:xfrm>
            <a:off x="-129424" y="875490"/>
            <a:ext cx="6734713" cy="4455267"/>
          </a:xfrm>
          <a:prstGeom prst="rect">
            <a:avLst/>
          </a:prstGeom>
        </p:spPr>
      </p:pic>
      <p:pic>
        <p:nvPicPr>
          <p:cNvPr id="7" name="Picture 6">
            <a:extLst>
              <a:ext uri="{FF2B5EF4-FFF2-40B4-BE49-F238E27FC236}">
                <a16:creationId xmlns:a16="http://schemas.microsoft.com/office/drawing/2014/main" id="{72A06D13-58FC-4962-8AAD-C421BBCD9D65}"/>
              </a:ext>
            </a:extLst>
          </p:cNvPr>
          <p:cNvPicPr>
            <a:picLocks noChangeAspect="1"/>
          </p:cNvPicPr>
          <p:nvPr/>
        </p:nvPicPr>
        <p:blipFill rotWithShape="1">
          <a:blip r:embed="rId4"/>
          <a:srcRect t="8887" r="30320"/>
          <a:stretch/>
        </p:blipFill>
        <p:spPr>
          <a:xfrm>
            <a:off x="6958414" y="1216014"/>
            <a:ext cx="4345126" cy="4439979"/>
          </a:xfrm>
          <a:prstGeom prst="rect">
            <a:avLst/>
          </a:prstGeom>
        </p:spPr>
      </p:pic>
      <p:cxnSp>
        <p:nvCxnSpPr>
          <p:cNvPr id="11" name="Straight Arrow Connector 10">
            <a:extLst>
              <a:ext uri="{FF2B5EF4-FFF2-40B4-BE49-F238E27FC236}">
                <a16:creationId xmlns:a16="http://schemas.microsoft.com/office/drawing/2014/main" id="{BC65740C-1FE4-41DA-B668-A214589D217F}"/>
              </a:ext>
            </a:extLst>
          </p:cNvPr>
          <p:cNvCxnSpPr>
            <a:cxnSpLocks/>
          </p:cNvCxnSpPr>
          <p:nvPr/>
        </p:nvCxnSpPr>
        <p:spPr>
          <a:xfrm>
            <a:off x="1211185" y="1983545"/>
            <a:ext cx="8302466" cy="1445455"/>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138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endParaRPr lang="en-CA" dirty="0"/>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30832" y="2766218"/>
            <a:ext cx="10515600" cy="1325563"/>
          </a:xfrm>
        </p:spPr>
        <p:txBody>
          <a:bodyPr>
            <a:normAutofit fontScale="90000"/>
          </a:bodyPr>
          <a:lstStyle/>
          <a:p>
            <a:pPr lvl="0"/>
            <a:r>
              <a:rPr lang="en-CA" sz="3300" u="sng" dirty="0">
                <a:solidFill>
                  <a:srgbClr val="FF0000"/>
                </a:solidFill>
              </a:rPr>
              <a:t>Menus</a:t>
            </a:r>
            <a:br>
              <a:rPr lang="en-CA" sz="3300" u="sng" dirty="0">
                <a:solidFill>
                  <a:srgbClr val="FF0000"/>
                </a:solidFill>
              </a:rPr>
            </a:br>
            <a:br>
              <a:rPr lang="en-CA" sz="3300" u="sng" dirty="0">
                <a:solidFill>
                  <a:srgbClr val="FF0000"/>
                </a:solidFill>
              </a:rPr>
            </a:br>
            <a:r>
              <a:rPr lang="en-US" sz="3100" b="1" dirty="0">
                <a:solidFill>
                  <a:schemeClr val="accent1"/>
                </a:solidFill>
              </a:rPr>
              <a:t>def reset():</a:t>
            </a:r>
            <a:br>
              <a:rPr lang="en-US" sz="3100" b="1" dirty="0">
                <a:solidFill>
                  <a:schemeClr val="accent1"/>
                </a:solidFill>
              </a:rPr>
            </a:br>
            <a:r>
              <a:rPr lang="en-US" sz="3100" b="1" dirty="0">
                <a:solidFill>
                  <a:schemeClr val="accent1"/>
                </a:solidFill>
              </a:rPr>
              <a:t>    entry2.delete(0, END)</a:t>
            </a:r>
            <a:br>
              <a:rPr lang="en-US" sz="3100" b="1" dirty="0">
                <a:solidFill>
                  <a:schemeClr val="accent1"/>
                </a:solidFill>
              </a:rPr>
            </a:br>
            <a:r>
              <a:rPr lang="en-US" sz="3100" b="1" dirty="0">
                <a:solidFill>
                  <a:schemeClr val="accent1"/>
                </a:solidFill>
              </a:rPr>
              <a:t>    entry2.insert(END, 0)</a:t>
            </a:r>
            <a:br>
              <a:rPr lang="en-US" sz="3100" b="1" dirty="0">
                <a:solidFill>
                  <a:schemeClr val="accent1"/>
                </a:solidFill>
              </a:rPr>
            </a:br>
            <a:br>
              <a:rPr lang="en-US" sz="3100" b="1" dirty="0">
                <a:solidFill>
                  <a:schemeClr val="accent1"/>
                </a:solidFill>
              </a:rPr>
            </a:br>
            <a:r>
              <a:rPr lang="en-US" sz="3100" b="1" dirty="0">
                <a:solidFill>
                  <a:schemeClr val="accent1"/>
                </a:solidFill>
              </a:rPr>
              <a:t>def </a:t>
            </a:r>
            <a:r>
              <a:rPr lang="en-US" sz="3100" b="1" dirty="0" err="1">
                <a:solidFill>
                  <a:schemeClr val="accent1"/>
                </a:solidFill>
              </a:rPr>
              <a:t>myExit</a:t>
            </a:r>
            <a:r>
              <a:rPr lang="en-US" sz="3100" b="1" dirty="0">
                <a:solidFill>
                  <a:schemeClr val="accent1"/>
                </a:solidFill>
              </a:rPr>
              <a:t>():</a:t>
            </a:r>
            <a:br>
              <a:rPr lang="en-US" sz="3100" b="1" dirty="0">
                <a:solidFill>
                  <a:schemeClr val="accent1"/>
                </a:solidFill>
              </a:rPr>
            </a:br>
            <a:r>
              <a:rPr lang="en-US" sz="3100" b="1" dirty="0">
                <a:solidFill>
                  <a:schemeClr val="accent1"/>
                </a:solidFill>
              </a:rPr>
              <a:t>    exit()</a:t>
            </a:r>
            <a:br>
              <a:rPr lang="en-CA" dirty="0">
                <a:solidFill>
                  <a:srgbClr val="FF0000"/>
                </a:solidFill>
              </a:rPr>
            </a:br>
            <a:br>
              <a:rPr lang="en-CA" dirty="0">
                <a:solidFill>
                  <a:srgbClr val="FF0000"/>
                </a:solidFill>
              </a:rPr>
            </a:br>
            <a:r>
              <a:rPr lang="en-CA" sz="3100" b="1" dirty="0"/>
              <a:t>menu1 = Menu(window) #MenuBar</a:t>
            </a:r>
            <a:br>
              <a:rPr lang="en-CA" sz="3100" b="1" dirty="0"/>
            </a:br>
            <a:r>
              <a:rPr lang="en-CA" sz="3100" b="1" dirty="0" err="1"/>
              <a:t>window.config</a:t>
            </a:r>
            <a:r>
              <a:rPr lang="en-CA" sz="3100" b="1" dirty="0"/>
              <a:t>(menu=menu1)</a:t>
            </a:r>
            <a:br>
              <a:rPr lang="en-CA" dirty="0">
                <a:solidFill>
                  <a:srgbClr val="FF0000"/>
                </a:solidFill>
              </a:rPr>
            </a:br>
            <a:br>
              <a:rPr lang="en-CA" dirty="0">
                <a:solidFill>
                  <a:srgbClr val="FF0000"/>
                </a:solidFill>
              </a:rPr>
            </a:br>
            <a:r>
              <a:rPr lang="en-CA" sz="3100" b="1" dirty="0"/>
              <a:t>subm1=Menu(menu1)  #Menu</a:t>
            </a:r>
            <a:br>
              <a:rPr lang="en-CA" sz="3100" b="1" dirty="0"/>
            </a:br>
            <a:r>
              <a:rPr lang="en-CA" sz="3100" b="1" dirty="0"/>
              <a:t>menu1.add_cascade(label="</a:t>
            </a:r>
            <a:r>
              <a:rPr lang="en-CA" sz="3100" b="1" dirty="0">
                <a:solidFill>
                  <a:srgbClr val="FF0000"/>
                </a:solidFill>
              </a:rPr>
              <a:t>Options</a:t>
            </a:r>
            <a:r>
              <a:rPr lang="en-CA" sz="3100" b="1" dirty="0"/>
              <a:t>", menu=subm1)</a:t>
            </a:r>
            <a:br>
              <a:rPr lang="en-CA" sz="3100" b="1" dirty="0"/>
            </a:br>
            <a:r>
              <a:rPr lang="en-CA" sz="3100" b="1" dirty="0"/>
              <a:t>subm1.add_command(label="</a:t>
            </a:r>
            <a:r>
              <a:rPr lang="en-CA" sz="3100" b="1" dirty="0">
                <a:solidFill>
                  <a:srgbClr val="FF0000"/>
                </a:solidFill>
              </a:rPr>
              <a:t>Reset</a:t>
            </a:r>
            <a:r>
              <a:rPr lang="en-CA" sz="3100" b="1" dirty="0"/>
              <a:t>", command = </a:t>
            </a:r>
            <a:r>
              <a:rPr lang="en-CA" sz="3100" b="1" dirty="0">
                <a:solidFill>
                  <a:schemeClr val="accent1"/>
                </a:solidFill>
              </a:rPr>
              <a:t>reset</a:t>
            </a:r>
            <a:r>
              <a:rPr lang="en-CA" sz="3100" b="1" dirty="0"/>
              <a:t>)   </a:t>
            </a:r>
            <a:r>
              <a:rPr lang="en-CA" sz="3100" b="1" dirty="0">
                <a:solidFill>
                  <a:srgbClr val="FF0000"/>
                </a:solidFill>
              </a:rPr>
              <a:t># menu item</a:t>
            </a:r>
            <a:br>
              <a:rPr lang="en-CA" sz="3100" b="1" dirty="0"/>
            </a:br>
            <a:r>
              <a:rPr lang="en-CA" sz="3100" b="1" dirty="0"/>
              <a:t>subm1.add_command(label="</a:t>
            </a:r>
            <a:r>
              <a:rPr lang="en-CA" sz="3100" b="1" dirty="0">
                <a:solidFill>
                  <a:srgbClr val="FF0000"/>
                </a:solidFill>
              </a:rPr>
              <a:t>Exit</a:t>
            </a:r>
            <a:r>
              <a:rPr lang="en-CA" sz="3100" b="1" dirty="0"/>
              <a:t>", command = </a:t>
            </a:r>
            <a:r>
              <a:rPr lang="en-CA" sz="3100" b="1" dirty="0" err="1">
                <a:solidFill>
                  <a:schemeClr val="accent1"/>
                </a:solidFill>
              </a:rPr>
              <a:t>myExit</a:t>
            </a:r>
            <a:r>
              <a:rPr lang="en-CA" sz="3100" b="1" dirty="0"/>
              <a:t>)</a:t>
            </a:r>
            <a:br>
              <a:rPr lang="en-CA" sz="2700" dirty="0"/>
            </a:br>
            <a:endParaRPr lang="en-CA" sz="2700" dirty="0"/>
          </a:p>
        </p:txBody>
      </p:sp>
      <p:pic>
        <p:nvPicPr>
          <p:cNvPr id="5" name="Picture 4">
            <a:extLst>
              <a:ext uri="{FF2B5EF4-FFF2-40B4-BE49-F238E27FC236}">
                <a16:creationId xmlns:a16="http://schemas.microsoft.com/office/drawing/2014/main" id="{3CAA4B09-7230-4D16-A730-15446AE29622}"/>
              </a:ext>
            </a:extLst>
          </p:cNvPr>
          <p:cNvPicPr>
            <a:picLocks noChangeAspect="1"/>
          </p:cNvPicPr>
          <p:nvPr/>
        </p:nvPicPr>
        <p:blipFill rotWithShape="1">
          <a:blip r:embed="rId3"/>
          <a:srcRect l="10053" t="20411" r="78516" b="55180"/>
          <a:stretch/>
        </p:blipFill>
        <p:spPr>
          <a:xfrm>
            <a:off x="8691020" y="49997"/>
            <a:ext cx="3710824" cy="4455267"/>
          </a:xfrm>
          <a:prstGeom prst="rect">
            <a:avLst/>
          </a:prstGeom>
        </p:spPr>
      </p:pic>
    </p:spTree>
    <p:extLst>
      <p:ext uri="{BB962C8B-B14F-4D97-AF65-F5344CB8AC3E}">
        <p14:creationId xmlns:p14="http://schemas.microsoft.com/office/powerpoint/2010/main" val="501287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endParaRPr lang="en-CA" dirty="0"/>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30832" y="76520"/>
            <a:ext cx="10515600" cy="1325563"/>
          </a:xfrm>
        </p:spPr>
        <p:txBody>
          <a:bodyPr>
            <a:normAutofit/>
          </a:bodyPr>
          <a:lstStyle/>
          <a:p>
            <a:pPr lvl="0"/>
            <a:r>
              <a:rPr lang="en-CA" sz="3300" u="sng" dirty="0">
                <a:solidFill>
                  <a:srgbClr val="FF0000"/>
                </a:solidFill>
              </a:rPr>
              <a:t>Sub Windows</a:t>
            </a:r>
            <a:br>
              <a:rPr lang="en-CA" sz="3300" u="sng" dirty="0">
                <a:solidFill>
                  <a:srgbClr val="FF0000"/>
                </a:solidFill>
              </a:rPr>
            </a:br>
            <a:endParaRPr lang="en-CA" sz="2700" dirty="0"/>
          </a:p>
        </p:txBody>
      </p:sp>
      <p:pic>
        <p:nvPicPr>
          <p:cNvPr id="6" name="Picture 5">
            <a:extLst>
              <a:ext uri="{FF2B5EF4-FFF2-40B4-BE49-F238E27FC236}">
                <a16:creationId xmlns:a16="http://schemas.microsoft.com/office/drawing/2014/main" id="{335F013F-BBFA-435C-9033-0521825563AE}"/>
              </a:ext>
            </a:extLst>
          </p:cNvPr>
          <p:cNvPicPr>
            <a:picLocks noChangeAspect="1"/>
          </p:cNvPicPr>
          <p:nvPr/>
        </p:nvPicPr>
        <p:blipFill rotWithShape="1">
          <a:blip r:embed="rId3"/>
          <a:srcRect l="15159" t="10761" r="63139" b="62843"/>
          <a:stretch/>
        </p:blipFill>
        <p:spPr>
          <a:xfrm>
            <a:off x="0" y="933854"/>
            <a:ext cx="5803962" cy="3968886"/>
          </a:xfrm>
          <a:prstGeom prst="rect">
            <a:avLst/>
          </a:prstGeom>
        </p:spPr>
      </p:pic>
      <p:pic>
        <p:nvPicPr>
          <p:cNvPr id="8" name="Picture 7">
            <a:extLst>
              <a:ext uri="{FF2B5EF4-FFF2-40B4-BE49-F238E27FC236}">
                <a16:creationId xmlns:a16="http://schemas.microsoft.com/office/drawing/2014/main" id="{FC57F7E4-68C2-43D7-AD51-A0F90CF760E4}"/>
              </a:ext>
            </a:extLst>
          </p:cNvPr>
          <p:cNvPicPr>
            <a:picLocks noChangeAspect="1"/>
          </p:cNvPicPr>
          <p:nvPr/>
        </p:nvPicPr>
        <p:blipFill rotWithShape="1">
          <a:blip r:embed="rId4"/>
          <a:srcRect t="13279" b="36001"/>
          <a:stretch/>
        </p:blipFill>
        <p:spPr>
          <a:xfrm>
            <a:off x="6379723" y="1402083"/>
            <a:ext cx="6009414" cy="3500657"/>
          </a:xfrm>
          <a:prstGeom prst="rect">
            <a:avLst/>
          </a:prstGeom>
        </p:spPr>
      </p:pic>
      <p:cxnSp>
        <p:nvCxnSpPr>
          <p:cNvPr id="10" name="Straight Arrow Connector 9">
            <a:extLst>
              <a:ext uri="{FF2B5EF4-FFF2-40B4-BE49-F238E27FC236}">
                <a16:creationId xmlns:a16="http://schemas.microsoft.com/office/drawing/2014/main" id="{1B948E5E-2EBC-40FF-A1B4-ECFE5E947B2B}"/>
              </a:ext>
            </a:extLst>
          </p:cNvPr>
          <p:cNvCxnSpPr/>
          <p:nvPr/>
        </p:nvCxnSpPr>
        <p:spPr>
          <a:xfrm flipV="1">
            <a:off x="2490281" y="1653702"/>
            <a:ext cx="4094894" cy="15564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4FD5294-EFFB-4ED0-B14C-F2AA316D2460}"/>
              </a:ext>
            </a:extLst>
          </p:cNvPr>
          <p:cNvCxnSpPr>
            <a:cxnSpLocks/>
          </p:cNvCxnSpPr>
          <p:nvPr/>
        </p:nvCxnSpPr>
        <p:spPr>
          <a:xfrm flipH="1" flipV="1">
            <a:off x="3581400" y="4606471"/>
            <a:ext cx="4378868" cy="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480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endParaRPr lang="en-CA" dirty="0"/>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1319666" y="5395912"/>
            <a:ext cx="10515600" cy="1325563"/>
          </a:xfrm>
        </p:spPr>
        <p:txBody>
          <a:bodyPr>
            <a:normAutofit/>
          </a:bodyPr>
          <a:lstStyle/>
          <a:p>
            <a:pPr lvl="0"/>
            <a:br>
              <a:rPr lang="en-CA" sz="3300" u="sng" dirty="0">
                <a:solidFill>
                  <a:srgbClr val="FF0000"/>
                </a:solidFill>
              </a:rPr>
            </a:br>
            <a:endParaRPr lang="en-CA" sz="2700" dirty="0"/>
          </a:p>
        </p:txBody>
      </p:sp>
      <p:pic>
        <p:nvPicPr>
          <p:cNvPr id="6" name="Picture 5">
            <a:extLst>
              <a:ext uri="{FF2B5EF4-FFF2-40B4-BE49-F238E27FC236}">
                <a16:creationId xmlns:a16="http://schemas.microsoft.com/office/drawing/2014/main" id="{335F013F-BBFA-435C-9033-0521825563AE}"/>
              </a:ext>
            </a:extLst>
          </p:cNvPr>
          <p:cNvPicPr>
            <a:picLocks noChangeAspect="1"/>
          </p:cNvPicPr>
          <p:nvPr/>
        </p:nvPicPr>
        <p:blipFill rotWithShape="1">
          <a:blip r:embed="rId3"/>
          <a:srcRect l="15159" t="10761" r="63139" b="80423"/>
          <a:stretch/>
        </p:blipFill>
        <p:spPr>
          <a:xfrm>
            <a:off x="0" y="-150641"/>
            <a:ext cx="5803962" cy="1325562"/>
          </a:xfrm>
          <a:prstGeom prst="rect">
            <a:avLst/>
          </a:prstGeom>
        </p:spPr>
      </p:pic>
      <p:pic>
        <p:nvPicPr>
          <p:cNvPr id="8" name="Picture 7">
            <a:extLst>
              <a:ext uri="{FF2B5EF4-FFF2-40B4-BE49-F238E27FC236}">
                <a16:creationId xmlns:a16="http://schemas.microsoft.com/office/drawing/2014/main" id="{FC57F7E4-68C2-43D7-AD51-A0F90CF760E4}"/>
              </a:ext>
            </a:extLst>
          </p:cNvPr>
          <p:cNvPicPr>
            <a:picLocks noChangeAspect="1"/>
          </p:cNvPicPr>
          <p:nvPr/>
        </p:nvPicPr>
        <p:blipFill rotWithShape="1">
          <a:blip r:embed="rId4"/>
          <a:srcRect t="23636" b="39880"/>
          <a:stretch/>
        </p:blipFill>
        <p:spPr>
          <a:xfrm>
            <a:off x="8317249" y="31872"/>
            <a:ext cx="6009414" cy="2518117"/>
          </a:xfrm>
          <a:prstGeom prst="rect">
            <a:avLst/>
          </a:prstGeom>
        </p:spPr>
      </p:pic>
      <p:cxnSp>
        <p:nvCxnSpPr>
          <p:cNvPr id="10" name="Straight Arrow Connector 9">
            <a:extLst>
              <a:ext uri="{FF2B5EF4-FFF2-40B4-BE49-F238E27FC236}">
                <a16:creationId xmlns:a16="http://schemas.microsoft.com/office/drawing/2014/main" id="{1B948E5E-2EBC-40FF-A1B4-ECFE5E947B2B}"/>
              </a:ext>
            </a:extLst>
          </p:cNvPr>
          <p:cNvCxnSpPr>
            <a:cxnSpLocks/>
          </p:cNvCxnSpPr>
          <p:nvPr/>
        </p:nvCxnSpPr>
        <p:spPr>
          <a:xfrm flipV="1">
            <a:off x="2743500" y="239151"/>
            <a:ext cx="5744882" cy="95121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4FD5294-EFFB-4ED0-B14C-F2AA316D2460}"/>
              </a:ext>
            </a:extLst>
          </p:cNvPr>
          <p:cNvCxnSpPr>
            <a:cxnSpLocks/>
          </p:cNvCxnSpPr>
          <p:nvPr/>
        </p:nvCxnSpPr>
        <p:spPr>
          <a:xfrm flipH="1" flipV="1">
            <a:off x="5615941" y="1167094"/>
            <a:ext cx="4058648" cy="93373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D17F897-EF0B-43CC-B5A9-18C586B50DC6}"/>
              </a:ext>
            </a:extLst>
          </p:cNvPr>
          <p:cNvSpPr txBox="1"/>
          <p:nvPr/>
        </p:nvSpPr>
        <p:spPr>
          <a:xfrm>
            <a:off x="20668" y="1434228"/>
            <a:ext cx="9954456" cy="4478149"/>
          </a:xfrm>
          <a:prstGeom prst="rect">
            <a:avLst/>
          </a:prstGeom>
          <a:noFill/>
        </p:spPr>
        <p:txBody>
          <a:bodyPr wrap="none" rtlCol="0">
            <a:spAutoFit/>
          </a:bodyPr>
          <a:lstStyle/>
          <a:p>
            <a:r>
              <a:rPr lang="en-IE" sz="2400" dirty="0"/>
              <a:t>menu1 = Menu(window) #MenuBar</a:t>
            </a:r>
          </a:p>
          <a:p>
            <a:r>
              <a:rPr lang="en-IE" sz="2400" dirty="0" err="1"/>
              <a:t>window.config</a:t>
            </a:r>
            <a:r>
              <a:rPr lang="en-IE" sz="2400" dirty="0"/>
              <a:t>(menu=menu1)</a:t>
            </a:r>
          </a:p>
          <a:p>
            <a:endParaRPr lang="en-IE" sz="2400" dirty="0"/>
          </a:p>
          <a:p>
            <a:r>
              <a:rPr lang="en-IE" sz="2400" dirty="0"/>
              <a:t>subm1=Menu(menu1)  #Menu</a:t>
            </a:r>
          </a:p>
          <a:p>
            <a:r>
              <a:rPr lang="en-IE" sz="2400" dirty="0"/>
              <a:t>menu1.add_cascade(label="Options", menu=subm1)</a:t>
            </a:r>
          </a:p>
          <a:p>
            <a:r>
              <a:rPr lang="en-IE" sz="2400" dirty="0"/>
              <a:t>subm1.add_command(label="Reset", command = reset)</a:t>
            </a:r>
          </a:p>
          <a:p>
            <a:r>
              <a:rPr lang="en-IE" sz="2400" dirty="0"/>
              <a:t>subm1.add_command(label="Exit", command = </a:t>
            </a:r>
            <a:r>
              <a:rPr lang="en-IE" sz="2400" dirty="0" err="1"/>
              <a:t>myExit</a:t>
            </a:r>
            <a:r>
              <a:rPr lang="en-IE" sz="2400" dirty="0"/>
              <a:t>)</a:t>
            </a:r>
          </a:p>
          <a:p>
            <a:endParaRPr lang="en-IE" sz="2700" dirty="0"/>
          </a:p>
          <a:p>
            <a:r>
              <a:rPr lang="en-IE" sz="3000" dirty="0">
                <a:solidFill>
                  <a:srgbClr val="FF0000"/>
                </a:solidFill>
              </a:rPr>
              <a:t>subm2=Menu(menu1)  #Menu</a:t>
            </a:r>
          </a:p>
          <a:p>
            <a:r>
              <a:rPr lang="en-IE" sz="3000" dirty="0">
                <a:solidFill>
                  <a:srgbClr val="FF0000"/>
                </a:solidFill>
              </a:rPr>
              <a:t>menu1.add_cascade(label="Help", menu=subm2)</a:t>
            </a:r>
          </a:p>
          <a:p>
            <a:r>
              <a:rPr lang="en-IE" sz="3000" dirty="0">
                <a:solidFill>
                  <a:srgbClr val="FF0000"/>
                </a:solidFill>
              </a:rPr>
              <a:t>subm2.add_command(label="Contacts", </a:t>
            </a:r>
            <a:r>
              <a:rPr lang="en-IE" sz="3000" dirty="0"/>
              <a:t>command = contacts</a:t>
            </a:r>
            <a:r>
              <a:rPr lang="en-IE" sz="3000" dirty="0">
                <a:solidFill>
                  <a:srgbClr val="FF0000"/>
                </a:solidFill>
              </a:rPr>
              <a:t>)</a:t>
            </a:r>
          </a:p>
        </p:txBody>
      </p:sp>
    </p:spTree>
    <p:extLst>
      <p:ext uri="{BB962C8B-B14F-4D97-AF65-F5344CB8AC3E}">
        <p14:creationId xmlns:p14="http://schemas.microsoft.com/office/powerpoint/2010/main" val="480708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a:xfrm>
            <a:off x="8488382" y="6538912"/>
            <a:ext cx="2743200" cy="365125"/>
          </a:xfrm>
        </p:spPr>
        <p:txBody>
          <a:bodyPr/>
          <a:lstStyle/>
          <a:p>
            <a:pPr lvl="0"/>
            <a:endParaRPr lang="en-CA" dirty="0"/>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1319666" y="5395912"/>
            <a:ext cx="10515600" cy="1325563"/>
          </a:xfrm>
        </p:spPr>
        <p:txBody>
          <a:bodyPr>
            <a:normAutofit/>
          </a:bodyPr>
          <a:lstStyle/>
          <a:p>
            <a:pPr lvl="0"/>
            <a:br>
              <a:rPr lang="en-CA" sz="3300" u="sng" dirty="0">
                <a:solidFill>
                  <a:srgbClr val="FF0000"/>
                </a:solidFill>
              </a:rPr>
            </a:br>
            <a:endParaRPr lang="en-CA" sz="2700" dirty="0"/>
          </a:p>
        </p:txBody>
      </p:sp>
      <p:pic>
        <p:nvPicPr>
          <p:cNvPr id="6" name="Picture 5">
            <a:extLst>
              <a:ext uri="{FF2B5EF4-FFF2-40B4-BE49-F238E27FC236}">
                <a16:creationId xmlns:a16="http://schemas.microsoft.com/office/drawing/2014/main" id="{335F013F-BBFA-435C-9033-0521825563AE}"/>
              </a:ext>
            </a:extLst>
          </p:cNvPr>
          <p:cNvPicPr>
            <a:picLocks noChangeAspect="1"/>
          </p:cNvPicPr>
          <p:nvPr/>
        </p:nvPicPr>
        <p:blipFill rotWithShape="1">
          <a:blip r:embed="rId3"/>
          <a:srcRect l="15159" t="10761" r="63139" b="80423"/>
          <a:stretch/>
        </p:blipFill>
        <p:spPr>
          <a:xfrm>
            <a:off x="0" y="-150641"/>
            <a:ext cx="5803962" cy="1325562"/>
          </a:xfrm>
          <a:prstGeom prst="rect">
            <a:avLst/>
          </a:prstGeom>
        </p:spPr>
      </p:pic>
      <p:pic>
        <p:nvPicPr>
          <p:cNvPr id="8" name="Picture 7">
            <a:extLst>
              <a:ext uri="{FF2B5EF4-FFF2-40B4-BE49-F238E27FC236}">
                <a16:creationId xmlns:a16="http://schemas.microsoft.com/office/drawing/2014/main" id="{FC57F7E4-68C2-43D7-AD51-A0F90CF760E4}"/>
              </a:ext>
            </a:extLst>
          </p:cNvPr>
          <p:cNvPicPr>
            <a:picLocks noChangeAspect="1"/>
          </p:cNvPicPr>
          <p:nvPr/>
        </p:nvPicPr>
        <p:blipFill rotWithShape="1">
          <a:blip r:embed="rId4"/>
          <a:srcRect t="23636" b="39880"/>
          <a:stretch/>
        </p:blipFill>
        <p:spPr>
          <a:xfrm>
            <a:off x="6537616" y="321103"/>
            <a:ext cx="6009414" cy="2518117"/>
          </a:xfrm>
          <a:prstGeom prst="rect">
            <a:avLst/>
          </a:prstGeom>
        </p:spPr>
      </p:pic>
      <p:cxnSp>
        <p:nvCxnSpPr>
          <p:cNvPr id="10" name="Straight Arrow Connector 9">
            <a:extLst>
              <a:ext uri="{FF2B5EF4-FFF2-40B4-BE49-F238E27FC236}">
                <a16:creationId xmlns:a16="http://schemas.microsoft.com/office/drawing/2014/main" id="{1B948E5E-2EBC-40FF-A1B4-ECFE5E947B2B}"/>
              </a:ext>
            </a:extLst>
          </p:cNvPr>
          <p:cNvCxnSpPr>
            <a:cxnSpLocks/>
          </p:cNvCxnSpPr>
          <p:nvPr/>
        </p:nvCxnSpPr>
        <p:spPr>
          <a:xfrm flipV="1">
            <a:off x="2743500" y="706640"/>
            <a:ext cx="4121534" cy="48373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4FD5294-EFFB-4ED0-B14C-F2AA316D2460}"/>
              </a:ext>
            </a:extLst>
          </p:cNvPr>
          <p:cNvCxnSpPr>
            <a:cxnSpLocks/>
          </p:cNvCxnSpPr>
          <p:nvPr/>
        </p:nvCxnSpPr>
        <p:spPr>
          <a:xfrm flipH="1" flipV="1">
            <a:off x="5615941" y="1167095"/>
            <a:ext cx="2304170" cy="8347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D17F897-EF0B-43CC-B5A9-18C586B50DC6}"/>
              </a:ext>
            </a:extLst>
          </p:cNvPr>
          <p:cNvSpPr txBox="1"/>
          <p:nvPr/>
        </p:nvSpPr>
        <p:spPr>
          <a:xfrm>
            <a:off x="0" y="1364188"/>
            <a:ext cx="10653622" cy="5493812"/>
          </a:xfrm>
          <a:prstGeom prst="rect">
            <a:avLst/>
          </a:prstGeom>
          <a:noFill/>
        </p:spPr>
        <p:txBody>
          <a:bodyPr wrap="none" rtlCol="0">
            <a:spAutoFit/>
          </a:bodyPr>
          <a:lstStyle/>
          <a:p>
            <a:r>
              <a:rPr lang="en-IE" sz="2700" dirty="0"/>
              <a:t>def contacts():</a:t>
            </a:r>
          </a:p>
          <a:p>
            <a:r>
              <a:rPr lang="en-IE" sz="2700" dirty="0"/>
              <a:t>    </a:t>
            </a:r>
            <a:r>
              <a:rPr lang="en-IE" sz="2700" dirty="0">
                <a:solidFill>
                  <a:srgbClr val="FF0000"/>
                </a:solidFill>
              </a:rPr>
              <a:t>def close2():</a:t>
            </a:r>
          </a:p>
          <a:p>
            <a:r>
              <a:rPr lang="en-IE" sz="2700" dirty="0">
                <a:solidFill>
                  <a:srgbClr val="FF0000"/>
                </a:solidFill>
              </a:rPr>
              <a:t>        window2.destroy()</a:t>
            </a:r>
          </a:p>
          <a:p>
            <a:endParaRPr lang="en-IE" sz="2700" dirty="0"/>
          </a:p>
          <a:p>
            <a:r>
              <a:rPr lang="en-IE" sz="2700" dirty="0"/>
              <a:t>    window2 = Tk()</a:t>
            </a:r>
          </a:p>
          <a:p>
            <a:r>
              <a:rPr lang="en-IE" sz="2700" dirty="0"/>
              <a:t>    window2.geometry("200x200")</a:t>
            </a:r>
          </a:p>
          <a:p>
            <a:r>
              <a:rPr lang="en-IE" sz="2700" dirty="0"/>
              <a:t>    window2.title("Contact Details")</a:t>
            </a:r>
          </a:p>
          <a:p>
            <a:r>
              <a:rPr lang="en-IE" sz="2700" dirty="0"/>
              <a:t>    label_s1 = Label(window2, text="phone 09064123456", </a:t>
            </a:r>
          </a:p>
          <a:p>
            <a:r>
              <a:rPr lang="en-IE" sz="2700" dirty="0"/>
              <a:t>                                                </a:t>
            </a:r>
            <a:r>
              <a:rPr lang="en-IE" sz="2700" dirty="0" err="1"/>
              <a:t>fg</a:t>
            </a:r>
            <a:r>
              <a:rPr lang="en-IE" sz="2700" dirty="0"/>
              <a:t>="blue",</a:t>
            </a:r>
            <a:r>
              <a:rPr lang="en-IE" sz="2700" dirty="0" err="1"/>
              <a:t>bg</a:t>
            </a:r>
            <a:r>
              <a:rPr lang="en-IE" sz="2700" dirty="0"/>
              <a:t>="white", font=("arial", 12, "bold"))</a:t>
            </a:r>
          </a:p>
          <a:p>
            <a:r>
              <a:rPr lang="en-IE" sz="2700" dirty="0"/>
              <a:t>    label_s1.place(x=10,y=20)</a:t>
            </a:r>
          </a:p>
          <a:p>
            <a:r>
              <a:rPr lang="en-IE" sz="2700" dirty="0"/>
              <a:t>    button_s1 = Button(window2, text="Exit", </a:t>
            </a:r>
          </a:p>
          <a:p>
            <a:r>
              <a:rPr lang="en-IE" sz="2700" dirty="0"/>
              <a:t>                                   </a:t>
            </a:r>
            <a:r>
              <a:rPr lang="en-IE" sz="2700" dirty="0" err="1"/>
              <a:t>fg</a:t>
            </a:r>
            <a:r>
              <a:rPr lang="en-IE" sz="2700" dirty="0"/>
              <a:t>="black", font=("arial", 10, "bold"), </a:t>
            </a:r>
            <a:r>
              <a:rPr lang="en-IE" sz="2700" dirty="0">
                <a:solidFill>
                  <a:srgbClr val="FF0000"/>
                </a:solidFill>
              </a:rPr>
              <a:t>command=close2</a:t>
            </a:r>
            <a:r>
              <a:rPr lang="en-IE" sz="2700" dirty="0"/>
              <a:t>)</a:t>
            </a:r>
          </a:p>
          <a:p>
            <a:r>
              <a:rPr lang="en-IE" sz="2700" dirty="0"/>
              <a:t>    button_s1.place(x=50, y=80)</a:t>
            </a:r>
          </a:p>
        </p:txBody>
      </p:sp>
    </p:spTree>
    <p:extLst>
      <p:ext uri="{BB962C8B-B14F-4D97-AF65-F5344CB8AC3E}">
        <p14:creationId xmlns:p14="http://schemas.microsoft.com/office/powerpoint/2010/main" val="3592843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r>
              <a:rPr lang="en-CA"/>
              <a:t>May 19 2011</a:t>
            </a:r>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228600" y="18255"/>
            <a:ext cx="10515600" cy="1325563"/>
          </a:xfrm>
        </p:spPr>
        <p:txBody>
          <a:bodyPr/>
          <a:lstStyle/>
          <a:p>
            <a:pPr lvl="0"/>
            <a:r>
              <a:rPr lang="en-CA" dirty="0">
                <a:solidFill>
                  <a:srgbClr val="FF0000"/>
                </a:solidFill>
              </a:rPr>
              <a:t>2 Labels</a:t>
            </a:r>
          </a:p>
        </p:txBody>
      </p:sp>
      <p:sp>
        <p:nvSpPr>
          <p:cNvPr id="7" name="TextBox 6">
            <a:extLst>
              <a:ext uri="{FF2B5EF4-FFF2-40B4-BE49-F238E27FC236}">
                <a16:creationId xmlns:a16="http://schemas.microsoft.com/office/drawing/2014/main" id="{A61B92D8-77B7-4818-86F2-6701D1F9BDF1}"/>
              </a:ext>
            </a:extLst>
          </p:cNvPr>
          <p:cNvSpPr txBox="1"/>
          <p:nvPr/>
        </p:nvSpPr>
        <p:spPr>
          <a:xfrm>
            <a:off x="228600" y="2179883"/>
            <a:ext cx="8722516" cy="3831818"/>
          </a:xfrm>
          <a:prstGeom prst="rect">
            <a:avLst/>
          </a:prstGeom>
          <a:noFill/>
        </p:spPr>
        <p:txBody>
          <a:bodyPr wrap="none" rtlCol="0">
            <a:spAutoFit/>
          </a:bodyPr>
          <a:lstStyle/>
          <a:p>
            <a:r>
              <a:rPr lang="en-US" sz="2700" dirty="0"/>
              <a:t>from </a:t>
            </a:r>
            <a:r>
              <a:rPr lang="en-US" sz="2700" dirty="0" err="1"/>
              <a:t>tkinter</a:t>
            </a:r>
            <a:r>
              <a:rPr lang="en-US" sz="2700" dirty="0"/>
              <a:t> import *</a:t>
            </a:r>
          </a:p>
          <a:p>
            <a:endParaRPr lang="en-US" sz="2700" dirty="0"/>
          </a:p>
          <a:p>
            <a:r>
              <a:rPr lang="en-US" sz="2700" dirty="0"/>
              <a:t>label = Label(None, text="Hello World")       </a:t>
            </a:r>
            <a:r>
              <a:rPr lang="en-US" sz="2700" dirty="0">
                <a:solidFill>
                  <a:srgbClr val="FF0000"/>
                </a:solidFill>
              </a:rPr>
              <a:t># create widget</a:t>
            </a:r>
          </a:p>
          <a:p>
            <a:r>
              <a:rPr lang="en-US" sz="2700" dirty="0" err="1"/>
              <a:t>label.pack</a:t>
            </a:r>
            <a:r>
              <a:rPr lang="en-US" sz="2700" dirty="0"/>
              <a:t>()                                                         </a:t>
            </a:r>
            <a:r>
              <a:rPr lang="en-US" sz="2700" dirty="0">
                <a:solidFill>
                  <a:srgbClr val="FF0000"/>
                </a:solidFill>
              </a:rPr>
              <a:t># place on screen</a:t>
            </a:r>
          </a:p>
          <a:p>
            <a:endParaRPr lang="en-US" sz="2700" dirty="0"/>
          </a:p>
          <a:p>
            <a:r>
              <a:rPr lang="en-US" sz="2700" dirty="0"/>
              <a:t>label2 = Label(None, text="Second Label")   </a:t>
            </a:r>
            <a:r>
              <a:rPr lang="en-US" sz="2700" dirty="0">
                <a:solidFill>
                  <a:srgbClr val="FF0000"/>
                </a:solidFill>
              </a:rPr>
              <a:t># create widget</a:t>
            </a:r>
          </a:p>
          <a:p>
            <a:r>
              <a:rPr lang="en-US" sz="2700" dirty="0"/>
              <a:t>label2.pack()</a:t>
            </a:r>
          </a:p>
          <a:p>
            <a:endParaRPr lang="en-US" sz="2700" dirty="0"/>
          </a:p>
          <a:p>
            <a:r>
              <a:rPr lang="en-US" sz="2700" dirty="0" err="1"/>
              <a:t>mainloop</a:t>
            </a:r>
            <a:r>
              <a:rPr lang="en-US" sz="2700" dirty="0"/>
              <a:t>()</a:t>
            </a:r>
            <a:endParaRPr lang="en-IE" sz="2700" dirty="0">
              <a:solidFill>
                <a:srgbClr val="FF0000"/>
              </a:solidFill>
            </a:endParaRPr>
          </a:p>
        </p:txBody>
      </p:sp>
      <p:pic>
        <p:nvPicPr>
          <p:cNvPr id="6" name="Picture 5">
            <a:extLst>
              <a:ext uri="{FF2B5EF4-FFF2-40B4-BE49-F238E27FC236}">
                <a16:creationId xmlns:a16="http://schemas.microsoft.com/office/drawing/2014/main" id="{6313EF4B-74A8-4CC3-8540-59D421944BF5}"/>
              </a:ext>
            </a:extLst>
          </p:cNvPr>
          <p:cNvPicPr>
            <a:picLocks noChangeAspect="1"/>
          </p:cNvPicPr>
          <p:nvPr/>
        </p:nvPicPr>
        <p:blipFill>
          <a:blip r:embed="rId3"/>
          <a:stretch>
            <a:fillRect/>
          </a:stretch>
        </p:blipFill>
        <p:spPr>
          <a:xfrm>
            <a:off x="7174962" y="328610"/>
            <a:ext cx="2897505" cy="1757503"/>
          </a:xfrm>
          <a:prstGeom prst="rect">
            <a:avLst/>
          </a:prstGeom>
        </p:spPr>
      </p:pic>
    </p:spTree>
    <p:extLst>
      <p:ext uri="{BB962C8B-B14F-4D97-AF65-F5344CB8AC3E}">
        <p14:creationId xmlns:p14="http://schemas.microsoft.com/office/powerpoint/2010/main" val="1870813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r>
              <a:rPr lang="en-CA"/>
              <a:t>May 19 2011</a:t>
            </a:r>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228600" y="-321326"/>
            <a:ext cx="10515600" cy="1325563"/>
          </a:xfrm>
        </p:spPr>
        <p:txBody>
          <a:bodyPr/>
          <a:lstStyle/>
          <a:p>
            <a:pPr lvl="0"/>
            <a:r>
              <a:rPr lang="en-CA" dirty="0">
                <a:solidFill>
                  <a:srgbClr val="FF0000"/>
                </a:solidFill>
              </a:rPr>
              <a:t>First Application</a:t>
            </a:r>
          </a:p>
        </p:txBody>
      </p:sp>
      <p:sp>
        <p:nvSpPr>
          <p:cNvPr id="7" name="TextBox 6">
            <a:extLst>
              <a:ext uri="{FF2B5EF4-FFF2-40B4-BE49-F238E27FC236}">
                <a16:creationId xmlns:a16="http://schemas.microsoft.com/office/drawing/2014/main" id="{A61B92D8-77B7-4818-86F2-6701D1F9BDF1}"/>
              </a:ext>
            </a:extLst>
          </p:cNvPr>
          <p:cNvSpPr txBox="1"/>
          <p:nvPr/>
        </p:nvSpPr>
        <p:spPr>
          <a:xfrm>
            <a:off x="0" y="585862"/>
            <a:ext cx="12530225" cy="6494085"/>
          </a:xfrm>
          <a:prstGeom prst="rect">
            <a:avLst/>
          </a:prstGeom>
          <a:noFill/>
        </p:spPr>
        <p:txBody>
          <a:bodyPr wrap="none" rtlCol="0">
            <a:spAutoFit/>
          </a:bodyPr>
          <a:lstStyle/>
          <a:p>
            <a:r>
              <a:rPr lang="en-US" sz="2600" dirty="0"/>
              <a:t>from </a:t>
            </a:r>
            <a:r>
              <a:rPr lang="en-US" sz="2600" dirty="0" err="1"/>
              <a:t>tkinter</a:t>
            </a:r>
            <a:r>
              <a:rPr lang="en-US" sz="2600" dirty="0"/>
              <a:t> import *</a:t>
            </a:r>
          </a:p>
          <a:p>
            <a:r>
              <a:rPr lang="en-US" sz="2600" dirty="0"/>
              <a:t>window = Tk()</a:t>
            </a:r>
          </a:p>
          <a:p>
            <a:r>
              <a:rPr lang="en-US" sz="2600" dirty="0" err="1"/>
              <a:t>window.geometry</a:t>
            </a:r>
            <a:r>
              <a:rPr lang="en-US" sz="2600" dirty="0"/>
              <a:t>("300x300")</a:t>
            </a:r>
          </a:p>
          <a:p>
            <a:r>
              <a:rPr lang="en-US" sz="2600" dirty="0" err="1"/>
              <a:t>window.title</a:t>
            </a:r>
            <a:r>
              <a:rPr lang="en-US" sz="2600" dirty="0"/>
              <a:t>("Welcome")</a:t>
            </a:r>
          </a:p>
          <a:p>
            <a:endParaRPr lang="en-US" sz="2600" dirty="0"/>
          </a:p>
          <a:p>
            <a:r>
              <a:rPr lang="en-US" sz="2600" dirty="0"/>
              <a:t>label1 = Label(window, text="Welcome", </a:t>
            </a:r>
            <a:r>
              <a:rPr lang="en-US" sz="2600" dirty="0" err="1"/>
              <a:t>fg</a:t>
            </a:r>
            <a:r>
              <a:rPr lang="en-US" sz="2600" dirty="0"/>
              <a:t>="blue",</a:t>
            </a:r>
            <a:r>
              <a:rPr lang="en-US" sz="2600" dirty="0" err="1"/>
              <a:t>bg</a:t>
            </a:r>
            <a:r>
              <a:rPr lang="en-US" sz="2600" dirty="0"/>
              <a:t>="yellow", font=("arial", 16, "bold"))  </a:t>
            </a:r>
          </a:p>
          <a:p>
            <a:r>
              <a:rPr lang="en-US" sz="2600" dirty="0"/>
              <a:t>label1.place(x=90, y=30)                            </a:t>
            </a:r>
            <a:r>
              <a:rPr lang="en-US" sz="2600" dirty="0">
                <a:solidFill>
                  <a:srgbClr val="FF0000"/>
                </a:solidFill>
              </a:rPr>
              <a:t># place on screen</a:t>
            </a:r>
          </a:p>
          <a:p>
            <a:endParaRPr lang="en-US" sz="2600" dirty="0"/>
          </a:p>
          <a:p>
            <a:r>
              <a:rPr lang="en-US" sz="2600" dirty="0"/>
              <a:t>label2 = Label(window, text="Value", </a:t>
            </a:r>
            <a:r>
              <a:rPr lang="en-US" sz="2600" dirty="0" err="1"/>
              <a:t>fg</a:t>
            </a:r>
            <a:r>
              <a:rPr lang="en-US" sz="2600" dirty="0"/>
              <a:t>="blue", width=10, font=("arial", 12, "bold"))  </a:t>
            </a:r>
          </a:p>
          <a:p>
            <a:r>
              <a:rPr lang="en-US" sz="2600" dirty="0"/>
              <a:t>label2.place(x=10, y=80)</a:t>
            </a:r>
          </a:p>
          <a:p>
            <a:endParaRPr lang="en-US" dirty="0"/>
          </a:p>
          <a:p>
            <a:r>
              <a:rPr lang="en-US" sz="2600" dirty="0"/>
              <a:t>entry2 = Entry(window)</a:t>
            </a:r>
          </a:p>
          <a:p>
            <a:r>
              <a:rPr lang="en-US" sz="2600" dirty="0"/>
              <a:t>entry2.insert(END, '1')</a:t>
            </a:r>
          </a:p>
          <a:p>
            <a:r>
              <a:rPr lang="en-US" sz="2600" dirty="0"/>
              <a:t>entry2.place(x=100, y=80)</a:t>
            </a:r>
          </a:p>
          <a:p>
            <a:endParaRPr lang="en-US" dirty="0"/>
          </a:p>
          <a:p>
            <a:r>
              <a:rPr lang="en-US" sz="2600" dirty="0" err="1"/>
              <a:t>mainloop</a:t>
            </a:r>
            <a:r>
              <a:rPr lang="en-US" sz="2600" dirty="0"/>
              <a:t>()</a:t>
            </a:r>
            <a:endParaRPr lang="en-IE" sz="2600" dirty="0">
              <a:solidFill>
                <a:srgbClr val="FF0000"/>
              </a:solidFill>
            </a:endParaRPr>
          </a:p>
        </p:txBody>
      </p:sp>
      <p:pic>
        <p:nvPicPr>
          <p:cNvPr id="5" name="Picture 4">
            <a:extLst>
              <a:ext uri="{FF2B5EF4-FFF2-40B4-BE49-F238E27FC236}">
                <a16:creationId xmlns:a16="http://schemas.microsoft.com/office/drawing/2014/main" id="{85B4A439-B8B1-43B5-9678-8C0572592FD2}"/>
              </a:ext>
            </a:extLst>
          </p:cNvPr>
          <p:cNvPicPr>
            <a:picLocks noChangeAspect="1"/>
          </p:cNvPicPr>
          <p:nvPr/>
        </p:nvPicPr>
        <p:blipFill rotWithShape="1">
          <a:blip r:embed="rId3"/>
          <a:srcRect b="36309"/>
          <a:stretch/>
        </p:blipFill>
        <p:spPr>
          <a:xfrm>
            <a:off x="6759901" y="0"/>
            <a:ext cx="4691199" cy="2373360"/>
          </a:xfrm>
          <a:prstGeom prst="rect">
            <a:avLst/>
          </a:prstGeom>
        </p:spPr>
      </p:pic>
    </p:spTree>
    <p:extLst>
      <p:ext uri="{BB962C8B-B14F-4D97-AF65-F5344CB8AC3E}">
        <p14:creationId xmlns:p14="http://schemas.microsoft.com/office/powerpoint/2010/main" val="99152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r>
              <a:rPr lang="en-CA"/>
              <a:t>May 19 2011</a:t>
            </a:r>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228600" y="-321326"/>
            <a:ext cx="10515600" cy="1325563"/>
          </a:xfrm>
        </p:spPr>
        <p:txBody>
          <a:bodyPr/>
          <a:lstStyle/>
          <a:p>
            <a:pPr lvl="0"/>
            <a:r>
              <a:rPr lang="en-CA" dirty="0">
                <a:solidFill>
                  <a:srgbClr val="FF0000"/>
                </a:solidFill>
              </a:rPr>
              <a:t>Now Add Button</a:t>
            </a:r>
          </a:p>
        </p:txBody>
      </p:sp>
      <p:sp>
        <p:nvSpPr>
          <p:cNvPr id="7" name="TextBox 6">
            <a:extLst>
              <a:ext uri="{FF2B5EF4-FFF2-40B4-BE49-F238E27FC236}">
                <a16:creationId xmlns:a16="http://schemas.microsoft.com/office/drawing/2014/main" id="{A61B92D8-77B7-4818-86F2-6701D1F9BDF1}"/>
              </a:ext>
            </a:extLst>
          </p:cNvPr>
          <p:cNvSpPr txBox="1"/>
          <p:nvPr/>
        </p:nvSpPr>
        <p:spPr>
          <a:xfrm>
            <a:off x="0" y="585862"/>
            <a:ext cx="11337527" cy="5170646"/>
          </a:xfrm>
          <a:prstGeom prst="rect">
            <a:avLst/>
          </a:prstGeom>
          <a:noFill/>
        </p:spPr>
        <p:txBody>
          <a:bodyPr wrap="none" rtlCol="0">
            <a:spAutoFit/>
          </a:bodyPr>
          <a:lstStyle/>
          <a:p>
            <a:r>
              <a:rPr lang="en-US" sz="2600" dirty="0"/>
              <a:t>:</a:t>
            </a:r>
          </a:p>
          <a:p>
            <a:endParaRPr lang="en-US" sz="2600" dirty="0"/>
          </a:p>
          <a:p>
            <a:r>
              <a:rPr lang="en-US" sz="2600" dirty="0"/>
              <a:t>def </a:t>
            </a:r>
            <a:r>
              <a:rPr lang="en-US" sz="2600" dirty="0" err="1"/>
              <a:t>incr</a:t>
            </a:r>
            <a:r>
              <a:rPr lang="en-US" sz="2600" dirty="0"/>
              <a:t>():</a:t>
            </a:r>
          </a:p>
          <a:p>
            <a:r>
              <a:rPr lang="en-US" sz="2600" dirty="0"/>
              <a:t>    print("Increment Pressed")</a:t>
            </a:r>
          </a:p>
          <a:p>
            <a:r>
              <a:rPr lang="en-US" sz="2600" dirty="0"/>
              <a:t>:</a:t>
            </a:r>
          </a:p>
          <a:p>
            <a:r>
              <a:rPr lang="en-US" sz="2600" dirty="0"/>
              <a:t>:</a:t>
            </a:r>
          </a:p>
          <a:p>
            <a:r>
              <a:rPr lang="en-US" sz="2600" dirty="0">
                <a:solidFill>
                  <a:srgbClr val="FF0000"/>
                </a:solidFill>
              </a:rPr>
              <a:t>entry2.insert(END, '1')</a:t>
            </a:r>
          </a:p>
          <a:p>
            <a:r>
              <a:rPr lang="en-US" sz="2600" dirty="0">
                <a:solidFill>
                  <a:srgbClr val="FF0000"/>
                </a:solidFill>
              </a:rPr>
              <a:t>entry2.place(x=100, y=80)</a:t>
            </a:r>
          </a:p>
          <a:p>
            <a:r>
              <a:rPr lang="en-US" sz="2600" dirty="0"/>
              <a:t>button1 = Button(window, text="Increment", </a:t>
            </a:r>
            <a:r>
              <a:rPr lang="en-US" sz="2600" dirty="0" err="1"/>
              <a:t>fg</a:t>
            </a:r>
            <a:r>
              <a:rPr lang="en-US" sz="2600" dirty="0"/>
              <a:t>="black", font=("arial", 12, "bold"), </a:t>
            </a:r>
          </a:p>
          <a:p>
            <a:r>
              <a:rPr lang="en-US" sz="2600" dirty="0"/>
              <a:t>                                                                                         </a:t>
            </a:r>
            <a:r>
              <a:rPr lang="en-US" sz="2600" dirty="0">
                <a:solidFill>
                  <a:srgbClr val="FF0000"/>
                </a:solidFill>
              </a:rPr>
              <a:t>command=</a:t>
            </a:r>
            <a:r>
              <a:rPr lang="en-US" sz="2600" dirty="0" err="1">
                <a:solidFill>
                  <a:srgbClr val="FF0000"/>
                </a:solidFill>
              </a:rPr>
              <a:t>incr</a:t>
            </a:r>
            <a:r>
              <a:rPr lang="en-US" sz="2600" dirty="0"/>
              <a:t>)</a:t>
            </a:r>
          </a:p>
          <a:p>
            <a:r>
              <a:rPr lang="en-US" sz="2600" dirty="0"/>
              <a:t>button1.place(x=40, y=110)</a:t>
            </a:r>
          </a:p>
          <a:p>
            <a:endParaRPr lang="en-US" dirty="0"/>
          </a:p>
          <a:p>
            <a:r>
              <a:rPr lang="en-US" sz="2600" dirty="0" err="1"/>
              <a:t>mainloop</a:t>
            </a:r>
            <a:r>
              <a:rPr lang="en-US" sz="2600" dirty="0"/>
              <a:t>()</a:t>
            </a:r>
            <a:endParaRPr lang="en-IE" sz="2600" dirty="0">
              <a:solidFill>
                <a:srgbClr val="FF0000"/>
              </a:solidFill>
            </a:endParaRPr>
          </a:p>
        </p:txBody>
      </p:sp>
      <p:pic>
        <p:nvPicPr>
          <p:cNvPr id="6" name="Picture 5">
            <a:extLst>
              <a:ext uri="{FF2B5EF4-FFF2-40B4-BE49-F238E27FC236}">
                <a16:creationId xmlns:a16="http://schemas.microsoft.com/office/drawing/2014/main" id="{3EF6843E-AC7F-4096-AA8B-84C39E853A51}"/>
              </a:ext>
            </a:extLst>
          </p:cNvPr>
          <p:cNvPicPr>
            <a:picLocks noChangeAspect="1"/>
          </p:cNvPicPr>
          <p:nvPr/>
        </p:nvPicPr>
        <p:blipFill rotWithShape="1">
          <a:blip r:embed="rId3"/>
          <a:srcRect t="13533" b="44549"/>
          <a:stretch/>
        </p:blipFill>
        <p:spPr>
          <a:xfrm>
            <a:off x="7228602" y="0"/>
            <a:ext cx="4147905" cy="1911425"/>
          </a:xfrm>
          <a:prstGeom prst="rect">
            <a:avLst/>
          </a:prstGeom>
        </p:spPr>
      </p:pic>
      <p:pic>
        <p:nvPicPr>
          <p:cNvPr id="9" name="Picture 8">
            <a:extLst>
              <a:ext uri="{FF2B5EF4-FFF2-40B4-BE49-F238E27FC236}">
                <a16:creationId xmlns:a16="http://schemas.microsoft.com/office/drawing/2014/main" id="{A577714B-DB80-4D4F-879E-A83D5E1DB9FF}"/>
              </a:ext>
            </a:extLst>
          </p:cNvPr>
          <p:cNvPicPr>
            <a:picLocks noChangeAspect="1"/>
          </p:cNvPicPr>
          <p:nvPr/>
        </p:nvPicPr>
        <p:blipFill rotWithShape="1">
          <a:blip r:embed="rId4"/>
          <a:srcRect l="4039" t="83148" r="81885" b="9690"/>
          <a:stretch/>
        </p:blipFill>
        <p:spPr>
          <a:xfrm>
            <a:off x="7228602" y="2034586"/>
            <a:ext cx="3913010" cy="1054942"/>
          </a:xfrm>
          <a:prstGeom prst="rect">
            <a:avLst/>
          </a:prstGeom>
        </p:spPr>
      </p:pic>
    </p:spTree>
    <p:extLst>
      <p:ext uri="{BB962C8B-B14F-4D97-AF65-F5344CB8AC3E}">
        <p14:creationId xmlns:p14="http://schemas.microsoft.com/office/powerpoint/2010/main" val="1481873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r>
              <a:rPr lang="en-CA"/>
              <a:t>May 19 2011</a:t>
            </a:r>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228600" y="-321326"/>
            <a:ext cx="10515600" cy="1325563"/>
          </a:xfrm>
        </p:spPr>
        <p:txBody>
          <a:bodyPr/>
          <a:lstStyle/>
          <a:p>
            <a:pPr lvl="0"/>
            <a:r>
              <a:rPr lang="en-CA" dirty="0">
                <a:solidFill>
                  <a:srgbClr val="FF0000"/>
                </a:solidFill>
              </a:rPr>
              <a:t>Now Event handling</a:t>
            </a:r>
          </a:p>
        </p:txBody>
      </p:sp>
      <p:sp>
        <p:nvSpPr>
          <p:cNvPr id="7" name="TextBox 6">
            <a:extLst>
              <a:ext uri="{FF2B5EF4-FFF2-40B4-BE49-F238E27FC236}">
                <a16:creationId xmlns:a16="http://schemas.microsoft.com/office/drawing/2014/main" id="{A61B92D8-77B7-4818-86F2-6701D1F9BDF1}"/>
              </a:ext>
            </a:extLst>
          </p:cNvPr>
          <p:cNvSpPr txBox="1"/>
          <p:nvPr/>
        </p:nvSpPr>
        <p:spPr>
          <a:xfrm>
            <a:off x="79825" y="898683"/>
            <a:ext cx="7264168" cy="4093428"/>
          </a:xfrm>
          <a:prstGeom prst="rect">
            <a:avLst/>
          </a:prstGeom>
          <a:noFill/>
        </p:spPr>
        <p:txBody>
          <a:bodyPr wrap="none" rtlCol="0">
            <a:spAutoFit/>
          </a:bodyPr>
          <a:lstStyle/>
          <a:p>
            <a:r>
              <a:rPr lang="en-US" sz="2600" dirty="0"/>
              <a:t>from </a:t>
            </a:r>
            <a:r>
              <a:rPr lang="en-US" sz="2600" dirty="0" err="1"/>
              <a:t>tkinter</a:t>
            </a:r>
            <a:r>
              <a:rPr lang="en-US" sz="2600" dirty="0"/>
              <a:t> import *</a:t>
            </a:r>
          </a:p>
          <a:p>
            <a:r>
              <a:rPr lang="en-US" sz="2600" dirty="0"/>
              <a:t>window = Tk()</a:t>
            </a:r>
          </a:p>
          <a:p>
            <a:r>
              <a:rPr lang="en-US" sz="2600" dirty="0" err="1"/>
              <a:t>window.geometry</a:t>
            </a:r>
            <a:r>
              <a:rPr lang="en-US" sz="2600" dirty="0"/>
              <a:t>("300x300")</a:t>
            </a:r>
          </a:p>
          <a:p>
            <a:r>
              <a:rPr lang="en-US" sz="2600" dirty="0" err="1"/>
              <a:t>window.title</a:t>
            </a:r>
            <a:r>
              <a:rPr lang="en-US" sz="2600" dirty="0"/>
              <a:t>("Welcome")</a:t>
            </a:r>
          </a:p>
          <a:p>
            <a:endParaRPr lang="en-US" sz="2600" dirty="0"/>
          </a:p>
          <a:p>
            <a:r>
              <a:rPr lang="en-US" sz="2600" dirty="0"/>
              <a:t>def </a:t>
            </a:r>
            <a:r>
              <a:rPr lang="en-US" sz="2600" dirty="0" err="1"/>
              <a:t>incr</a:t>
            </a:r>
            <a:r>
              <a:rPr lang="en-US" sz="2600" dirty="0"/>
              <a:t>():</a:t>
            </a:r>
          </a:p>
          <a:p>
            <a:r>
              <a:rPr lang="en-US" sz="2600" dirty="0"/>
              <a:t>    value = int(entry2.get())             </a:t>
            </a:r>
            <a:r>
              <a:rPr lang="en-US" sz="2600" dirty="0">
                <a:solidFill>
                  <a:srgbClr val="FF0000"/>
                </a:solidFill>
              </a:rPr>
              <a:t>#  read value</a:t>
            </a:r>
          </a:p>
          <a:p>
            <a:r>
              <a:rPr lang="en-US" sz="2600" dirty="0"/>
              <a:t>    value = value + 1                          </a:t>
            </a:r>
            <a:r>
              <a:rPr lang="en-US" sz="2600" dirty="0">
                <a:solidFill>
                  <a:srgbClr val="FF0000"/>
                </a:solidFill>
              </a:rPr>
              <a:t>#  step value</a:t>
            </a:r>
          </a:p>
          <a:p>
            <a:r>
              <a:rPr lang="en-US" sz="2600" dirty="0"/>
              <a:t>    entry2.delete(0, END)                 </a:t>
            </a:r>
            <a:r>
              <a:rPr lang="en-US" sz="2600" dirty="0">
                <a:solidFill>
                  <a:srgbClr val="FF0000"/>
                </a:solidFill>
              </a:rPr>
              <a:t>#  delete old value</a:t>
            </a:r>
          </a:p>
          <a:p>
            <a:r>
              <a:rPr lang="en-US" sz="2600" dirty="0"/>
              <a:t>    entry2.insert(END, value)           </a:t>
            </a:r>
            <a:r>
              <a:rPr lang="en-US" sz="2600" dirty="0">
                <a:solidFill>
                  <a:srgbClr val="FF0000"/>
                </a:solidFill>
              </a:rPr>
              <a:t>#  insert new value</a:t>
            </a:r>
            <a:endParaRPr lang="en-IE" sz="2600" dirty="0">
              <a:solidFill>
                <a:srgbClr val="FF0000"/>
              </a:solidFill>
            </a:endParaRPr>
          </a:p>
        </p:txBody>
      </p:sp>
      <p:pic>
        <p:nvPicPr>
          <p:cNvPr id="5" name="Picture 4">
            <a:extLst>
              <a:ext uri="{FF2B5EF4-FFF2-40B4-BE49-F238E27FC236}">
                <a16:creationId xmlns:a16="http://schemas.microsoft.com/office/drawing/2014/main" id="{2560DE71-371D-4AC7-98D1-495F4D6D32B2}"/>
              </a:ext>
            </a:extLst>
          </p:cNvPr>
          <p:cNvPicPr>
            <a:picLocks noChangeAspect="1"/>
          </p:cNvPicPr>
          <p:nvPr/>
        </p:nvPicPr>
        <p:blipFill rotWithShape="1">
          <a:blip r:embed="rId3"/>
          <a:srcRect t="22923"/>
          <a:stretch/>
        </p:blipFill>
        <p:spPr>
          <a:xfrm>
            <a:off x="8093088" y="40640"/>
            <a:ext cx="4098912" cy="2039955"/>
          </a:xfrm>
          <a:prstGeom prst="rect">
            <a:avLst/>
          </a:prstGeom>
        </p:spPr>
      </p:pic>
      <p:pic>
        <p:nvPicPr>
          <p:cNvPr id="10" name="Picture 9">
            <a:extLst>
              <a:ext uri="{FF2B5EF4-FFF2-40B4-BE49-F238E27FC236}">
                <a16:creationId xmlns:a16="http://schemas.microsoft.com/office/drawing/2014/main" id="{41F0E03E-32A8-4153-926D-80DEFD8F1D6F}"/>
              </a:ext>
            </a:extLst>
          </p:cNvPr>
          <p:cNvPicPr>
            <a:picLocks noChangeAspect="1"/>
          </p:cNvPicPr>
          <p:nvPr/>
        </p:nvPicPr>
        <p:blipFill rotWithShape="1">
          <a:blip r:embed="rId4"/>
          <a:srcRect t="28633"/>
          <a:stretch/>
        </p:blipFill>
        <p:spPr>
          <a:xfrm>
            <a:off x="8103639" y="2291063"/>
            <a:ext cx="4088361" cy="1883986"/>
          </a:xfrm>
          <a:prstGeom prst="rect">
            <a:avLst/>
          </a:prstGeom>
        </p:spPr>
      </p:pic>
      <p:pic>
        <p:nvPicPr>
          <p:cNvPr id="12" name="Picture 11">
            <a:extLst>
              <a:ext uri="{FF2B5EF4-FFF2-40B4-BE49-F238E27FC236}">
                <a16:creationId xmlns:a16="http://schemas.microsoft.com/office/drawing/2014/main" id="{12644C68-1911-4016-A453-FE39E7235715}"/>
              </a:ext>
            </a:extLst>
          </p:cNvPr>
          <p:cNvPicPr>
            <a:picLocks noChangeAspect="1"/>
          </p:cNvPicPr>
          <p:nvPr/>
        </p:nvPicPr>
        <p:blipFill rotWithShape="1">
          <a:blip r:embed="rId5"/>
          <a:srcRect t="22724"/>
          <a:stretch/>
        </p:blipFill>
        <p:spPr>
          <a:xfrm>
            <a:off x="8103640" y="4507282"/>
            <a:ext cx="4088360" cy="2039955"/>
          </a:xfrm>
          <a:prstGeom prst="rect">
            <a:avLst/>
          </a:prstGeom>
        </p:spPr>
      </p:pic>
    </p:spTree>
    <p:extLst>
      <p:ext uri="{BB962C8B-B14F-4D97-AF65-F5344CB8AC3E}">
        <p14:creationId xmlns:p14="http://schemas.microsoft.com/office/powerpoint/2010/main" val="227358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r>
              <a:rPr lang="en-CA"/>
              <a:t>May 19 2011</a:t>
            </a:r>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228600" y="-321326"/>
            <a:ext cx="10515600" cy="1325563"/>
          </a:xfrm>
        </p:spPr>
        <p:txBody>
          <a:bodyPr/>
          <a:lstStyle/>
          <a:p>
            <a:pPr lvl="0"/>
            <a:r>
              <a:rPr lang="en-CA" dirty="0">
                <a:solidFill>
                  <a:srgbClr val="FF0000"/>
                </a:solidFill>
              </a:rPr>
              <a:t>Ex41     </a:t>
            </a:r>
            <a:r>
              <a:rPr lang="en-CA" dirty="0"/>
              <a:t>(use EX41_skel.py)</a:t>
            </a:r>
          </a:p>
        </p:txBody>
      </p:sp>
      <p:sp>
        <p:nvSpPr>
          <p:cNvPr id="7" name="TextBox 6">
            <a:extLst>
              <a:ext uri="{FF2B5EF4-FFF2-40B4-BE49-F238E27FC236}">
                <a16:creationId xmlns:a16="http://schemas.microsoft.com/office/drawing/2014/main" id="{A61B92D8-77B7-4818-86F2-6701D1F9BDF1}"/>
              </a:ext>
            </a:extLst>
          </p:cNvPr>
          <p:cNvSpPr txBox="1"/>
          <p:nvPr/>
        </p:nvSpPr>
        <p:spPr>
          <a:xfrm>
            <a:off x="367709" y="814461"/>
            <a:ext cx="7268336" cy="892552"/>
          </a:xfrm>
          <a:prstGeom prst="rect">
            <a:avLst/>
          </a:prstGeom>
          <a:noFill/>
        </p:spPr>
        <p:txBody>
          <a:bodyPr wrap="none" rtlCol="0">
            <a:spAutoFit/>
          </a:bodyPr>
          <a:lstStyle/>
          <a:p>
            <a:r>
              <a:rPr lang="en-US" sz="2600" dirty="0"/>
              <a:t>Add a decrement button </a:t>
            </a:r>
            <a:r>
              <a:rPr lang="en-US" sz="2600" dirty="0">
                <a:solidFill>
                  <a:srgbClr val="FF0000"/>
                </a:solidFill>
              </a:rPr>
              <a:t>that steps  value down by 1</a:t>
            </a:r>
          </a:p>
          <a:p>
            <a:endParaRPr lang="en-IE" sz="2600" dirty="0">
              <a:solidFill>
                <a:srgbClr val="FF0000"/>
              </a:solidFill>
            </a:endParaRPr>
          </a:p>
        </p:txBody>
      </p:sp>
      <p:pic>
        <p:nvPicPr>
          <p:cNvPr id="6" name="Picture 5">
            <a:extLst>
              <a:ext uri="{FF2B5EF4-FFF2-40B4-BE49-F238E27FC236}">
                <a16:creationId xmlns:a16="http://schemas.microsoft.com/office/drawing/2014/main" id="{DEC809EB-EE1E-4BE8-992E-4A6AB22EE00B}"/>
              </a:ext>
            </a:extLst>
          </p:cNvPr>
          <p:cNvPicPr>
            <a:picLocks noChangeAspect="1"/>
          </p:cNvPicPr>
          <p:nvPr/>
        </p:nvPicPr>
        <p:blipFill rotWithShape="1">
          <a:blip r:embed="rId3"/>
          <a:srcRect t="17609"/>
          <a:stretch/>
        </p:blipFill>
        <p:spPr>
          <a:xfrm>
            <a:off x="7867650" y="0"/>
            <a:ext cx="4202430" cy="2178352"/>
          </a:xfrm>
          <a:prstGeom prst="rect">
            <a:avLst/>
          </a:prstGeom>
        </p:spPr>
      </p:pic>
      <p:pic>
        <p:nvPicPr>
          <p:cNvPr id="9" name="Picture 8">
            <a:extLst>
              <a:ext uri="{FF2B5EF4-FFF2-40B4-BE49-F238E27FC236}">
                <a16:creationId xmlns:a16="http://schemas.microsoft.com/office/drawing/2014/main" id="{148AA1D5-BF6A-43D9-8F3F-12CEFA27C4D7}"/>
              </a:ext>
            </a:extLst>
          </p:cNvPr>
          <p:cNvPicPr>
            <a:picLocks noChangeAspect="1"/>
          </p:cNvPicPr>
          <p:nvPr/>
        </p:nvPicPr>
        <p:blipFill rotWithShape="1">
          <a:blip r:embed="rId4"/>
          <a:srcRect t="26097"/>
          <a:stretch/>
        </p:blipFill>
        <p:spPr>
          <a:xfrm>
            <a:off x="7867649" y="2350718"/>
            <a:ext cx="4202429" cy="1953927"/>
          </a:xfrm>
          <a:prstGeom prst="rect">
            <a:avLst/>
          </a:prstGeom>
        </p:spPr>
      </p:pic>
      <p:pic>
        <p:nvPicPr>
          <p:cNvPr id="13" name="Picture 12">
            <a:extLst>
              <a:ext uri="{FF2B5EF4-FFF2-40B4-BE49-F238E27FC236}">
                <a16:creationId xmlns:a16="http://schemas.microsoft.com/office/drawing/2014/main" id="{BBD74B5D-D9C0-4C14-8C98-5757E5343DDC}"/>
              </a:ext>
            </a:extLst>
          </p:cNvPr>
          <p:cNvPicPr>
            <a:picLocks noChangeAspect="1"/>
          </p:cNvPicPr>
          <p:nvPr/>
        </p:nvPicPr>
        <p:blipFill rotWithShape="1">
          <a:blip r:embed="rId5"/>
          <a:srcRect t="26875"/>
          <a:stretch/>
        </p:blipFill>
        <p:spPr>
          <a:xfrm>
            <a:off x="7867649" y="4477011"/>
            <a:ext cx="4247102" cy="1953927"/>
          </a:xfrm>
          <a:prstGeom prst="rect">
            <a:avLst/>
          </a:prstGeom>
        </p:spPr>
      </p:pic>
    </p:spTree>
    <p:extLst>
      <p:ext uri="{BB962C8B-B14F-4D97-AF65-F5344CB8AC3E}">
        <p14:creationId xmlns:p14="http://schemas.microsoft.com/office/powerpoint/2010/main" val="2658455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r>
              <a:rPr lang="en-CA"/>
              <a:t>May 19 2011</a:t>
            </a:r>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228600" y="-321326"/>
            <a:ext cx="10515600" cy="1325563"/>
          </a:xfrm>
        </p:spPr>
        <p:txBody>
          <a:bodyPr/>
          <a:lstStyle/>
          <a:p>
            <a:pPr lvl="0"/>
            <a:r>
              <a:rPr lang="en-CA" dirty="0">
                <a:solidFill>
                  <a:srgbClr val="FF0000"/>
                </a:solidFill>
              </a:rPr>
              <a:t>Ex42     </a:t>
            </a:r>
            <a:r>
              <a:rPr lang="en-CA" dirty="0"/>
              <a:t>(use EX42_skel.py)</a:t>
            </a:r>
          </a:p>
        </p:txBody>
      </p:sp>
      <p:sp>
        <p:nvSpPr>
          <p:cNvPr id="7" name="TextBox 6">
            <a:extLst>
              <a:ext uri="{FF2B5EF4-FFF2-40B4-BE49-F238E27FC236}">
                <a16:creationId xmlns:a16="http://schemas.microsoft.com/office/drawing/2014/main" id="{A61B92D8-77B7-4818-86F2-6701D1F9BDF1}"/>
              </a:ext>
            </a:extLst>
          </p:cNvPr>
          <p:cNvSpPr txBox="1"/>
          <p:nvPr/>
        </p:nvSpPr>
        <p:spPr>
          <a:xfrm>
            <a:off x="367709" y="814461"/>
            <a:ext cx="4805033" cy="1292662"/>
          </a:xfrm>
          <a:prstGeom prst="rect">
            <a:avLst/>
          </a:prstGeom>
          <a:noFill/>
        </p:spPr>
        <p:txBody>
          <a:bodyPr wrap="none" rtlCol="0">
            <a:spAutoFit/>
          </a:bodyPr>
          <a:lstStyle/>
          <a:p>
            <a:r>
              <a:rPr lang="en-US" sz="2600" dirty="0"/>
              <a:t>Add a reset button and a text field</a:t>
            </a:r>
          </a:p>
          <a:p>
            <a:endParaRPr lang="en-US" sz="2600" dirty="0"/>
          </a:p>
          <a:p>
            <a:r>
              <a:rPr lang="en-US" sz="2600" dirty="0">
                <a:solidFill>
                  <a:srgbClr val="FF0000"/>
                </a:solidFill>
              </a:rPr>
              <a:t>Allows user to reset the value</a:t>
            </a:r>
            <a:endParaRPr lang="en-IE" sz="2600" dirty="0">
              <a:solidFill>
                <a:srgbClr val="FF0000"/>
              </a:solidFill>
            </a:endParaRPr>
          </a:p>
        </p:txBody>
      </p:sp>
      <p:pic>
        <p:nvPicPr>
          <p:cNvPr id="12" name="Picture 11">
            <a:extLst>
              <a:ext uri="{FF2B5EF4-FFF2-40B4-BE49-F238E27FC236}">
                <a16:creationId xmlns:a16="http://schemas.microsoft.com/office/drawing/2014/main" id="{C4B4A331-9268-49A3-B31A-6D3D718AB33E}"/>
              </a:ext>
            </a:extLst>
          </p:cNvPr>
          <p:cNvPicPr>
            <a:picLocks noChangeAspect="1"/>
          </p:cNvPicPr>
          <p:nvPr/>
        </p:nvPicPr>
        <p:blipFill rotWithShape="1">
          <a:blip r:embed="rId3"/>
          <a:srcRect t="14367" b="29583"/>
          <a:stretch/>
        </p:blipFill>
        <p:spPr>
          <a:xfrm>
            <a:off x="7181377" y="2107123"/>
            <a:ext cx="4510960" cy="2779546"/>
          </a:xfrm>
          <a:prstGeom prst="rect">
            <a:avLst/>
          </a:prstGeom>
        </p:spPr>
      </p:pic>
      <p:pic>
        <p:nvPicPr>
          <p:cNvPr id="17" name="Picture 16">
            <a:extLst>
              <a:ext uri="{FF2B5EF4-FFF2-40B4-BE49-F238E27FC236}">
                <a16:creationId xmlns:a16="http://schemas.microsoft.com/office/drawing/2014/main" id="{E20C5E9F-DE5C-4C43-BF27-5A0DD0942982}"/>
              </a:ext>
            </a:extLst>
          </p:cNvPr>
          <p:cNvPicPr>
            <a:picLocks noChangeAspect="1"/>
          </p:cNvPicPr>
          <p:nvPr/>
        </p:nvPicPr>
        <p:blipFill rotWithShape="1">
          <a:blip r:embed="rId4"/>
          <a:srcRect t="15960" b="27544"/>
          <a:stretch/>
        </p:blipFill>
        <p:spPr>
          <a:xfrm>
            <a:off x="380763" y="2250831"/>
            <a:ext cx="4643250" cy="2883877"/>
          </a:xfrm>
          <a:prstGeom prst="rect">
            <a:avLst/>
          </a:prstGeom>
        </p:spPr>
      </p:pic>
      <p:cxnSp>
        <p:nvCxnSpPr>
          <p:cNvPr id="19" name="Straight Arrow Connector 18">
            <a:extLst>
              <a:ext uri="{FF2B5EF4-FFF2-40B4-BE49-F238E27FC236}">
                <a16:creationId xmlns:a16="http://schemas.microsoft.com/office/drawing/2014/main" id="{22C00B54-4B2A-4BF4-93BB-F0820DD19892}"/>
              </a:ext>
            </a:extLst>
          </p:cNvPr>
          <p:cNvCxnSpPr>
            <a:cxnSpLocks/>
          </p:cNvCxnSpPr>
          <p:nvPr/>
        </p:nvCxnSpPr>
        <p:spPr>
          <a:xfrm flipV="1">
            <a:off x="2349305" y="3429001"/>
            <a:ext cx="6302326" cy="145766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62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0D2A83-077A-4071-BB93-E15AA8829844}"/>
              </a:ext>
            </a:extLst>
          </p:cNvPr>
          <p:cNvSpPr>
            <a:spLocks noGrp="1"/>
          </p:cNvSpPr>
          <p:nvPr>
            <p:ph type="dt" sz="half" idx="10"/>
          </p:nvPr>
        </p:nvSpPr>
        <p:spPr/>
        <p:txBody>
          <a:bodyPr/>
          <a:lstStyle/>
          <a:p>
            <a:pPr lvl="0"/>
            <a:r>
              <a:rPr lang="en-CA"/>
              <a:t>May 19 2011</a:t>
            </a:r>
          </a:p>
        </p:txBody>
      </p:sp>
      <p:sp>
        <p:nvSpPr>
          <p:cNvPr id="2" name="Title 1">
            <a:extLst>
              <a:ext uri="{FF2B5EF4-FFF2-40B4-BE49-F238E27FC236}">
                <a16:creationId xmlns:a16="http://schemas.microsoft.com/office/drawing/2014/main" id="{9A56B9B3-5A2F-4B15-A464-0F2AD41FA56F}"/>
              </a:ext>
            </a:extLst>
          </p:cNvPr>
          <p:cNvSpPr txBox="1">
            <a:spLocks noGrp="1"/>
          </p:cNvSpPr>
          <p:nvPr>
            <p:ph type="title" idx="4294967295"/>
          </p:nvPr>
        </p:nvSpPr>
        <p:spPr>
          <a:xfrm>
            <a:off x="228600" y="-321326"/>
            <a:ext cx="10515600" cy="1325563"/>
          </a:xfrm>
        </p:spPr>
        <p:txBody>
          <a:bodyPr/>
          <a:lstStyle/>
          <a:p>
            <a:pPr lvl="0"/>
            <a:r>
              <a:rPr lang="en-CA" dirty="0">
                <a:solidFill>
                  <a:srgbClr val="FF0000"/>
                </a:solidFill>
              </a:rPr>
              <a:t>Ex43     </a:t>
            </a:r>
            <a:r>
              <a:rPr lang="en-CA" dirty="0"/>
              <a:t>(use EX43_skel.py)</a:t>
            </a:r>
          </a:p>
        </p:txBody>
      </p:sp>
      <p:sp>
        <p:nvSpPr>
          <p:cNvPr id="7" name="TextBox 6">
            <a:extLst>
              <a:ext uri="{FF2B5EF4-FFF2-40B4-BE49-F238E27FC236}">
                <a16:creationId xmlns:a16="http://schemas.microsoft.com/office/drawing/2014/main" id="{A61B92D8-77B7-4818-86F2-6701D1F9BDF1}"/>
              </a:ext>
            </a:extLst>
          </p:cNvPr>
          <p:cNvSpPr txBox="1"/>
          <p:nvPr/>
        </p:nvSpPr>
        <p:spPr>
          <a:xfrm>
            <a:off x="182763" y="2964597"/>
            <a:ext cx="5224635" cy="492443"/>
          </a:xfrm>
          <a:prstGeom prst="rect">
            <a:avLst/>
          </a:prstGeom>
          <a:noFill/>
        </p:spPr>
        <p:txBody>
          <a:bodyPr wrap="none" rtlCol="0">
            <a:spAutoFit/>
          </a:bodyPr>
          <a:lstStyle/>
          <a:p>
            <a:r>
              <a:rPr lang="en-US" sz="2600" dirty="0"/>
              <a:t>Complete add/subtract functionality</a:t>
            </a:r>
            <a:endParaRPr lang="en-IE" sz="2600" dirty="0">
              <a:solidFill>
                <a:srgbClr val="FF0000"/>
              </a:solidFill>
            </a:endParaRPr>
          </a:p>
        </p:txBody>
      </p:sp>
      <p:pic>
        <p:nvPicPr>
          <p:cNvPr id="5" name="Picture 4">
            <a:extLst>
              <a:ext uri="{FF2B5EF4-FFF2-40B4-BE49-F238E27FC236}">
                <a16:creationId xmlns:a16="http://schemas.microsoft.com/office/drawing/2014/main" id="{3B982979-3B02-4EE2-9E05-97E09C64E90E}"/>
              </a:ext>
            </a:extLst>
          </p:cNvPr>
          <p:cNvPicPr>
            <a:picLocks noChangeAspect="1"/>
          </p:cNvPicPr>
          <p:nvPr/>
        </p:nvPicPr>
        <p:blipFill rotWithShape="1">
          <a:blip r:embed="rId3"/>
          <a:srcRect t="12104" b="22884"/>
          <a:stretch/>
        </p:blipFill>
        <p:spPr>
          <a:xfrm>
            <a:off x="182763" y="3535946"/>
            <a:ext cx="4688091" cy="3350593"/>
          </a:xfrm>
          <a:prstGeom prst="rect">
            <a:avLst/>
          </a:prstGeom>
        </p:spPr>
      </p:pic>
      <p:pic>
        <p:nvPicPr>
          <p:cNvPr id="8" name="Picture 7">
            <a:extLst>
              <a:ext uri="{FF2B5EF4-FFF2-40B4-BE49-F238E27FC236}">
                <a16:creationId xmlns:a16="http://schemas.microsoft.com/office/drawing/2014/main" id="{F8A2C1E3-D704-4691-A757-68502B6DD3EF}"/>
              </a:ext>
            </a:extLst>
          </p:cNvPr>
          <p:cNvPicPr>
            <a:picLocks noChangeAspect="1"/>
          </p:cNvPicPr>
          <p:nvPr/>
        </p:nvPicPr>
        <p:blipFill rotWithShape="1">
          <a:blip r:embed="rId4"/>
          <a:srcRect t="12371" b="20963"/>
          <a:stretch/>
        </p:blipFill>
        <p:spPr>
          <a:xfrm>
            <a:off x="7380851" y="40047"/>
            <a:ext cx="4443440" cy="3256496"/>
          </a:xfrm>
          <a:prstGeom prst="rect">
            <a:avLst/>
          </a:prstGeom>
        </p:spPr>
      </p:pic>
      <p:pic>
        <p:nvPicPr>
          <p:cNvPr id="10" name="Picture 9">
            <a:extLst>
              <a:ext uri="{FF2B5EF4-FFF2-40B4-BE49-F238E27FC236}">
                <a16:creationId xmlns:a16="http://schemas.microsoft.com/office/drawing/2014/main" id="{513D7CCB-B77E-4EE1-A4A0-BC33969EDCA3}"/>
              </a:ext>
            </a:extLst>
          </p:cNvPr>
          <p:cNvPicPr>
            <a:picLocks noChangeAspect="1"/>
          </p:cNvPicPr>
          <p:nvPr/>
        </p:nvPicPr>
        <p:blipFill rotWithShape="1">
          <a:blip r:embed="rId5"/>
          <a:srcRect t="13547" b="18272"/>
          <a:stretch/>
        </p:blipFill>
        <p:spPr>
          <a:xfrm>
            <a:off x="7380851" y="3370881"/>
            <a:ext cx="4470264" cy="3350593"/>
          </a:xfrm>
          <a:prstGeom prst="rect">
            <a:avLst/>
          </a:prstGeom>
        </p:spPr>
      </p:pic>
      <p:cxnSp>
        <p:nvCxnSpPr>
          <p:cNvPr id="13" name="Straight Arrow Connector 12">
            <a:extLst>
              <a:ext uri="{FF2B5EF4-FFF2-40B4-BE49-F238E27FC236}">
                <a16:creationId xmlns:a16="http://schemas.microsoft.com/office/drawing/2014/main" id="{524763F0-7EA6-4589-B079-46A1124AD26F}"/>
              </a:ext>
            </a:extLst>
          </p:cNvPr>
          <p:cNvCxnSpPr>
            <a:cxnSpLocks/>
          </p:cNvCxnSpPr>
          <p:nvPr/>
        </p:nvCxnSpPr>
        <p:spPr>
          <a:xfrm flipV="1">
            <a:off x="1926077" y="2473918"/>
            <a:ext cx="7470842" cy="35523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5E2BB9B-A9C4-4E14-83B9-8CC204C36A1C}"/>
              </a:ext>
            </a:extLst>
          </p:cNvPr>
          <p:cNvCxnSpPr>
            <a:cxnSpLocks/>
          </p:cNvCxnSpPr>
          <p:nvPr/>
        </p:nvCxnSpPr>
        <p:spPr>
          <a:xfrm flipV="1">
            <a:off x="1926077" y="6191307"/>
            <a:ext cx="7470842" cy="3476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2C11D79B-D93B-4AF9-827C-6A07A501ECEC}"/>
              </a:ext>
            </a:extLst>
          </p:cNvPr>
          <p:cNvPicPr>
            <a:picLocks noChangeAspect="1"/>
          </p:cNvPicPr>
          <p:nvPr/>
        </p:nvPicPr>
        <p:blipFill rotWithShape="1">
          <a:blip r:embed="rId6"/>
          <a:srcRect t="24624"/>
          <a:stretch/>
        </p:blipFill>
        <p:spPr>
          <a:xfrm>
            <a:off x="228599" y="715291"/>
            <a:ext cx="4206719" cy="1900427"/>
          </a:xfrm>
          <a:prstGeom prst="rect">
            <a:avLst/>
          </a:prstGeom>
        </p:spPr>
      </p:pic>
    </p:spTree>
    <p:extLst>
      <p:ext uri="{BB962C8B-B14F-4D97-AF65-F5344CB8AC3E}">
        <p14:creationId xmlns:p14="http://schemas.microsoft.com/office/powerpoint/2010/main" val="565920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11820</TotalTime>
  <Words>2114</Words>
  <Application>Microsoft Office PowerPoint</Application>
  <PresentationFormat>Widescreen</PresentationFormat>
  <Paragraphs>261</Paragraphs>
  <Slides>28</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Software Design for Cloud 2</vt:lpstr>
      <vt:lpstr>Hello World - GUI</vt:lpstr>
      <vt:lpstr>2 Labels</vt:lpstr>
      <vt:lpstr>First Application</vt:lpstr>
      <vt:lpstr>Now Add Button</vt:lpstr>
      <vt:lpstr>Now Event handling</vt:lpstr>
      <vt:lpstr>Ex41     (use EX41_skel.py)</vt:lpstr>
      <vt:lpstr>Ex42     (use EX42_skel.py)</vt:lpstr>
      <vt:lpstr>Ex43     (use EX43_skel.py)</vt:lpstr>
      <vt:lpstr>Grid layout</vt:lpstr>
      <vt:lpstr>Grid layout (instead of place)</vt:lpstr>
      <vt:lpstr>Grid layout (put in an internal frame)</vt:lpstr>
      <vt:lpstr>DropBox(replace Entry with combo)</vt:lpstr>
      <vt:lpstr>Ex44(Add a Step Down   Ex44_skel.py)</vt:lpstr>
      <vt:lpstr>CheckBox</vt:lpstr>
      <vt:lpstr>CheckBox</vt:lpstr>
      <vt:lpstr>To add a Widget to a grid cover to cover 2 columns</vt:lpstr>
      <vt:lpstr>Message Box</vt:lpstr>
      <vt:lpstr>Ex45(Add  CheckBox   Ex45_skel.py) </vt:lpstr>
      <vt:lpstr>Ex46(Ex46_skel.py)  €50 per night (up to 4 guests)  Breakfast=€10 per guest per night </vt:lpstr>
      <vt:lpstr>Additonal Components  Can develop nice Basic Gui  Using Widgets        Entry, Label, Combobox, CheckBox, messageBox   And Using grid, place layouts  We will briefly show some other options and return to them later </vt:lpstr>
      <vt:lpstr>Radio Buttons def step():      value1 = int(entry2.get())      choice = var_radio.get()      :    var_radio = IntVar()  # 1 or 2 r1 = Radiobutton(frame, text="Increment",                                             variable=var_radio, value=1) r1.grid(row=1,column=0)  r2 = Radiobutton(frame, text="Decrement",                                             variable=var_radio, value=2) r2.grid(row=1,column=1)   </vt:lpstr>
      <vt:lpstr>Radio Buttons  def step():      value1 = int(entry2.get())      choice = var_radio.get()      if (choice==1):           value1 = value1 + 1      else:           value1 = value1 - 1      entry2.delete(0, END)      entry2.insert(END, value1)  var_radio = IntVar()  # 1 or 2    </vt:lpstr>
      <vt:lpstr>Menus   </vt:lpstr>
      <vt:lpstr>Menus  def reset():     entry2.delete(0, END)     entry2.insert(END, 0)  def myExit():     exit()  menu1 = Menu(window) #MenuBar window.config(menu=menu1)  subm1=Menu(menu1)  #Menu menu1.add_cascade(label="Options", menu=subm1) subm1.add_command(label="Reset", command = reset)   # menu item subm1.add_command(label="Exit", command = myExit) </vt:lpstr>
      <vt:lpstr>Sub Windows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for Cloud 2</dc:title>
  <dc:creator>Declan Byrne</dc:creator>
  <cp:lastModifiedBy>Declan Byrne</cp:lastModifiedBy>
  <cp:revision>117</cp:revision>
  <dcterms:created xsi:type="dcterms:W3CDTF">2021-06-03T10:50:00Z</dcterms:created>
  <dcterms:modified xsi:type="dcterms:W3CDTF">2021-06-18T10:14:16Z</dcterms:modified>
</cp:coreProperties>
</file>