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35" r:id="rId3"/>
    <p:sldId id="319" r:id="rId4"/>
    <p:sldId id="337" r:id="rId5"/>
    <p:sldId id="336" r:id="rId6"/>
    <p:sldId id="338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1" autoAdjust="0"/>
  </p:normalViewPr>
  <p:slideViewPr>
    <p:cSldViewPr snapToGrid="0">
      <p:cViewPr varScale="1">
        <p:scale>
          <a:sx n="80" d="100"/>
          <a:sy n="80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4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785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63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26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18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40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566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103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164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85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76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85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5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378787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800" dirty="0">
                <a:solidFill>
                  <a:srgbClr val="FF0000"/>
                </a:solidFill>
              </a:rPr>
              <a:t>Ex55_ Complete method </a:t>
            </a:r>
            <a:r>
              <a:rPr lang="en-CA" sz="3800" dirty="0" err="1">
                <a:solidFill>
                  <a:srgbClr val="FF0000"/>
                </a:solidFill>
              </a:rPr>
              <a:t>allEven</a:t>
            </a:r>
            <a:r>
              <a:rPr lang="en-CA" sz="3800" dirty="0">
                <a:solidFill>
                  <a:srgbClr val="FF0000"/>
                </a:solidFill>
              </a:rPr>
              <a:t>  </a:t>
            </a:r>
            <a:r>
              <a:rPr lang="en-CA" sz="3800" dirty="0"/>
              <a:t>Ex55_skel.py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7983" y="502414"/>
            <a:ext cx="7266413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def main():</a:t>
            </a:r>
          </a:p>
          <a:p>
            <a:r>
              <a:rPr lang="en-US" sz="2600" dirty="0"/>
              <a:t>    list1 = [2, 6, 2, 7, 8, 4, 2, 6]</a:t>
            </a:r>
          </a:p>
          <a:p>
            <a:r>
              <a:rPr lang="en-US" sz="2600" dirty="0"/>
              <a:t>    result = </a:t>
            </a:r>
            <a:r>
              <a:rPr lang="en-US" sz="2600" dirty="0" err="1">
                <a:solidFill>
                  <a:srgbClr val="FF0000"/>
                </a:solidFill>
              </a:rPr>
              <a:t>allEven</a:t>
            </a:r>
            <a:r>
              <a:rPr lang="en-US" sz="2600" dirty="0"/>
              <a:t>(list1)</a:t>
            </a:r>
          </a:p>
          <a:p>
            <a:r>
              <a:rPr lang="en-US" sz="2600" dirty="0"/>
              <a:t>    print('All Element Even List 1=  {0} '.format(result))</a:t>
            </a:r>
          </a:p>
          <a:p>
            <a:endParaRPr lang="en-US" sz="2600" dirty="0"/>
          </a:p>
          <a:p>
            <a:r>
              <a:rPr lang="en-US" sz="2600" dirty="0"/>
              <a:t>    list2 = [2, 6, 2, 8, 8, 4, 2, 6]</a:t>
            </a:r>
          </a:p>
          <a:p>
            <a:r>
              <a:rPr lang="en-US" sz="2600" dirty="0"/>
              <a:t>    result = </a:t>
            </a:r>
            <a:r>
              <a:rPr lang="en-US" sz="2600" dirty="0" err="1">
                <a:solidFill>
                  <a:srgbClr val="FF0000"/>
                </a:solidFill>
              </a:rPr>
              <a:t>allEven</a:t>
            </a:r>
            <a:r>
              <a:rPr lang="en-US" sz="2600" dirty="0"/>
              <a:t>(list2)</a:t>
            </a:r>
          </a:p>
          <a:p>
            <a:r>
              <a:rPr lang="en-US" sz="2600" dirty="0"/>
              <a:t>    print('All Element Even List 1=  {0} '.format(result))</a:t>
            </a:r>
          </a:p>
          <a:p>
            <a:endParaRPr lang="en-US" sz="2600" dirty="0"/>
          </a:p>
          <a:p>
            <a:r>
              <a:rPr lang="en-US" sz="2600" dirty="0"/>
              <a:t>def </a:t>
            </a:r>
            <a:r>
              <a:rPr lang="en-US" sz="2600" dirty="0" err="1"/>
              <a:t>allEven</a:t>
            </a:r>
            <a:r>
              <a:rPr lang="en-US" sz="2600" dirty="0"/>
              <a:t>(</a:t>
            </a:r>
            <a:r>
              <a:rPr lang="en-US" sz="2600" dirty="0" err="1"/>
              <a:t>listp</a:t>
            </a:r>
            <a:r>
              <a:rPr lang="en-US" sz="2600" dirty="0"/>
              <a:t>):</a:t>
            </a:r>
          </a:p>
          <a:p>
            <a:endParaRPr lang="en-US" sz="2600" dirty="0"/>
          </a:p>
          <a:p>
            <a:endParaRPr lang="en-US" sz="2200" dirty="0"/>
          </a:p>
          <a:p>
            <a:r>
              <a:rPr lang="en-US" sz="2400" dirty="0" err="1">
                <a:solidFill>
                  <a:srgbClr val="FF0000"/>
                </a:solidFill>
              </a:rPr>
              <a:t>allEven</a:t>
            </a:r>
            <a:r>
              <a:rPr lang="en-US" sz="2400" dirty="0">
                <a:solidFill>
                  <a:srgbClr val="FF0000"/>
                </a:solidFill>
              </a:rPr>
              <a:t>([2, 4,6]) = True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allEven</a:t>
            </a:r>
            <a:r>
              <a:rPr lang="en-US" sz="2400" dirty="0">
                <a:solidFill>
                  <a:srgbClr val="FF0000"/>
                </a:solidFill>
              </a:rPr>
              <a:t>([2, </a:t>
            </a:r>
            <a:r>
              <a:rPr lang="en-US" sz="2400" dirty="0"/>
              <a:t>5</a:t>
            </a:r>
            <a:r>
              <a:rPr lang="en-US" sz="2400" dirty="0">
                <a:solidFill>
                  <a:srgbClr val="FF0000"/>
                </a:solidFill>
              </a:rPr>
              <a:t>,6]) = False</a:t>
            </a:r>
          </a:p>
          <a:p>
            <a:r>
              <a:rPr lang="en-US" dirty="0"/>
              <a:t>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315CA-67EA-416C-87F5-91BD7F82EAB6}"/>
              </a:ext>
            </a:extLst>
          </p:cNvPr>
          <p:cNvSpPr txBox="1"/>
          <p:nvPr/>
        </p:nvSpPr>
        <p:spPr>
          <a:xfrm>
            <a:off x="9173757" y="3825092"/>
            <a:ext cx="2850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# [2, 6, 2, </a:t>
            </a:r>
            <a:r>
              <a:rPr lang="en-US" sz="2400" dirty="0">
                <a:solidFill>
                  <a:srgbClr val="FF0000"/>
                </a:solidFill>
              </a:rPr>
              <a:t>7</a:t>
            </a:r>
            <a:r>
              <a:rPr lang="en-US" sz="2400" dirty="0"/>
              <a:t>, 8, 4, 2, 6]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# [2, 6, 2, 8, 8, 4, 2, 6]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C1BB5C-E653-4C81-981F-2913E2D2A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5" t="70959" r="70227" b="21118"/>
          <a:stretch/>
        </p:blipFill>
        <p:spPr>
          <a:xfrm>
            <a:off x="2880010" y="3963762"/>
            <a:ext cx="6293747" cy="11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378787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800" dirty="0">
                <a:solidFill>
                  <a:srgbClr val="FF0000"/>
                </a:solidFill>
              </a:rPr>
              <a:t>Ex56_ Complete method </a:t>
            </a:r>
            <a:r>
              <a:rPr lang="en-CA" sz="3800" dirty="0" err="1">
                <a:solidFill>
                  <a:srgbClr val="FF0000"/>
                </a:solidFill>
              </a:rPr>
              <a:t>addInRange</a:t>
            </a:r>
            <a:r>
              <a:rPr lang="en-CA" sz="3800" dirty="0">
                <a:solidFill>
                  <a:srgbClr val="FF0000"/>
                </a:solidFill>
              </a:rPr>
              <a:t>  </a:t>
            </a:r>
            <a:r>
              <a:rPr lang="en-CA" sz="3800" dirty="0"/>
              <a:t>Ex56_skel.py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7983" y="502414"/>
            <a:ext cx="11136638" cy="650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def main():</a:t>
            </a:r>
          </a:p>
          <a:p>
            <a:r>
              <a:rPr lang="en-US" sz="2500" dirty="0"/>
              <a:t>    list1 = [2, 5, 2, 8, 7, 3, 2, 5]</a:t>
            </a:r>
          </a:p>
          <a:p>
            <a:r>
              <a:rPr lang="en-US" sz="2500" dirty="0"/>
              <a:t>    lower = int(input('Enter Lower Limit: '))</a:t>
            </a:r>
          </a:p>
          <a:p>
            <a:r>
              <a:rPr lang="en-US" sz="2500" dirty="0"/>
              <a:t>    upper = int(input('Enter Upper Limit: '))</a:t>
            </a:r>
          </a:p>
          <a:p>
            <a:r>
              <a:rPr lang="en-US" sz="2500" dirty="0"/>
              <a:t>    result = </a:t>
            </a:r>
            <a:r>
              <a:rPr lang="en-US" sz="2500" dirty="0" err="1"/>
              <a:t>allInRange</a:t>
            </a:r>
            <a:r>
              <a:rPr lang="en-US" sz="2500" dirty="0"/>
              <a:t>(list1, lower, upper)</a:t>
            </a:r>
          </a:p>
          <a:p>
            <a:r>
              <a:rPr lang="en-US" sz="2500" dirty="0"/>
              <a:t>    print('{0} = All element between {1} and {2} </a:t>
            </a:r>
            <a:r>
              <a:rPr lang="en-US" sz="2500" dirty="0" err="1"/>
              <a:t>inclusive'.format</a:t>
            </a:r>
            <a:r>
              <a:rPr lang="en-US" sz="2500" dirty="0"/>
              <a:t>(result, lower, upper))</a:t>
            </a:r>
          </a:p>
          <a:p>
            <a:endParaRPr lang="en-US" sz="2500" dirty="0"/>
          </a:p>
          <a:p>
            <a:r>
              <a:rPr lang="en-US" sz="2500" dirty="0"/>
              <a:t>def </a:t>
            </a:r>
            <a:r>
              <a:rPr lang="en-US" sz="2500" dirty="0" err="1"/>
              <a:t>allInRange</a:t>
            </a:r>
            <a:r>
              <a:rPr lang="en-US" sz="2500" dirty="0"/>
              <a:t>(</a:t>
            </a:r>
            <a:r>
              <a:rPr lang="en-US" sz="2500" dirty="0" err="1"/>
              <a:t>listp</a:t>
            </a:r>
            <a:r>
              <a:rPr lang="en-US" sz="2500" dirty="0"/>
              <a:t>, low, high):    </a:t>
            </a:r>
          </a:p>
          <a:p>
            <a:r>
              <a:rPr lang="en-US" sz="2500" dirty="0"/>
              <a:t>     return False</a:t>
            </a:r>
          </a:p>
          <a:p>
            <a:endParaRPr lang="en-US" sz="2500" dirty="0"/>
          </a:p>
          <a:p>
            <a:r>
              <a:rPr lang="en-US" sz="2500" dirty="0"/>
              <a:t>main()</a:t>
            </a:r>
          </a:p>
          <a:p>
            <a:endParaRPr lang="en-US" sz="2200" dirty="0"/>
          </a:p>
          <a:p>
            <a:r>
              <a:rPr lang="en-US" sz="2400" dirty="0" err="1">
                <a:solidFill>
                  <a:srgbClr val="FF0000"/>
                </a:solidFill>
              </a:rPr>
              <a:t>allInRange</a:t>
            </a:r>
            <a:r>
              <a:rPr lang="en-US" sz="2400" dirty="0">
                <a:solidFill>
                  <a:srgbClr val="FF0000"/>
                </a:solidFill>
              </a:rPr>
              <a:t>([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 5, 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8</a:t>
            </a:r>
            <a:r>
              <a:rPr lang="en-US" sz="2400" dirty="0">
                <a:solidFill>
                  <a:srgbClr val="FF0000"/>
                </a:solidFill>
              </a:rPr>
              <a:t>, 7, 3, 2, 5], 3, 7) = False    (e.g.  </a:t>
            </a:r>
            <a:r>
              <a:rPr lang="en-US" sz="2400" dirty="0"/>
              <a:t>2, 8 </a:t>
            </a:r>
            <a:r>
              <a:rPr lang="en-US" sz="2400" dirty="0">
                <a:solidFill>
                  <a:srgbClr val="FF0000"/>
                </a:solidFill>
              </a:rPr>
              <a:t>not in range)</a:t>
            </a:r>
          </a:p>
          <a:p>
            <a:r>
              <a:rPr lang="en-US" sz="2400" dirty="0"/>
              <a:t>          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allInRange</a:t>
            </a:r>
            <a:r>
              <a:rPr lang="en-US" sz="2400" dirty="0">
                <a:solidFill>
                  <a:srgbClr val="FF0000"/>
                </a:solidFill>
              </a:rPr>
              <a:t>([2, 5, 2, 8, 7, 3, 2, 5], 2, 8) = True    (e.g.  2, 8 not in range)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if (cond1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FF0000"/>
                </a:solidFill>
              </a:rPr>
              <a:t> cond2):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D0934-454A-479F-AC3F-65804EC01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2" t="70440" r="60988" b="17197"/>
          <a:stretch/>
        </p:blipFill>
        <p:spPr>
          <a:xfrm>
            <a:off x="5982785" y="946776"/>
            <a:ext cx="6209215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4018E-07B7-416C-8BA4-749298CD7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1" t="69790" r="58284" b="16981"/>
          <a:stretch/>
        </p:blipFill>
        <p:spPr>
          <a:xfrm>
            <a:off x="5898187" y="3230925"/>
            <a:ext cx="6761779" cy="14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5426" y="-150160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400" dirty="0">
                <a:solidFill>
                  <a:srgbClr val="FF0000"/>
                </a:solidFill>
              </a:rPr>
              <a:t>Ex57_ Complete method ‘</a:t>
            </a:r>
            <a:r>
              <a:rPr lang="en-CA" sz="3400" dirty="0" err="1"/>
              <a:t>myLargest</a:t>
            </a:r>
            <a:r>
              <a:rPr lang="en-CA" sz="3400" dirty="0"/>
              <a:t>’</a:t>
            </a:r>
            <a:r>
              <a:rPr lang="en-CA" sz="3400" dirty="0">
                <a:solidFill>
                  <a:srgbClr val="FF0000"/>
                </a:solidFill>
              </a:rPr>
              <a:t>  </a:t>
            </a:r>
            <a:br>
              <a:rPr lang="en-CA" sz="3400" dirty="0">
                <a:solidFill>
                  <a:srgbClr val="FF0000"/>
                </a:solidFill>
              </a:rPr>
            </a:br>
            <a:r>
              <a:rPr lang="en-CA" sz="3400" dirty="0">
                <a:solidFill>
                  <a:srgbClr val="FF0000"/>
                </a:solidFill>
              </a:rPr>
              <a:t>                             </a:t>
            </a:r>
            <a:r>
              <a:rPr lang="en-CA" sz="3400" dirty="0"/>
              <a:t>Ex57_skel.py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58615" y="1175403"/>
            <a:ext cx="4696094" cy="530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def search(</a:t>
            </a:r>
            <a:r>
              <a:rPr lang="en-US" sz="2500" dirty="0" err="1"/>
              <a:t>list,target</a:t>
            </a:r>
            <a:r>
              <a:rPr lang="en-US" sz="2500" dirty="0"/>
              <a:t>):</a:t>
            </a:r>
          </a:p>
          <a:p>
            <a:r>
              <a:rPr lang="en-US" sz="2500" dirty="0"/>
              <a:t>    result = False</a:t>
            </a:r>
          </a:p>
          <a:p>
            <a:r>
              <a:rPr lang="en-US" sz="2500" dirty="0"/>
              <a:t>    for </a:t>
            </a:r>
            <a:r>
              <a:rPr lang="en-US" sz="2500" dirty="0" err="1"/>
              <a:t>el</a:t>
            </a:r>
            <a:r>
              <a:rPr lang="en-US" sz="2500" dirty="0"/>
              <a:t> in list:</a:t>
            </a:r>
          </a:p>
          <a:p>
            <a:r>
              <a:rPr lang="en-US" sz="2500" dirty="0"/>
              <a:t>        if </a:t>
            </a:r>
            <a:r>
              <a:rPr lang="en-US" sz="2500" dirty="0" err="1"/>
              <a:t>el</a:t>
            </a:r>
            <a:r>
              <a:rPr lang="en-US" sz="2500" dirty="0"/>
              <a:t>==target:</a:t>
            </a:r>
          </a:p>
          <a:p>
            <a:r>
              <a:rPr lang="en-US" sz="2500" dirty="0"/>
              <a:t>            result = True</a:t>
            </a:r>
          </a:p>
          <a:p>
            <a:r>
              <a:rPr lang="en-US" sz="2500" dirty="0"/>
              <a:t>    return result</a:t>
            </a:r>
          </a:p>
          <a:p>
            <a:endParaRPr lang="en-US" sz="2500" dirty="0"/>
          </a:p>
          <a:p>
            <a:r>
              <a:rPr lang="en-US" sz="2500" dirty="0"/>
              <a:t>def </a:t>
            </a:r>
            <a:r>
              <a:rPr lang="en-US" sz="2500" dirty="0" err="1"/>
              <a:t>myLargest</a:t>
            </a:r>
            <a:r>
              <a:rPr lang="en-US" sz="2500" dirty="0"/>
              <a:t>(list):</a:t>
            </a:r>
          </a:p>
          <a:p>
            <a:r>
              <a:rPr lang="en-US" sz="2500" dirty="0"/>
              <a:t>        </a:t>
            </a:r>
            <a:r>
              <a:rPr lang="en-US" sz="2500" dirty="0">
                <a:solidFill>
                  <a:srgbClr val="FF0000"/>
                </a:solidFill>
              </a:rPr>
              <a:t># to be completed</a:t>
            </a:r>
          </a:p>
          <a:p>
            <a:endParaRPr lang="en-US" sz="2200" dirty="0"/>
          </a:p>
          <a:p>
            <a:r>
              <a:rPr lang="en-US" sz="2400" dirty="0" err="1">
                <a:solidFill>
                  <a:srgbClr val="FF0000"/>
                </a:solidFill>
              </a:rPr>
              <a:t>myLargest</a:t>
            </a:r>
            <a:r>
              <a:rPr lang="en-US" sz="2400" dirty="0">
                <a:solidFill>
                  <a:srgbClr val="FF0000"/>
                </a:solidFill>
              </a:rPr>
              <a:t>([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 5, 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8</a:t>
            </a:r>
            <a:r>
              <a:rPr lang="en-US" sz="2400" dirty="0">
                <a:solidFill>
                  <a:srgbClr val="FF0000"/>
                </a:solidFill>
              </a:rPr>
              <a:t>, 7, 3, 2, 5]) = 8</a:t>
            </a:r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myLargest</a:t>
            </a:r>
            <a:r>
              <a:rPr lang="en-US" sz="2400" dirty="0">
                <a:solidFill>
                  <a:srgbClr val="FF0000"/>
                </a:solidFill>
              </a:rPr>
              <a:t>([ ]) = 0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dirty="0"/>
              <a:t>         # assume only positive integers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1B7F-7DF4-4163-BD5F-8B5172595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2" b="22243"/>
          <a:stretch/>
        </p:blipFill>
        <p:spPr>
          <a:xfrm>
            <a:off x="7374616" y="80513"/>
            <a:ext cx="4699401" cy="3348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E7666-A7FA-466B-9AA6-2B74B2D3C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3" b="21863"/>
          <a:stretch/>
        </p:blipFill>
        <p:spPr>
          <a:xfrm>
            <a:off x="7374616" y="3622108"/>
            <a:ext cx="4649158" cy="32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378787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800" dirty="0">
                <a:solidFill>
                  <a:srgbClr val="FF0000"/>
                </a:solidFill>
              </a:rPr>
              <a:t>List Methods:</a:t>
            </a:r>
            <a:endParaRPr lang="en-CA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7983" y="502414"/>
            <a:ext cx="11246220" cy="6653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2500" dirty="0"/>
              <a:t>List.append(x)            - add x to end of list</a:t>
            </a:r>
          </a:p>
          <a:p>
            <a:pPr>
              <a:lnSpc>
                <a:spcPts val="3700"/>
              </a:lnSpc>
            </a:pPr>
            <a:r>
              <a:rPr lang="en-US" sz="2500" dirty="0" err="1"/>
              <a:t>List.count</a:t>
            </a:r>
            <a:r>
              <a:rPr lang="en-US" sz="2500" dirty="0"/>
              <a:t>(x)                - returns number of times x occurs in the list</a:t>
            </a:r>
          </a:p>
          <a:p>
            <a:r>
              <a:rPr lang="en-US" sz="2500" dirty="0"/>
              <a:t>list.extend(m)             - adds m’s elements to list</a:t>
            </a:r>
          </a:p>
          <a:p>
            <a:r>
              <a:rPr lang="en-US" sz="2500" dirty="0">
                <a:solidFill>
                  <a:srgbClr val="FF0000"/>
                </a:solidFill>
              </a:rPr>
              <a:t>list += m                       - same as above      </a:t>
            </a:r>
          </a:p>
          <a:p>
            <a:r>
              <a:rPr lang="en-US" sz="2200" dirty="0"/>
              <a:t>list.index(x,</a:t>
            </a:r>
            <a:r>
              <a:rPr lang="en-US" sz="2200" dirty="0">
                <a:solidFill>
                  <a:srgbClr val="FF0000"/>
                </a:solidFill>
              </a:rPr>
              <a:t>[</a:t>
            </a:r>
            <a:r>
              <a:rPr lang="en-US" sz="2200" dirty="0" err="1">
                <a:solidFill>
                  <a:srgbClr val="FF0000"/>
                </a:solidFill>
              </a:rPr>
              <a:t>s,e</a:t>
            </a:r>
            <a:r>
              <a:rPr lang="en-US" sz="2200" dirty="0">
                <a:solidFill>
                  <a:srgbClr val="FF0000"/>
                </a:solidFill>
              </a:rPr>
              <a:t>]</a:t>
            </a:r>
            <a:r>
              <a:rPr lang="en-US" sz="2200" dirty="0"/>
              <a:t>)                - returns index of first occurrence of x in range (</a:t>
            </a:r>
            <a:r>
              <a:rPr lang="en-US" sz="2200" dirty="0" err="1"/>
              <a:t>s,e</a:t>
            </a:r>
            <a:r>
              <a:rPr lang="en-US" sz="2200" dirty="0"/>
              <a:t>), or full list if left out</a:t>
            </a:r>
          </a:p>
          <a:p>
            <a:r>
              <a:rPr lang="en-US" sz="2200" dirty="0"/>
              <a:t>                                             - </a:t>
            </a:r>
            <a:r>
              <a:rPr lang="en-US" sz="2200" dirty="0" err="1"/>
              <a:t>ValueError</a:t>
            </a:r>
            <a:r>
              <a:rPr lang="en-US" sz="2200" dirty="0"/>
              <a:t> exception if not in list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list.insert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x)                - inserts x at index </a:t>
            </a:r>
            <a:r>
              <a:rPr lang="en-US" sz="2400" dirty="0" err="1"/>
              <a:t>i</a:t>
            </a:r>
            <a:endParaRPr lang="en-US" sz="2400" dirty="0"/>
          </a:p>
          <a:p>
            <a:pPr>
              <a:lnSpc>
                <a:spcPts val="3700"/>
              </a:lnSpc>
            </a:pPr>
            <a:r>
              <a:rPr lang="en-US" sz="2400" dirty="0" err="1"/>
              <a:t>list.pop</a:t>
            </a:r>
            <a:r>
              <a:rPr lang="en-US" sz="2400" dirty="0"/>
              <a:t>()                        - returns and removes rightmost element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list.pop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                       - returns and removes element at position </a:t>
            </a:r>
            <a:r>
              <a:rPr lang="en-US" sz="2400" dirty="0" err="1"/>
              <a:t>i</a:t>
            </a:r>
            <a:endParaRPr lang="en-US" sz="2400" dirty="0"/>
          </a:p>
          <a:p>
            <a:pPr>
              <a:lnSpc>
                <a:spcPts val="3700"/>
              </a:lnSpc>
            </a:pPr>
            <a:r>
              <a:rPr lang="en-US" sz="2400" dirty="0" err="1"/>
              <a:t>list.remove</a:t>
            </a:r>
            <a:r>
              <a:rPr lang="en-US" sz="2400" dirty="0"/>
              <a:t>(x)                 - removes first occurrence of x, otherwise exception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list.reverse</a:t>
            </a:r>
            <a:r>
              <a:rPr lang="en-US" sz="2400" dirty="0"/>
              <a:t>()                    - reverses order of list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list.sort</a:t>
            </a:r>
            <a:r>
              <a:rPr lang="en-US" sz="2400" dirty="0"/>
              <a:t>()                           - sorts elements in ascending order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list.sort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[reverse=True]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- descending order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list.sort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[key=k]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/>
              <a:t>- key = attribute to use for objects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97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378787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800" dirty="0">
                <a:solidFill>
                  <a:srgbClr val="FF0000"/>
                </a:solidFill>
              </a:rPr>
              <a:t>List of Objects:</a:t>
            </a:r>
            <a:endParaRPr lang="en-CA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68226" y="1320561"/>
            <a:ext cx="7144072" cy="235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2500" dirty="0"/>
              <a:t>We will return to lists to create applications involving:</a:t>
            </a:r>
          </a:p>
          <a:p>
            <a:pPr>
              <a:lnSpc>
                <a:spcPts val="3700"/>
              </a:lnSpc>
            </a:pPr>
            <a:endParaRPr lang="en-US" sz="2500" dirty="0"/>
          </a:p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 </a:t>
            </a:r>
            <a:r>
              <a:rPr lang="en-US" sz="2500" dirty="0" err="1"/>
              <a:t>Gui</a:t>
            </a:r>
            <a:endParaRPr lang="en-US" sz="2500" dirty="0"/>
          </a:p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 List of objects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61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– first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139574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An ordered collection of Objects</a:t>
            </a:r>
          </a:p>
          <a:p>
            <a:endParaRPr lang="en-US" sz="2700" dirty="0"/>
          </a:p>
          <a:p>
            <a:r>
              <a:rPr lang="en-US" sz="2700" dirty="0"/>
              <a:t>list1= [1, 2, 3, 4, 5]</a:t>
            </a:r>
          </a:p>
          <a:p>
            <a:endParaRPr lang="en-US" sz="2700" dirty="0"/>
          </a:p>
          <a:p>
            <a:r>
              <a:rPr lang="en-US" sz="2700" dirty="0"/>
              <a:t>list2= [“Mon”, “Tues”, “Wed”, </a:t>
            </a:r>
            <a:r>
              <a:rPr lang="en-US" sz="2700" dirty="0" err="1"/>
              <a:t>Thur</a:t>
            </a:r>
            <a:r>
              <a:rPr lang="en-US" sz="2700" dirty="0"/>
              <a:t>”, “Fri”]</a:t>
            </a:r>
          </a:p>
          <a:p>
            <a:endParaRPr lang="en-US" sz="2700" dirty="0"/>
          </a:p>
          <a:p>
            <a:r>
              <a:rPr lang="en-US" sz="2700" dirty="0"/>
              <a:t>list3= [object1, object2, object3, object3]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N.B. Unlike traditional arrays - Can easily insert/ delete to/from </a:t>
            </a:r>
            <a:r>
              <a:rPr lang="en-US" sz="2700" dirty="0" err="1"/>
              <a:t>centre</a:t>
            </a:r>
            <a:r>
              <a:rPr lang="en-US" sz="2700" dirty="0"/>
              <a:t> of the list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831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result =  </a:t>
            </a:r>
            <a:r>
              <a:rPr lang="en-US" sz="2700" dirty="0" err="1">
                <a:solidFill>
                  <a:srgbClr val="FF0000"/>
                </a:solidFill>
              </a:rPr>
              <a:t>myAdd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 print('Sum of </a:t>
            </a:r>
            <a:r>
              <a:rPr lang="en-US" sz="2700" dirty="0" err="1"/>
              <a:t>els</a:t>
            </a:r>
            <a:r>
              <a:rPr lang="en-US" sz="2700" dirty="0"/>
              <a:t> = {0}'.format(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myAdd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 err="1"/>
              <a:t>el</a:t>
            </a:r>
            <a:r>
              <a:rPr lang="en-US" sz="2700" dirty="0"/>
              <a:t> in </a:t>
            </a:r>
            <a:r>
              <a:rPr lang="en-US" sz="2700" dirty="0" err="1"/>
              <a:t>listp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result = result + </a:t>
            </a:r>
            <a:r>
              <a:rPr lang="en-US" sz="2700" dirty="0" err="1"/>
              <a:t>el</a:t>
            </a:r>
            <a:endParaRPr lang="en-US" sz="2700" dirty="0"/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93EE-CBE1-4EF4-8B2E-CBC84B95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" t="69357" r="78113" b="22402"/>
          <a:stretch/>
        </p:blipFill>
        <p:spPr>
          <a:xfrm>
            <a:off x="6420641" y="4388486"/>
            <a:ext cx="7674317" cy="2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(Alternative Implementation)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831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result = myAdd2(list1)</a:t>
            </a:r>
          </a:p>
          <a:p>
            <a:r>
              <a:rPr lang="en-US" sz="2700" dirty="0"/>
              <a:t>    print('Sum of </a:t>
            </a:r>
            <a:r>
              <a:rPr lang="en-US" sz="2700" dirty="0" err="1"/>
              <a:t>els</a:t>
            </a:r>
            <a:r>
              <a:rPr lang="en-US" sz="2700" dirty="0"/>
              <a:t> = {0}'.format( result))</a:t>
            </a:r>
          </a:p>
          <a:p>
            <a:endParaRPr lang="en-US" sz="2700" dirty="0"/>
          </a:p>
          <a:p>
            <a:r>
              <a:rPr lang="en-US" sz="2700" dirty="0"/>
              <a:t>def myAdd2(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>
                <a:solidFill>
                  <a:srgbClr val="FF0000"/>
                </a:solidFill>
              </a:rPr>
              <a:t>index</a:t>
            </a:r>
            <a:r>
              <a:rPr lang="en-US" sz="2700" dirty="0"/>
              <a:t> in range(0, </a:t>
            </a:r>
            <a:r>
              <a:rPr lang="en-US" sz="2700" dirty="0" err="1">
                <a:solidFill>
                  <a:srgbClr val="FF0000"/>
                </a:solidFill>
              </a:rPr>
              <a:t>len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)):</a:t>
            </a:r>
          </a:p>
          <a:p>
            <a:r>
              <a:rPr lang="en-US" sz="2700" dirty="0"/>
              <a:t>        result = result +    </a:t>
            </a:r>
            <a:r>
              <a:rPr lang="en-US" sz="2700" dirty="0" err="1">
                <a:solidFill>
                  <a:srgbClr val="FF0000"/>
                </a:solidFill>
              </a:rPr>
              <a:t>listp</a:t>
            </a:r>
            <a:r>
              <a:rPr lang="en-US" sz="2700" dirty="0"/>
              <a:t>[</a:t>
            </a:r>
            <a:r>
              <a:rPr lang="en-US" sz="2700" dirty="0">
                <a:solidFill>
                  <a:srgbClr val="FF0000"/>
                </a:solidFill>
              </a:rPr>
              <a:t>index</a:t>
            </a:r>
            <a:r>
              <a:rPr lang="en-US" sz="2700" dirty="0"/>
              <a:t>]</a:t>
            </a:r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93EE-CBE1-4EF4-8B2E-CBC84B95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" t="69357" r="78113" b="22402"/>
          <a:stretch/>
        </p:blipFill>
        <p:spPr>
          <a:xfrm>
            <a:off x="6420641" y="4388486"/>
            <a:ext cx="7674317" cy="2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866762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target = int(input('Enter Target: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mySearch</a:t>
            </a:r>
            <a:r>
              <a:rPr lang="en-US" sz="2700" dirty="0"/>
              <a:t>(list1, target)</a:t>
            </a:r>
          </a:p>
          <a:p>
            <a:r>
              <a:rPr lang="en-US" sz="2700" dirty="0"/>
              <a:t>    print('Element {0} found in list = {1}'.format(target,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mySearch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, tar):</a:t>
            </a:r>
          </a:p>
          <a:p>
            <a:r>
              <a:rPr lang="en-US" sz="2700" dirty="0"/>
              <a:t>    result = False</a:t>
            </a:r>
          </a:p>
          <a:p>
            <a:r>
              <a:rPr lang="en-US" sz="2700" dirty="0"/>
              <a:t>    for </a:t>
            </a:r>
            <a:r>
              <a:rPr lang="en-US" sz="2700" dirty="0" err="1"/>
              <a:t>el</a:t>
            </a:r>
            <a:r>
              <a:rPr lang="en-US" sz="2700" dirty="0"/>
              <a:t> in </a:t>
            </a:r>
            <a:r>
              <a:rPr lang="en-US" sz="2700" dirty="0" err="1"/>
              <a:t>listp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if (</a:t>
            </a:r>
            <a:r>
              <a:rPr lang="en-US" sz="2700" dirty="0" err="1"/>
              <a:t>el</a:t>
            </a:r>
            <a:r>
              <a:rPr lang="en-US" sz="2700" dirty="0"/>
              <a:t>==tar):</a:t>
            </a:r>
          </a:p>
          <a:p>
            <a:r>
              <a:rPr lang="en-US" sz="2700" dirty="0"/>
              <a:t>           result = True</a:t>
            </a:r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324A5-76F1-42F9-90F8-C3A7BFA12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8" t="69790" r="69873" b="20668"/>
          <a:stretch/>
        </p:blipFill>
        <p:spPr>
          <a:xfrm>
            <a:off x="5613009" y="3639949"/>
            <a:ext cx="6815055" cy="1537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79FB6-9D74-432E-BD87-AC0D787B9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0" t="70441" r="70001" b="20668"/>
          <a:stretch/>
        </p:blipFill>
        <p:spPr>
          <a:xfrm>
            <a:off x="5613009" y="5352487"/>
            <a:ext cx="6815055" cy="14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Ex51_ Complete method </a:t>
            </a:r>
            <a:r>
              <a:rPr lang="en-CA" dirty="0" err="1">
                <a:solidFill>
                  <a:srgbClr val="FF0000"/>
                </a:solidFill>
              </a:rPr>
              <a:t>countEven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Ex51_skel.py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785952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 = [2, 5, 2, 8, 7, 3, 2, 5]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countEven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 print('Number of Even </a:t>
            </a:r>
            <a:r>
              <a:rPr lang="en-US" sz="2700" dirty="0" err="1"/>
              <a:t>els</a:t>
            </a:r>
            <a:r>
              <a:rPr lang="en-US" sz="2700" dirty="0"/>
              <a:t> in list = 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countEven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 return 0</a:t>
            </a:r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countEven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</a:t>
            </a:r>
            <a:r>
              <a:rPr lang="en-US" sz="2700" dirty="0"/>
              <a:t>8</a:t>
            </a:r>
            <a:r>
              <a:rPr lang="en-US" sz="2700" dirty="0">
                <a:solidFill>
                  <a:srgbClr val="FF0000"/>
                </a:solidFill>
              </a:rPr>
              <a:t>, 7, 3,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5] = 4</a:t>
            </a:r>
          </a:p>
          <a:p>
            <a:endParaRPr lang="en-US" sz="2700" dirty="0"/>
          </a:p>
          <a:p>
            <a:r>
              <a:rPr lang="en-US" sz="2700" dirty="0"/>
              <a:t>If (num%2==0):       </a:t>
            </a:r>
            <a:r>
              <a:rPr lang="en-US" sz="2700" dirty="0">
                <a:solidFill>
                  <a:srgbClr val="FF0000"/>
                </a:solidFill>
              </a:rPr>
              <a:t># to check if a number is Even</a:t>
            </a:r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C284F-6ED1-454B-ADCD-0148FC968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0" t="71330" r="70001" b="23041"/>
          <a:stretch/>
        </p:blipFill>
        <p:spPr>
          <a:xfrm>
            <a:off x="5315596" y="2986582"/>
            <a:ext cx="6647804" cy="8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2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Ex52_ Complete method </a:t>
            </a:r>
            <a:r>
              <a:rPr lang="en-CA" dirty="0" err="1">
                <a:solidFill>
                  <a:srgbClr val="FF0000"/>
                </a:solidFill>
              </a:rPr>
              <a:t>addOdd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Ex52_skel.py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733213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 = [2, 5, 2, 8, 7, 3, 2, 5]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addOdd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 print(‘Sum of Odd </a:t>
            </a:r>
            <a:r>
              <a:rPr lang="en-US" sz="2700" dirty="0" err="1"/>
              <a:t>els</a:t>
            </a:r>
            <a:r>
              <a:rPr lang="en-US" sz="2700" dirty="0"/>
              <a:t> in list = 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addOdd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 return 0</a:t>
            </a:r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addOdd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</a:t>
            </a:r>
            <a:r>
              <a:rPr lang="en-US" sz="2700" dirty="0"/>
              <a:t>8</a:t>
            </a:r>
            <a:r>
              <a:rPr lang="en-US" sz="2700" dirty="0">
                <a:solidFill>
                  <a:srgbClr val="FF0000"/>
                </a:solidFill>
              </a:rPr>
              <a:t>, 7, 3,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5] = (5+7+3+5) =  20</a:t>
            </a:r>
          </a:p>
          <a:p>
            <a:endParaRPr lang="en-US" sz="2700" dirty="0"/>
          </a:p>
          <a:p>
            <a:r>
              <a:rPr lang="en-US" sz="2700" dirty="0"/>
              <a:t>If (num%2==1):       </a:t>
            </a:r>
            <a:r>
              <a:rPr lang="en-US" sz="2700" dirty="0">
                <a:solidFill>
                  <a:srgbClr val="FF0000"/>
                </a:solidFill>
              </a:rPr>
              <a:t># to check if a number </a:t>
            </a:r>
            <a:r>
              <a:rPr lang="en-US" sz="2700">
                <a:solidFill>
                  <a:srgbClr val="FF0000"/>
                </a:solidFill>
              </a:rPr>
              <a:t>is Odd</a:t>
            </a:r>
            <a:endParaRPr lang="en-US" sz="2700" dirty="0">
              <a:solidFill>
                <a:srgbClr val="FF0000"/>
              </a:solidFill>
            </a:endParaRPr>
          </a:p>
          <a:p>
            <a:endParaRPr lang="en-IE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BAF45-7D4E-4E8B-B98A-BD55E3375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0" t="69800" r="70645" b="23921"/>
          <a:stretch/>
        </p:blipFill>
        <p:spPr>
          <a:xfrm>
            <a:off x="6346615" y="3280277"/>
            <a:ext cx="6927868" cy="10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Ex53_ Complete method </a:t>
            </a:r>
            <a:r>
              <a:rPr lang="en-CA" dirty="0" err="1">
                <a:solidFill>
                  <a:srgbClr val="FF0000"/>
                </a:solidFill>
              </a:rPr>
              <a:t>countTarget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Ex53_skel.py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827784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 = [2, 5, 2, 8, 7, 3, 2, 5]</a:t>
            </a:r>
          </a:p>
          <a:p>
            <a:r>
              <a:rPr lang="en-US" sz="2700" dirty="0"/>
              <a:t>    target = int(input('Enter Target: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countTarget</a:t>
            </a:r>
            <a:r>
              <a:rPr lang="en-US" sz="2700" dirty="0"/>
              <a:t>(list1, target)</a:t>
            </a:r>
          </a:p>
          <a:p>
            <a:r>
              <a:rPr lang="en-US" sz="2700" dirty="0"/>
              <a:t>    print('{0} Occurs in List {1} </a:t>
            </a:r>
            <a:r>
              <a:rPr lang="en-US" sz="2700" dirty="0" err="1"/>
              <a:t>Times'.format</a:t>
            </a:r>
            <a:r>
              <a:rPr lang="en-US" sz="2700" dirty="0"/>
              <a:t>(target,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countTarget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, tar):</a:t>
            </a:r>
          </a:p>
          <a:p>
            <a:r>
              <a:rPr lang="en-US" sz="2700" dirty="0"/>
              <a:t>    return 0</a:t>
            </a:r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countTarget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8, 7, 3,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5],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) = 3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5856D-5A95-437A-AC2E-6EA78E4C4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4" t="70223" r="71804" b="20234"/>
          <a:stretch/>
        </p:blipFill>
        <p:spPr>
          <a:xfrm>
            <a:off x="6156374" y="3429000"/>
            <a:ext cx="7540678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378787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800" dirty="0">
                <a:solidFill>
                  <a:srgbClr val="FF0000"/>
                </a:solidFill>
              </a:rPr>
              <a:t>Ex54_ Complete method </a:t>
            </a:r>
            <a:r>
              <a:rPr lang="en-CA" sz="3800" dirty="0" err="1">
                <a:solidFill>
                  <a:srgbClr val="FF0000"/>
                </a:solidFill>
              </a:rPr>
              <a:t>addInRange</a:t>
            </a:r>
            <a:r>
              <a:rPr lang="en-CA" sz="3800" dirty="0">
                <a:solidFill>
                  <a:srgbClr val="FF0000"/>
                </a:solidFill>
              </a:rPr>
              <a:t>  </a:t>
            </a:r>
            <a:r>
              <a:rPr lang="en-CA" sz="3800" dirty="0"/>
              <a:t>Ex54_skel.py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7983" y="502414"/>
            <a:ext cx="10898433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def main():</a:t>
            </a:r>
          </a:p>
          <a:p>
            <a:r>
              <a:rPr lang="en-US" sz="2600" dirty="0"/>
              <a:t>    list1 = [2, 5, 2, 8, 7, 3, 2, 5]</a:t>
            </a:r>
          </a:p>
          <a:p>
            <a:r>
              <a:rPr lang="en-US" sz="2600" dirty="0"/>
              <a:t>    lower = int(input('Enter Lower Limit: '))</a:t>
            </a:r>
          </a:p>
          <a:p>
            <a:r>
              <a:rPr lang="en-US" sz="2600" dirty="0"/>
              <a:t>    upper = int(input('Enter Upper Limit: '))</a:t>
            </a:r>
          </a:p>
          <a:p>
            <a:r>
              <a:rPr lang="en-US" sz="2600" dirty="0"/>
              <a:t>    result = </a:t>
            </a:r>
            <a:r>
              <a:rPr lang="en-US" sz="2600" dirty="0" err="1">
                <a:solidFill>
                  <a:srgbClr val="FF0000"/>
                </a:solidFill>
              </a:rPr>
              <a:t>addInRange</a:t>
            </a:r>
            <a:r>
              <a:rPr lang="en-US" sz="2600" dirty="0"/>
              <a:t>(list1, lower, upper)</a:t>
            </a:r>
          </a:p>
          <a:p>
            <a:r>
              <a:rPr lang="en-US" sz="2600" dirty="0"/>
              <a:t>    print('{0} = sum of element between {1} and {2}'.format(result, lower, upper))</a:t>
            </a:r>
          </a:p>
          <a:p>
            <a:endParaRPr lang="en-US" sz="2600" dirty="0"/>
          </a:p>
          <a:p>
            <a:r>
              <a:rPr lang="en-US" sz="2600" dirty="0"/>
              <a:t>def </a:t>
            </a:r>
            <a:r>
              <a:rPr lang="en-US" sz="2600" dirty="0" err="1"/>
              <a:t>addInRange</a:t>
            </a:r>
            <a:r>
              <a:rPr lang="en-US" sz="2600" dirty="0"/>
              <a:t>(</a:t>
            </a:r>
            <a:r>
              <a:rPr lang="en-US" sz="2600" dirty="0" err="1"/>
              <a:t>listp</a:t>
            </a:r>
            <a:r>
              <a:rPr lang="en-US" sz="2600" dirty="0"/>
              <a:t>, low, high):</a:t>
            </a:r>
          </a:p>
          <a:p>
            <a:r>
              <a:rPr lang="en-US" sz="2600" dirty="0"/>
              <a:t>    return 0</a:t>
            </a:r>
          </a:p>
          <a:p>
            <a:endParaRPr lang="en-US" sz="2600" dirty="0"/>
          </a:p>
          <a:p>
            <a:r>
              <a:rPr lang="en-US" sz="2600" dirty="0"/>
              <a:t>main()</a:t>
            </a:r>
          </a:p>
          <a:p>
            <a:endParaRPr lang="en-US" sz="2200" dirty="0"/>
          </a:p>
          <a:p>
            <a:r>
              <a:rPr lang="en-US" sz="2700" dirty="0" err="1">
                <a:solidFill>
                  <a:srgbClr val="FF0000"/>
                </a:solidFill>
              </a:rPr>
              <a:t>addInRange</a:t>
            </a:r>
            <a:r>
              <a:rPr lang="en-US" sz="2700" dirty="0">
                <a:solidFill>
                  <a:srgbClr val="FF0000"/>
                </a:solidFill>
              </a:rPr>
              <a:t>([2, </a:t>
            </a:r>
            <a:r>
              <a:rPr lang="en-US" sz="2700" dirty="0"/>
              <a:t>5</a:t>
            </a:r>
            <a:r>
              <a:rPr lang="en-US" sz="2700" dirty="0">
                <a:solidFill>
                  <a:srgbClr val="FF0000"/>
                </a:solidFill>
              </a:rPr>
              <a:t>, 2, 8, </a:t>
            </a:r>
            <a:r>
              <a:rPr lang="en-US" sz="2700" dirty="0"/>
              <a:t>7</a:t>
            </a:r>
            <a:r>
              <a:rPr lang="en-US" sz="2700" dirty="0">
                <a:solidFill>
                  <a:srgbClr val="FF0000"/>
                </a:solidFill>
              </a:rPr>
              <a:t>, </a:t>
            </a:r>
            <a:r>
              <a:rPr lang="en-US" sz="2700" dirty="0"/>
              <a:t>3</a:t>
            </a:r>
            <a:r>
              <a:rPr lang="en-US" sz="2700" dirty="0">
                <a:solidFill>
                  <a:srgbClr val="FF0000"/>
                </a:solidFill>
              </a:rPr>
              <a:t>, 2, </a:t>
            </a:r>
            <a:r>
              <a:rPr lang="en-US" sz="2700" dirty="0"/>
              <a:t>5</a:t>
            </a:r>
            <a:r>
              <a:rPr lang="en-US" sz="2700" dirty="0">
                <a:solidFill>
                  <a:srgbClr val="FF0000"/>
                </a:solidFill>
              </a:rPr>
              <a:t>], </a:t>
            </a:r>
            <a:r>
              <a:rPr lang="en-US" sz="2700" dirty="0"/>
              <a:t>3, 7</a:t>
            </a:r>
            <a:r>
              <a:rPr lang="en-US" sz="2700" dirty="0">
                <a:solidFill>
                  <a:srgbClr val="FF0000"/>
                </a:solidFill>
              </a:rPr>
              <a:t>) = 20    i.e. </a:t>
            </a:r>
            <a:r>
              <a:rPr lang="en-US" sz="2700" dirty="0"/>
              <a:t>5+7+3+5</a:t>
            </a:r>
          </a:p>
          <a:p>
            <a:r>
              <a:rPr lang="en-US" dirty="0"/>
              <a:t>           </a:t>
            </a:r>
          </a:p>
          <a:p>
            <a:r>
              <a:rPr lang="en-US" sz="2700" dirty="0" err="1"/>
              <a:t>i.e</a:t>
            </a:r>
            <a:r>
              <a:rPr lang="en-US" sz="2700" dirty="0"/>
              <a:t> sum of items in array with a value of between 3 &amp; 7 inclusive</a:t>
            </a:r>
          </a:p>
          <a:p>
            <a:r>
              <a:rPr lang="en-IE" sz="2700" dirty="0"/>
              <a:t>                               </a:t>
            </a:r>
            <a:r>
              <a:rPr lang="en-IE" sz="2700" dirty="0">
                <a:solidFill>
                  <a:srgbClr val="FF0000"/>
                </a:solidFill>
              </a:rPr>
              <a:t>if (cond1 and cond2):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C16361-E43D-481C-8FE8-C6170AD99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8" t="70657" r="67298" b="17315"/>
          <a:stretch/>
        </p:blipFill>
        <p:spPr>
          <a:xfrm>
            <a:off x="6223722" y="3429000"/>
            <a:ext cx="5800052" cy="14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1483</Words>
  <Application>Microsoft Office PowerPoint</Application>
  <PresentationFormat>Widescreen</PresentationFormat>
  <Paragraphs>213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Software Design for Cloud 2</vt:lpstr>
      <vt:lpstr>List – first Program</vt:lpstr>
      <vt:lpstr>List</vt:lpstr>
      <vt:lpstr>List (Alternative Implementation)  </vt:lpstr>
      <vt:lpstr>List  </vt:lpstr>
      <vt:lpstr>Ex51_ Complete method countEven  Ex51_skel.py</vt:lpstr>
      <vt:lpstr>Ex52_ Complete method addOdd  Ex52_skel.py</vt:lpstr>
      <vt:lpstr>Ex53_ Complete method countTarget  Ex53_skel.py</vt:lpstr>
      <vt:lpstr>Ex54_ Complete method addInRange  Ex54_skel.py</vt:lpstr>
      <vt:lpstr>Ex55_ Complete method allEven  Ex55_skel.py</vt:lpstr>
      <vt:lpstr>Ex56_ Complete method addInRange  Ex56_skel.py</vt:lpstr>
      <vt:lpstr>Ex57_ Complete method ‘myLargest’                                Ex57_skel.py</vt:lpstr>
      <vt:lpstr>List Methods:</vt:lpstr>
      <vt:lpstr>List of Objects: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98</cp:revision>
  <dcterms:created xsi:type="dcterms:W3CDTF">2021-06-03T10:50:00Z</dcterms:created>
  <dcterms:modified xsi:type="dcterms:W3CDTF">2021-06-19T09:33:13Z</dcterms:modified>
</cp:coreProperties>
</file>