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35" r:id="rId3"/>
    <p:sldId id="348" r:id="rId4"/>
    <p:sldId id="349" r:id="rId5"/>
    <p:sldId id="350" r:id="rId6"/>
    <p:sldId id="351" r:id="rId7"/>
    <p:sldId id="353" r:id="rId8"/>
    <p:sldId id="354" r:id="rId9"/>
    <p:sldId id="355" r:id="rId10"/>
    <p:sldId id="357" r:id="rId11"/>
    <p:sldId id="3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clan Byrne" initials="DB" lastIdx="1" clrIdx="0">
    <p:extLst>
      <p:ext uri="{19B8F6BF-5375-455C-9EA6-DF929625EA0E}">
        <p15:presenceInfo xmlns:p15="http://schemas.microsoft.com/office/powerpoint/2012/main" userId="Declan Byr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31" autoAdjust="0"/>
  </p:normalViewPr>
  <p:slideViewPr>
    <p:cSldViewPr snapToGrid="0">
      <p:cViewPr varScale="1">
        <p:scale>
          <a:sx n="68" d="100"/>
          <a:sy n="68" d="100"/>
        </p:scale>
        <p:origin x="7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CC5D3-74FF-498B-A3E7-AE1AC0D697B7}" type="datetimeFigureOut">
              <a:rPr lang="en-IE" smtClean="0"/>
              <a:t>22/06/2021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5AAF1-A53E-459C-AE43-9352CDEC3A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429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6694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428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5086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7057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5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6872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6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706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7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8652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8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6793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9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830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10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979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EF91-2641-4A19-9F01-E4812061F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C6860-0C08-4902-A8AD-CC59E978C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3B9B6-2C12-41A4-BE5F-DA1782F1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22/06/2021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D42A-69B9-4A3D-8FA0-1AADDCA6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6564D-8C17-4EA9-8BB1-08BDDFAE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269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D7E4-C153-4ED8-A400-FC66BF66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F42AE-4068-4121-B896-C717C9A75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86FDC-D59B-4DE7-A87E-5D08352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22/06/2021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E04FC-B194-43AA-8A9A-AD00CD0C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74C2-8328-46A2-B03F-1BDA721A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757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8941B-2E38-483C-8B27-C4437FCC2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3C289-36AC-49BE-9D45-D9B3673DB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4D6C-ADF1-4047-A03D-3A68D3E3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22/06/2021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DE7C-0A93-4BFD-BFAB-A51CD8C2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07A84-3A4C-4522-92E2-F0E55888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93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96B3-C6F6-488D-A27B-05E8F52B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A41F-B249-43BC-9DEA-E993EC432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C915-F450-4A19-9659-19C0D87F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22/06/2021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8CA76-E534-459C-A465-254674DC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4B3B-7C2E-496A-9198-86922159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629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AF02-24E5-4CAA-8730-06FCF2EF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A42D7-7A18-4B98-A93D-F1AFF818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7EC94-E6D8-4A5C-AC53-164E432F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22/06/2021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16A29-6C2F-4B7B-BA57-EA5BFDEC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93B06-081F-4A06-91D8-3D6236C8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285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56BA-704F-40F3-843D-27F06203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2849-665A-4414-AAE0-6F7C1AC16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F53BD-0F7D-4961-A882-92001F316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9B5BA-D1C1-47A8-843F-AFD9A289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22/06/2021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0942B-8D26-46D7-87C8-2142E431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B176D-35CD-4F0C-BA4A-25D49A71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108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5B47-9700-4D7C-BA80-F5C46F2C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3BAA1-5F04-4A20-A9B5-1AE4FD6A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832D1-93E7-47A2-A2A3-40A935167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EC2ED-EE9B-4728-9B99-2BD52A369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EFA87-7108-4DA7-86E6-F939DE336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71676-74FC-4BBE-B21E-0963A71E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22/06/2021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677EC-C1AC-4BFE-BB94-0D4C325F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7220A-1AC0-4E49-9FFA-02D345A0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605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1CE9-8A72-4E2E-9292-F6AD0756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102FA-1F92-48AC-A85E-72D9DCBA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22/06/2021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902BA-C5E8-4C0B-9879-47C86D96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A0722-D84F-47B2-A9CF-5532D4DD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224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8FF7A-58B5-40FB-9D32-99CE9168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22/06/2021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062F2-4894-4C45-B3F8-23EC3079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D37C8-4BD3-41AE-B732-5DA32255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46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4631-A867-40C1-8DDF-6EF217DB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65A1-A704-44D0-B826-F74E3225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97BFD-2B92-4C42-AF63-9B32E149F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8C7AC-8357-4F6D-A1A7-EA3C5075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22/06/2021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3C68-1DA3-4FE4-94F3-D2F0ADE6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007B0-B814-4F71-870D-2D33464B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513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09EE-15E5-428A-8D2A-2BCDF52E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BC8A9-5819-493C-BCAC-59914C135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93682-9F8E-4CC5-BBEF-F19D026E4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79B1-0672-4E06-A4FB-7D19FE9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22/06/2021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9275F-D855-4DDB-98D2-E30DE613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AC34D-4D01-45B7-AE79-66C6646C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65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B8663-311A-4333-B45D-952F47AF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64A09-6CF6-4DEA-94A9-D8C9860AF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F483-0FA4-40B9-A04E-4EA89AA3F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21C10-33ED-4B79-93C5-8B7434189C2A}" type="datetimeFigureOut">
              <a:rPr lang="en-IE" smtClean="0"/>
              <a:t>22/06/2021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F8972-4F23-43C6-9005-900B58537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127C-1C73-4A76-B9BC-0A8D75FD6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804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F25B-1A3F-4401-82D1-90A7FCFA1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Software Design for Cloud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1DA9D-CC0F-4F4B-8B84-AD9E31EAF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305" y="3931822"/>
            <a:ext cx="9144000" cy="1655762"/>
          </a:xfrm>
        </p:spPr>
        <p:txBody>
          <a:bodyPr>
            <a:noAutofit/>
          </a:bodyPr>
          <a:lstStyle/>
          <a:p>
            <a:r>
              <a:rPr lang="en-IE" sz="2600" b="1" dirty="0"/>
              <a:t>Python Programming </a:t>
            </a:r>
          </a:p>
          <a:p>
            <a:endParaRPr lang="en-IE" sz="2600" b="1" dirty="0"/>
          </a:p>
          <a:p>
            <a:r>
              <a:rPr lang="en-IE" sz="2600" b="1" dirty="0"/>
              <a:t>Lecture 6</a:t>
            </a:r>
          </a:p>
          <a:p>
            <a:endParaRPr lang="en-IE" sz="2600" dirty="0"/>
          </a:p>
          <a:p>
            <a:r>
              <a:rPr lang="en-IE" sz="2600" dirty="0">
                <a:solidFill>
                  <a:srgbClr val="FF0000"/>
                </a:solidFill>
              </a:rPr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08434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 dirty="0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16972" y="-337794"/>
            <a:ext cx="12765505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Ex64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-50348" y="617377"/>
            <a:ext cx="4492276" cy="6109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Team</a:t>
            </a:r>
          </a:p>
          <a:p>
            <a:r>
              <a:rPr lang="en-US" sz="2300" dirty="0"/>
              <a:t>-------------------------------------</a:t>
            </a:r>
          </a:p>
          <a:p>
            <a:r>
              <a:rPr lang="en-US" sz="2300" dirty="0"/>
              <a:t>name (str) </a:t>
            </a:r>
          </a:p>
          <a:p>
            <a:r>
              <a:rPr lang="en-US" sz="2300" dirty="0"/>
              <a:t>played (int)        </a:t>
            </a:r>
          </a:p>
          <a:p>
            <a:r>
              <a:rPr lang="en-US" sz="2300" dirty="0"/>
              <a:t>points (int)        </a:t>
            </a:r>
            <a:endParaRPr lang="en-US" sz="2300" dirty="0">
              <a:solidFill>
                <a:srgbClr val="FF0000"/>
              </a:solidFill>
            </a:endParaRPr>
          </a:p>
          <a:p>
            <a:r>
              <a:rPr lang="en-US" sz="2300" dirty="0"/>
              <a:t>wins (int)        # number of wins</a:t>
            </a:r>
            <a:endParaRPr lang="en-US" sz="2300" dirty="0">
              <a:solidFill>
                <a:srgbClr val="FF0000"/>
              </a:solidFill>
            </a:endParaRPr>
          </a:p>
          <a:p>
            <a:r>
              <a:rPr lang="en-US" sz="2300" dirty="0">
                <a:solidFill>
                  <a:srgbClr val="FF0000"/>
                </a:solidFill>
              </a:rPr>
              <a:t>--------------------------------------</a:t>
            </a:r>
          </a:p>
          <a:p>
            <a:r>
              <a:rPr lang="en-US" sz="2300" dirty="0"/>
              <a:t>__</a:t>
            </a:r>
            <a:r>
              <a:rPr lang="en-US" sz="2300" dirty="0" err="1"/>
              <a:t>init</a:t>
            </a:r>
            <a:r>
              <a:rPr lang="en-US" sz="2300" dirty="0"/>
              <a:t>__(str)</a:t>
            </a:r>
          </a:p>
          <a:p>
            <a:r>
              <a:rPr lang="en-US" sz="2300" dirty="0"/>
              <a:t>   </a:t>
            </a:r>
            <a:r>
              <a:rPr lang="en-US" sz="2300" dirty="0">
                <a:solidFill>
                  <a:srgbClr val="FF0000"/>
                </a:solidFill>
              </a:rPr>
              <a:t># played, points, wins set to 0</a:t>
            </a:r>
          </a:p>
          <a:p>
            <a:endParaRPr lang="en-US" sz="2300" dirty="0">
              <a:solidFill>
                <a:srgbClr val="FF0000"/>
              </a:solidFill>
            </a:endParaRPr>
          </a:p>
          <a:p>
            <a:r>
              <a:rPr lang="en-US" sz="2300" dirty="0"/>
              <a:t>win()   </a:t>
            </a:r>
            <a:r>
              <a:rPr lang="en-US" sz="2300" dirty="0">
                <a:solidFill>
                  <a:srgbClr val="FF0000"/>
                </a:solidFill>
              </a:rPr>
              <a:t># points+3, wins+1, played+1</a:t>
            </a:r>
          </a:p>
          <a:p>
            <a:r>
              <a:rPr lang="en-US" sz="2300" dirty="0"/>
              <a:t>draw() </a:t>
            </a:r>
            <a:r>
              <a:rPr lang="en-US" sz="2300" dirty="0">
                <a:solidFill>
                  <a:srgbClr val="FF0000"/>
                </a:solidFill>
              </a:rPr>
              <a:t># points+1, played+1</a:t>
            </a:r>
          </a:p>
          <a:p>
            <a:r>
              <a:rPr lang="en-US" sz="2300" dirty="0"/>
              <a:t>loss()   </a:t>
            </a:r>
            <a:r>
              <a:rPr lang="en-US" sz="2300" dirty="0">
                <a:solidFill>
                  <a:srgbClr val="FF0000"/>
                </a:solidFill>
              </a:rPr>
              <a:t>#  played+1</a:t>
            </a:r>
          </a:p>
          <a:p>
            <a:r>
              <a:rPr lang="en-US" sz="2300" dirty="0"/>
              <a:t>str </a:t>
            </a:r>
            <a:r>
              <a:rPr lang="en-US" sz="2300" dirty="0" err="1"/>
              <a:t>getName</a:t>
            </a:r>
            <a:r>
              <a:rPr lang="en-US" sz="2300" dirty="0"/>
              <a:t>()</a:t>
            </a:r>
          </a:p>
          <a:p>
            <a:r>
              <a:rPr lang="en-US" sz="2300" dirty="0"/>
              <a:t>int </a:t>
            </a:r>
            <a:r>
              <a:rPr lang="en-US" sz="2300" dirty="0" err="1"/>
              <a:t>getPoints</a:t>
            </a:r>
            <a:r>
              <a:rPr lang="en-US" sz="2300" dirty="0"/>
              <a:t>()</a:t>
            </a:r>
          </a:p>
          <a:p>
            <a:r>
              <a:rPr lang="en-US" sz="2300" dirty="0"/>
              <a:t>int </a:t>
            </a:r>
            <a:r>
              <a:rPr lang="en-US" sz="2300" dirty="0" err="1"/>
              <a:t>getPlayed</a:t>
            </a:r>
            <a:r>
              <a:rPr lang="en-US" sz="2300" dirty="0"/>
              <a:t>()</a:t>
            </a:r>
          </a:p>
          <a:p>
            <a:r>
              <a:rPr lang="en-US" sz="2300" dirty="0"/>
              <a:t>int </a:t>
            </a:r>
            <a:r>
              <a:rPr lang="en-US" sz="2300" dirty="0" err="1"/>
              <a:t>getWins</a:t>
            </a:r>
            <a:r>
              <a:rPr lang="en-US" sz="2300" dirty="0"/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B91A86-F983-4E08-930B-FCE308F7A204}"/>
              </a:ext>
            </a:extLst>
          </p:cNvPr>
          <p:cNvSpPr txBox="1"/>
          <p:nvPr/>
        </p:nvSpPr>
        <p:spPr>
          <a:xfrm>
            <a:off x="4605688" y="6379868"/>
            <a:ext cx="392639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300" b="1" dirty="0">
                <a:solidFill>
                  <a:srgbClr val="FF0000"/>
                </a:solidFill>
              </a:rPr>
              <a:t>3 points for a win, 1 for a draw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1BD68-CF0E-4ACC-A938-A7217CC6A0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2" t="29963" r="17167" b="1302"/>
          <a:stretch/>
        </p:blipFill>
        <p:spPr>
          <a:xfrm>
            <a:off x="4561912" y="-1"/>
            <a:ext cx="3137813" cy="3001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65B6CC-9735-476C-828D-C72675E1FE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317" r="15294"/>
          <a:stretch/>
        </p:blipFill>
        <p:spPr>
          <a:xfrm>
            <a:off x="8099672" y="0"/>
            <a:ext cx="3416716" cy="3001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1F3E31-E51B-4583-AAA0-A5E2BCE721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317"/>
          <a:stretch/>
        </p:blipFill>
        <p:spPr>
          <a:xfrm>
            <a:off x="8223474" y="3073985"/>
            <a:ext cx="4458378" cy="33173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3ED87F-6142-457D-80E7-A3A1181D08C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9648" r="15069"/>
          <a:stretch/>
        </p:blipFill>
        <p:spPr>
          <a:xfrm>
            <a:off x="4492276" y="3085428"/>
            <a:ext cx="3617786" cy="329444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10AE65-605E-4CA7-A41B-B7E800B92B5B}"/>
              </a:ext>
            </a:extLst>
          </p:cNvPr>
          <p:cNvCxnSpPr/>
          <p:nvPr/>
        </p:nvCxnSpPr>
        <p:spPr>
          <a:xfrm flipV="1">
            <a:off x="5330476" y="815926"/>
            <a:ext cx="4094878" cy="77372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157C49-5DBE-45D6-98C6-66B97E1B4599}"/>
              </a:ext>
            </a:extLst>
          </p:cNvPr>
          <p:cNvCxnSpPr>
            <a:cxnSpLocks/>
          </p:cNvCxnSpPr>
          <p:nvPr/>
        </p:nvCxnSpPr>
        <p:spPr>
          <a:xfrm flipV="1">
            <a:off x="5652286" y="6027336"/>
            <a:ext cx="478531" cy="1473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45EF86-C1BB-49F9-BBEB-FAF50EF3266D}"/>
              </a:ext>
            </a:extLst>
          </p:cNvPr>
          <p:cNvCxnSpPr>
            <a:cxnSpLocks/>
          </p:cNvCxnSpPr>
          <p:nvPr/>
        </p:nvCxnSpPr>
        <p:spPr>
          <a:xfrm>
            <a:off x="10299635" y="1707562"/>
            <a:ext cx="1052993" cy="210966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997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 dirty="0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16972" y="-337794"/>
            <a:ext cx="12765505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Ex65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37682" y="478132"/>
            <a:ext cx="4492276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Dice</a:t>
            </a:r>
          </a:p>
          <a:p>
            <a:r>
              <a:rPr lang="en-US" sz="2300" dirty="0"/>
              <a:t>-------------------------------------</a:t>
            </a:r>
          </a:p>
          <a:p>
            <a:r>
              <a:rPr lang="en-US" sz="2300" dirty="0"/>
              <a:t>__value ()        </a:t>
            </a:r>
            <a:r>
              <a:rPr lang="en-US" sz="2300" dirty="0">
                <a:solidFill>
                  <a:srgbClr val="FF0000"/>
                </a:solidFill>
              </a:rPr>
              <a:t># set </a:t>
            </a:r>
            <a:r>
              <a:rPr lang="en-US" sz="2300" dirty="0" err="1">
                <a:solidFill>
                  <a:srgbClr val="FF0000"/>
                </a:solidFill>
              </a:rPr>
              <a:t>ti</a:t>
            </a:r>
            <a:r>
              <a:rPr lang="en-US" sz="2300" dirty="0">
                <a:solidFill>
                  <a:srgbClr val="FF0000"/>
                </a:solidFill>
              </a:rPr>
              <a:t> 1 initially</a:t>
            </a:r>
          </a:p>
          <a:p>
            <a:r>
              <a:rPr lang="en-US" sz="2300" dirty="0">
                <a:solidFill>
                  <a:srgbClr val="FF0000"/>
                </a:solidFill>
              </a:rPr>
              <a:t>--------------------------------------</a:t>
            </a:r>
          </a:p>
          <a:p>
            <a:r>
              <a:rPr lang="en-US" sz="2300" dirty="0"/>
              <a:t>__</a:t>
            </a:r>
            <a:r>
              <a:rPr lang="en-US" sz="2300" dirty="0" err="1"/>
              <a:t>init</a:t>
            </a:r>
            <a:r>
              <a:rPr lang="en-US" sz="2300" dirty="0"/>
              <a:t>__()</a:t>
            </a:r>
          </a:p>
          <a:p>
            <a:r>
              <a:rPr lang="en-US" sz="2300" dirty="0"/>
              <a:t>        </a:t>
            </a:r>
            <a:r>
              <a:rPr lang="en-US" sz="2300" dirty="0">
                <a:solidFill>
                  <a:srgbClr val="FF0000"/>
                </a:solidFill>
              </a:rPr>
              <a:t># set __value to 1 initially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r>
              <a:rPr lang="en-US" sz="2300" dirty="0"/>
              <a:t>int </a:t>
            </a:r>
            <a:r>
              <a:rPr lang="en-US" sz="2300" dirty="0" err="1"/>
              <a:t>getValue</a:t>
            </a:r>
            <a:r>
              <a:rPr lang="en-US" sz="2300" dirty="0"/>
              <a:t>() </a:t>
            </a:r>
          </a:p>
          <a:p>
            <a:r>
              <a:rPr lang="en-US" sz="2300" dirty="0" err="1"/>
              <a:t>setValue</a:t>
            </a:r>
            <a:r>
              <a:rPr lang="en-US" sz="2300" dirty="0"/>
              <a:t>(v)        </a:t>
            </a:r>
            <a:r>
              <a:rPr lang="en-US" sz="2300" dirty="0">
                <a:solidFill>
                  <a:srgbClr val="FF0000"/>
                </a:solidFill>
              </a:rPr>
              <a:t># set __value to v</a:t>
            </a:r>
          </a:p>
          <a:p>
            <a:r>
              <a:rPr lang="en-US" sz="2300" dirty="0"/>
              <a:t>roll()                   </a:t>
            </a:r>
            <a:r>
              <a:rPr lang="en-US" sz="2300" dirty="0">
                <a:solidFill>
                  <a:srgbClr val="FF0000"/>
                </a:solidFill>
              </a:rPr>
              <a:t># set __value to a </a:t>
            </a:r>
          </a:p>
          <a:p>
            <a:r>
              <a:rPr lang="en-US" sz="2300" dirty="0">
                <a:solidFill>
                  <a:srgbClr val="FF0000"/>
                </a:solidFill>
              </a:rPr>
              <a:t>                           # random value (1-6)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748363-5B1D-49F0-A708-7F986F58919B}"/>
              </a:ext>
            </a:extLst>
          </p:cNvPr>
          <p:cNvSpPr txBox="1"/>
          <p:nvPr/>
        </p:nvSpPr>
        <p:spPr>
          <a:xfrm>
            <a:off x="171007" y="4487594"/>
            <a:ext cx="3660245" cy="2308324"/>
          </a:xfrm>
          <a:prstGeom prst="rect">
            <a:avLst/>
          </a:prstGeom>
          <a:noFill/>
          <a:ln w="825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E" sz="2400" dirty="0">
                <a:solidFill>
                  <a:srgbClr val="FF0000"/>
                </a:solidFill>
              </a:rPr>
              <a:t>import random</a:t>
            </a:r>
          </a:p>
          <a:p>
            <a:endParaRPr lang="en-IE" sz="1000" dirty="0"/>
          </a:p>
          <a:p>
            <a:r>
              <a:rPr lang="en-IE" sz="2400" dirty="0">
                <a:solidFill>
                  <a:srgbClr val="0070C0"/>
                </a:solidFill>
              </a:rPr>
              <a:t>def main():</a:t>
            </a:r>
          </a:p>
          <a:p>
            <a:r>
              <a:rPr lang="en-IE" sz="2400" dirty="0"/>
              <a:t>    </a:t>
            </a:r>
            <a:r>
              <a:rPr lang="en-IE" sz="2400" dirty="0">
                <a:solidFill>
                  <a:srgbClr val="FF0000"/>
                </a:solidFill>
              </a:rPr>
              <a:t>n = </a:t>
            </a:r>
            <a:r>
              <a:rPr lang="en-IE" sz="2400" dirty="0" err="1">
                <a:solidFill>
                  <a:srgbClr val="FF0000"/>
                </a:solidFill>
              </a:rPr>
              <a:t>random.randint</a:t>
            </a:r>
            <a:r>
              <a:rPr lang="en-IE" sz="2400" dirty="0">
                <a:solidFill>
                  <a:srgbClr val="FF0000"/>
                </a:solidFill>
              </a:rPr>
              <a:t>(1,6)</a:t>
            </a:r>
          </a:p>
          <a:p>
            <a:r>
              <a:rPr lang="en-IE" sz="2400" dirty="0"/>
              <a:t>    </a:t>
            </a:r>
            <a:r>
              <a:rPr lang="en-IE" sz="2400" dirty="0">
                <a:solidFill>
                  <a:srgbClr val="0070C0"/>
                </a:solidFill>
              </a:rPr>
              <a:t>print(n)</a:t>
            </a:r>
          </a:p>
          <a:p>
            <a:endParaRPr lang="en-IE" sz="1000" dirty="0"/>
          </a:p>
          <a:p>
            <a:r>
              <a:rPr lang="en-IE" sz="2400" dirty="0">
                <a:solidFill>
                  <a:srgbClr val="0070C0"/>
                </a:solidFill>
              </a:rPr>
              <a:t>main()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579BF5-B3E6-46A6-9472-8714F3EE62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4113" r="36030" b="43970"/>
          <a:stretch/>
        </p:blipFill>
        <p:spPr>
          <a:xfrm>
            <a:off x="4902025" y="54547"/>
            <a:ext cx="3279061" cy="23621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5FA195-8057-43CA-8308-131F31FDD4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29" r="30601" b="40053"/>
          <a:stretch/>
        </p:blipFill>
        <p:spPr>
          <a:xfrm>
            <a:off x="8798517" y="114018"/>
            <a:ext cx="3355801" cy="23026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3F0C1D-8D77-41EA-9A0B-B28FDAFB3E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912" r="36470" b="42636"/>
          <a:stretch/>
        </p:blipFill>
        <p:spPr>
          <a:xfrm>
            <a:off x="8665191" y="2743369"/>
            <a:ext cx="3355802" cy="24070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70584-157D-4C72-B395-ACC687FC95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032" r="39404" b="37722"/>
          <a:stretch/>
        </p:blipFill>
        <p:spPr>
          <a:xfrm>
            <a:off x="5118586" y="2741703"/>
            <a:ext cx="3059841" cy="267820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8210CB-3A17-4750-BFC4-8EC97996A841}"/>
              </a:ext>
            </a:extLst>
          </p:cNvPr>
          <p:cNvCxnSpPr/>
          <p:nvPr/>
        </p:nvCxnSpPr>
        <p:spPr>
          <a:xfrm flipV="1">
            <a:off x="6648506" y="1265361"/>
            <a:ext cx="3827911" cy="67598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BF4757-BFE2-470B-AF5B-7C9008BFD564}"/>
              </a:ext>
            </a:extLst>
          </p:cNvPr>
          <p:cNvCxnSpPr>
            <a:cxnSpLocks/>
          </p:cNvCxnSpPr>
          <p:nvPr/>
        </p:nvCxnSpPr>
        <p:spPr>
          <a:xfrm flipH="1" flipV="1">
            <a:off x="7990449" y="4080805"/>
            <a:ext cx="2982351" cy="40678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7ABC29-38D5-4216-91BE-BF0512DF3AD6}"/>
              </a:ext>
            </a:extLst>
          </p:cNvPr>
          <p:cNvCxnSpPr>
            <a:cxnSpLocks/>
          </p:cNvCxnSpPr>
          <p:nvPr/>
        </p:nvCxnSpPr>
        <p:spPr>
          <a:xfrm>
            <a:off x="9833317" y="2096086"/>
            <a:ext cx="942535" cy="17021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52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Defining Classes     </a:t>
            </a:r>
            <a:r>
              <a:rPr lang="en-CA" dirty="0"/>
              <a:t>A new Type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409073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 Counter:</a:t>
            </a:r>
          </a:p>
          <a:p>
            <a:endParaRPr lang="en-US" sz="2700" dirty="0"/>
          </a:p>
          <a:p>
            <a:r>
              <a:rPr lang="en-US" sz="2700" dirty="0"/>
              <a:t>    def __</a:t>
            </a:r>
            <a:r>
              <a:rPr lang="en-US" sz="2700" dirty="0" err="1"/>
              <a:t>init</a:t>
            </a:r>
            <a:r>
              <a:rPr lang="en-US" sz="2700" dirty="0"/>
              <a:t>__(self, </a:t>
            </a:r>
            <a:r>
              <a:rPr lang="en-US" sz="2700" dirty="0" err="1"/>
              <a:t>val</a:t>
            </a:r>
            <a:r>
              <a:rPr lang="en-US" sz="2700" dirty="0"/>
              <a:t>):</a:t>
            </a:r>
          </a:p>
          <a:p>
            <a:r>
              <a:rPr lang="en-US" sz="2700" dirty="0"/>
              <a:t>        </a:t>
            </a:r>
            <a:r>
              <a:rPr lang="en-US" sz="2700" dirty="0" err="1"/>
              <a:t>self.value</a:t>
            </a:r>
            <a:r>
              <a:rPr lang="en-US" sz="2700" dirty="0"/>
              <a:t>=</a:t>
            </a:r>
            <a:r>
              <a:rPr lang="en-US" sz="2700" dirty="0" err="1"/>
              <a:t>val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    def </a:t>
            </a:r>
            <a:r>
              <a:rPr lang="en-US" sz="2700" dirty="0" err="1"/>
              <a:t>setValue</a:t>
            </a:r>
            <a:r>
              <a:rPr lang="en-US" sz="2700" dirty="0"/>
              <a:t>(</a:t>
            </a:r>
            <a:r>
              <a:rPr lang="en-US" sz="2700" dirty="0" err="1"/>
              <a:t>self,val</a:t>
            </a:r>
            <a:r>
              <a:rPr lang="en-US" sz="2700" dirty="0"/>
              <a:t>):</a:t>
            </a:r>
          </a:p>
          <a:p>
            <a:r>
              <a:rPr lang="en-US" sz="2700" dirty="0"/>
              <a:t>        </a:t>
            </a:r>
            <a:r>
              <a:rPr lang="en-US" sz="2700" dirty="0" err="1"/>
              <a:t>self.value</a:t>
            </a:r>
            <a:r>
              <a:rPr lang="en-US" sz="2700" dirty="0"/>
              <a:t>=</a:t>
            </a:r>
            <a:r>
              <a:rPr lang="en-US" sz="2700" dirty="0" err="1"/>
              <a:t>val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    def </a:t>
            </a:r>
            <a:r>
              <a:rPr lang="en-US" sz="2700" dirty="0" err="1"/>
              <a:t>getValue</a:t>
            </a:r>
            <a:r>
              <a:rPr lang="en-US" sz="2700" dirty="0"/>
              <a:t>(self):</a:t>
            </a:r>
          </a:p>
          <a:p>
            <a:r>
              <a:rPr lang="en-US" sz="2700" dirty="0"/>
              <a:t>        return </a:t>
            </a:r>
            <a:r>
              <a:rPr lang="en-US" sz="2700" dirty="0" err="1"/>
              <a:t>self.value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    def decrement(self):</a:t>
            </a:r>
          </a:p>
          <a:p>
            <a:r>
              <a:rPr lang="en-US" sz="2700" dirty="0"/>
              <a:t>        </a:t>
            </a:r>
            <a:r>
              <a:rPr lang="en-US" sz="2700" dirty="0" err="1"/>
              <a:t>self.value</a:t>
            </a:r>
            <a:r>
              <a:rPr lang="en-US" sz="2700" dirty="0"/>
              <a:t> -= 1</a:t>
            </a:r>
          </a:p>
        </p:txBody>
      </p:sp>
    </p:spTree>
    <p:extLst>
      <p:ext uri="{BB962C8B-B14F-4D97-AF65-F5344CB8AC3E}">
        <p14:creationId xmlns:p14="http://schemas.microsoft.com/office/powerpoint/2010/main" val="234440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Classes                             Defining an 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409073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 Counter:</a:t>
            </a:r>
          </a:p>
          <a:p>
            <a:endParaRPr lang="en-US" sz="2700" dirty="0"/>
          </a:p>
          <a:p>
            <a:r>
              <a:rPr lang="en-US" sz="2700" dirty="0"/>
              <a:t>    def __</a:t>
            </a:r>
            <a:r>
              <a:rPr lang="en-US" sz="2700" dirty="0" err="1"/>
              <a:t>init</a:t>
            </a:r>
            <a:r>
              <a:rPr lang="en-US" sz="2700" dirty="0"/>
              <a:t>__(self, </a:t>
            </a:r>
            <a:r>
              <a:rPr lang="en-US" sz="2700" dirty="0" err="1"/>
              <a:t>val</a:t>
            </a:r>
            <a:r>
              <a:rPr lang="en-US" sz="2700" dirty="0"/>
              <a:t>):</a:t>
            </a:r>
          </a:p>
          <a:p>
            <a:r>
              <a:rPr lang="en-US" sz="2700" dirty="0"/>
              <a:t>        </a:t>
            </a:r>
            <a:r>
              <a:rPr lang="en-US" sz="2700" dirty="0" err="1"/>
              <a:t>self.value</a:t>
            </a:r>
            <a:r>
              <a:rPr lang="en-US" sz="2700" dirty="0"/>
              <a:t>=</a:t>
            </a:r>
            <a:r>
              <a:rPr lang="en-US" sz="2700" dirty="0" err="1"/>
              <a:t>val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    def </a:t>
            </a:r>
            <a:r>
              <a:rPr lang="en-US" sz="2700" dirty="0" err="1"/>
              <a:t>setValue</a:t>
            </a:r>
            <a:r>
              <a:rPr lang="en-US" sz="2700" dirty="0"/>
              <a:t>(</a:t>
            </a:r>
            <a:r>
              <a:rPr lang="en-US" sz="2700" dirty="0" err="1"/>
              <a:t>self,val</a:t>
            </a:r>
            <a:r>
              <a:rPr lang="en-US" sz="2700" dirty="0"/>
              <a:t>):</a:t>
            </a:r>
          </a:p>
          <a:p>
            <a:r>
              <a:rPr lang="en-US" sz="2700" dirty="0"/>
              <a:t>        </a:t>
            </a:r>
            <a:r>
              <a:rPr lang="en-US" sz="2700" dirty="0" err="1"/>
              <a:t>self.value</a:t>
            </a:r>
            <a:r>
              <a:rPr lang="en-US" sz="2700" dirty="0"/>
              <a:t>=</a:t>
            </a:r>
            <a:r>
              <a:rPr lang="en-US" sz="2700" dirty="0" err="1"/>
              <a:t>val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    def </a:t>
            </a:r>
            <a:r>
              <a:rPr lang="en-US" sz="2700" dirty="0" err="1"/>
              <a:t>getValue</a:t>
            </a:r>
            <a:r>
              <a:rPr lang="en-US" sz="2700" dirty="0"/>
              <a:t>(self):</a:t>
            </a:r>
          </a:p>
          <a:p>
            <a:r>
              <a:rPr lang="en-US" sz="2700" dirty="0"/>
              <a:t>        return </a:t>
            </a:r>
            <a:r>
              <a:rPr lang="en-US" sz="2700" dirty="0" err="1"/>
              <a:t>self.value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    def decrement(self):</a:t>
            </a:r>
          </a:p>
          <a:p>
            <a:r>
              <a:rPr lang="en-US" sz="2700" dirty="0"/>
              <a:t>        </a:t>
            </a:r>
            <a:r>
              <a:rPr lang="en-US" sz="2700" dirty="0" err="1"/>
              <a:t>self.value</a:t>
            </a:r>
            <a:r>
              <a:rPr lang="en-US" sz="2700" dirty="0"/>
              <a:t> -=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9C0ED-C324-4503-9788-F7DBE4B5854A}"/>
              </a:ext>
            </a:extLst>
          </p:cNvPr>
          <p:cNvSpPr txBox="1"/>
          <p:nvPr/>
        </p:nvSpPr>
        <p:spPr>
          <a:xfrm>
            <a:off x="5542547" y="1835016"/>
            <a:ext cx="5971675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</a:t>
            </a:r>
            <a:r>
              <a:rPr lang="en-US" sz="2700" dirty="0">
                <a:solidFill>
                  <a:srgbClr val="FF0000"/>
                </a:solidFill>
              </a:rPr>
              <a:t>c1</a:t>
            </a:r>
            <a:r>
              <a:rPr lang="en-US" sz="2700" dirty="0"/>
              <a:t>=Counter(8)   </a:t>
            </a:r>
          </a:p>
          <a:p>
            <a:r>
              <a:rPr lang="en-US" sz="2700" dirty="0"/>
              <a:t>    print('Init Value=', c1.getValue())</a:t>
            </a:r>
          </a:p>
          <a:p>
            <a:r>
              <a:rPr lang="en-US" sz="2700" dirty="0"/>
              <a:t>    c1.decrement()</a:t>
            </a:r>
          </a:p>
          <a:p>
            <a:r>
              <a:rPr lang="en-US" sz="2700" dirty="0"/>
              <a:t>    print('New Value=', c1.getValue())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77F53C-0E0A-4CDB-972F-BF58AFB04488}"/>
              </a:ext>
            </a:extLst>
          </p:cNvPr>
          <p:cNvCxnSpPr>
            <a:cxnSpLocks/>
          </p:cNvCxnSpPr>
          <p:nvPr/>
        </p:nvCxnSpPr>
        <p:spPr>
          <a:xfrm flipH="1">
            <a:off x="3308684" y="2462608"/>
            <a:ext cx="24905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ED9749-1681-4D19-9C7E-F325EB329224}"/>
              </a:ext>
            </a:extLst>
          </p:cNvPr>
          <p:cNvCxnSpPr>
            <a:cxnSpLocks/>
          </p:cNvCxnSpPr>
          <p:nvPr/>
        </p:nvCxnSpPr>
        <p:spPr>
          <a:xfrm flipH="1">
            <a:off x="3148264" y="3581400"/>
            <a:ext cx="2827420" cy="2165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75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Defining Classes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409073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 Counter:</a:t>
            </a:r>
          </a:p>
          <a:p>
            <a:r>
              <a:rPr lang="en-US" sz="2700" dirty="0"/>
              <a:t>                                            </a:t>
            </a:r>
          </a:p>
          <a:p>
            <a:r>
              <a:rPr lang="en-US" sz="2700" dirty="0"/>
              <a:t>    def __</a:t>
            </a:r>
            <a:r>
              <a:rPr lang="en-US" sz="2700" dirty="0" err="1"/>
              <a:t>init</a:t>
            </a:r>
            <a:r>
              <a:rPr lang="en-US" sz="2700" dirty="0"/>
              <a:t>__(self, </a:t>
            </a:r>
            <a:r>
              <a:rPr lang="en-US" sz="2700" dirty="0" err="1"/>
              <a:t>val</a:t>
            </a:r>
            <a:r>
              <a:rPr lang="en-US" sz="2700" dirty="0"/>
              <a:t>):</a:t>
            </a:r>
          </a:p>
          <a:p>
            <a:r>
              <a:rPr lang="en-US" sz="2700" dirty="0"/>
              <a:t>        </a:t>
            </a:r>
            <a:r>
              <a:rPr lang="en-US" sz="2700" dirty="0" err="1"/>
              <a:t>self.value</a:t>
            </a:r>
            <a:r>
              <a:rPr lang="en-US" sz="2700" dirty="0"/>
              <a:t>=</a:t>
            </a:r>
            <a:r>
              <a:rPr lang="en-US" sz="2700" dirty="0" err="1"/>
              <a:t>val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    def </a:t>
            </a:r>
            <a:r>
              <a:rPr lang="en-US" sz="2700" dirty="0" err="1"/>
              <a:t>setValue</a:t>
            </a:r>
            <a:r>
              <a:rPr lang="en-US" sz="2700" dirty="0"/>
              <a:t>(</a:t>
            </a:r>
            <a:r>
              <a:rPr lang="en-US" sz="2700" dirty="0" err="1"/>
              <a:t>self,val</a:t>
            </a:r>
            <a:r>
              <a:rPr lang="en-US" sz="2700" dirty="0"/>
              <a:t>):</a:t>
            </a:r>
          </a:p>
          <a:p>
            <a:r>
              <a:rPr lang="en-US" sz="2700" dirty="0"/>
              <a:t>        </a:t>
            </a:r>
            <a:r>
              <a:rPr lang="en-US" sz="2700" dirty="0" err="1"/>
              <a:t>self.value</a:t>
            </a:r>
            <a:r>
              <a:rPr lang="en-US" sz="2700" dirty="0"/>
              <a:t>=</a:t>
            </a:r>
            <a:r>
              <a:rPr lang="en-US" sz="2700" dirty="0" err="1"/>
              <a:t>val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    def </a:t>
            </a:r>
            <a:r>
              <a:rPr lang="en-US" sz="2700" dirty="0" err="1"/>
              <a:t>getValue</a:t>
            </a:r>
            <a:r>
              <a:rPr lang="en-US" sz="2700" dirty="0"/>
              <a:t>(self):</a:t>
            </a:r>
          </a:p>
          <a:p>
            <a:r>
              <a:rPr lang="en-US" sz="2700" dirty="0"/>
              <a:t>        return </a:t>
            </a:r>
            <a:r>
              <a:rPr lang="en-US" sz="2700" dirty="0" err="1"/>
              <a:t>self.value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    def decrement(self):</a:t>
            </a:r>
          </a:p>
          <a:p>
            <a:r>
              <a:rPr lang="en-US" sz="2700" dirty="0"/>
              <a:t>        </a:t>
            </a:r>
            <a:r>
              <a:rPr lang="en-US" sz="2700" dirty="0" err="1"/>
              <a:t>self.value</a:t>
            </a:r>
            <a:r>
              <a:rPr lang="en-US" sz="2700" dirty="0"/>
              <a:t> -=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AC3AB-5015-412A-B206-A5D87CE10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379" y="566236"/>
            <a:ext cx="4931688" cy="448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599" y="18255"/>
            <a:ext cx="12765505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Classes                         Attributes are normally “</a:t>
            </a:r>
            <a:r>
              <a:rPr lang="en-CA" u="sng" dirty="0">
                <a:solidFill>
                  <a:srgbClr val="FF0000"/>
                </a:solidFill>
              </a:rPr>
              <a:t>public</a:t>
            </a:r>
            <a:r>
              <a:rPr lang="en-CA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409073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 Counter:</a:t>
            </a:r>
          </a:p>
          <a:p>
            <a:endParaRPr lang="en-US" sz="2700" dirty="0"/>
          </a:p>
          <a:p>
            <a:r>
              <a:rPr lang="en-US" sz="2700" dirty="0"/>
              <a:t>    def __</a:t>
            </a:r>
            <a:r>
              <a:rPr lang="en-US" sz="2700" dirty="0" err="1"/>
              <a:t>init</a:t>
            </a:r>
            <a:r>
              <a:rPr lang="en-US" sz="2700" dirty="0"/>
              <a:t>__(self, </a:t>
            </a:r>
            <a:r>
              <a:rPr lang="en-US" sz="2700" dirty="0" err="1"/>
              <a:t>val</a:t>
            </a:r>
            <a:r>
              <a:rPr lang="en-US" sz="2700" dirty="0"/>
              <a:t>):</a:t>
            </a:r>
          </a:p>
          <a:p>
            <a:r>
              <a:rPr lang="en-US" sz="2700" dirty="0"/>
              <a:t>        </a:t>
            </a:r>
            <a:r>
              <a:rPr lang="en-US" sz="2700" dirty="0" err="1"/>
              <a:t>self.value</a:t>
            </a:r>
            <a:r>
              <a:rPr lang="en-US" sz="2700" dirty="0"/>
              <a:t>=</a:t>
            </a:r>
            <a:r>
              <a:rPr lang="en-US" sz="2700" dirty="0" err="1"/>
              <a:t>val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    def </a:t>
            </a:r>
            <a:r>
              <a:rPr lang="en-US" sz="2700" dirty="0" err="1"/>
              <a:t>setValue</a:t>
            </a:r>
            <a:r>
              <a:rPr lang="en-US" sz="2700" dirty="0"/>
              <a:t>(</a:t>
            </a:r>
            <a:r>
              <a:rPr lang="en-US" sz="2700" dirty="0" err="1"/>
              <a:t>self,val</a:t>
            </a:r>
            <a:r>
              <a:rPr lang="en-US" sz="2700" dirty="0"/>
              <a:t>):</a:t>
            </a:r>
          </a:p>
          <a:p>
            <a:r>
              <a:rPr lang="en-US" sz="2700" dirty="0"/>
              <a:t>        </a:t>
            </a:r>
            <a:r>
              <a:rPr lang="en-US" sz="2700" dirty="0" err="1"/>
              <a:t>self.value</a:t>
            </a:r>
            <a:r>
              <a:rPr lang="en-US" sz="2700" dirty="0"/>
              <a:t>=</a:t>
            </a:r>
            <a:r>
              <a:rPr lang="en-US" sz="2700" dirty="0" err="1"/>
              <a:t>val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    def </a:t>
            </a:r>
            <a:r>
              <a:rPr lang="en-US" sz="2700" dirty="0" err="1"/>
              <a:t>getValue</a:t>
            </a:r>
            <a:r>
              <a:rPr lang="en-US" sz="2700" dirty="0"/>
              <a:t>(self):</a:t>
            </a:r>
          </a:p>
          <a:p>
            <a:r>
              <a:rPr lang="en-US" sz="2700" dirty="0"/>
              <a:t>        return </a:t>
            </a:r>
            <a:r>
              <a:rPr lang="en-US" sz="2700" dirty="0" err="1"/>
              <a:t>self.value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    def decrement(self):</a:t>
            </a:r>
          </a:p>
          <a:p>
            <a:r>
              <a:rPr lang="en-US" sz="2700" dirty="0"/>
              <a:t>        </a:t>
            </a:r>
            <a:r>
              <a:rPr lang="en-US" sz="2700" dirty="0" err="1"/>
              <a:t>self.value</a:t>
            </a:r>
            <a:r>
              <a:rPr lang="en-US" sz="2700" dirty="0"/>
              <a:t> -=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9C0ED-C324-4503-9788-F7DBE4B5854A}"/>
              </a:ext>
            </a:extLst>
          </p:cNvPr>
          <p:cNvSpPr txBox="1"/>
          <p:nvPr/>
        </p:nvSpPr>
        <p:spPr>
          <a:xfrm>
            <a:off x="5542547" y="1835016"/>
            <a:ext cx="5971675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</a:t>
            </a:r>
            <a:r>
              <a:rPr lang="en-US" sz="2700" dirty="0">
                <a:solidFill>
                  <a:srgbClr val="FF0000"/>
                </a:solidFill>
              </a:rPr>
              <a:t>c1</a:t>
            </a:r>
            <a:r>
              <a:rPr lang="en-US" sz="2700" dirty="0"/>
              <a:t>=Counter(8)   </a:t>
            </a:r>
          </a:p>
          <a:p>
            <a:r>
              <a:rPr lang="en-US" sz="2700" dirty="0"/>
              <a:t>    print('Init Value=', c1.value)</a:t>
            </a:r>
          </a:p>
          <a:p>
            <a:endParaRPr lang="en-US" sz="2700" dirty="0"/>
          </a:p>
          <a:p>
            <a:r>
              <a:rPr lang="en-US" sz="2700" dirty="0"/>
              <a:t>   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77F53C-0E0A-4CDB-972F-BF58AFB04488}"/>
              </a:ext>
            </a:extLst>
          </p:cNvPr>
          <p:cNvCxnSpPr>
            <a:cxnSpLocks/>
          </p:cNvCxnSpPr>
          <p:nvPr/>
        </p:nvCxnSpPr>
        <p:spPr>
          <a:xfrm flipH="1" flipV="1">
            <a:off x="3052011" y="2594955"/>
            <a:ext cx="1568115" cy="1194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966D46-9FB8-4633-ACEA-5B4772AC09C3}"/>
              </a:ext>
            </a:extLst>
          </p:cNvPr>
          <p:cNvCxnSpPr/>
          <p:nvPr/>
        </p:nvCxnSpPr>
        <p:spPr>
          <a:xfrm>
            <a:off x="9144000" y="3104147"/>
            <a:ext cx="0" cy="685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A081C0-5992-4839-9A44-94C1E0DDBB1B}"/>
              </a:ext>
            </a:extLst>
          </p:cNvPr>
          <p:cNvCxnSpPr>
            <a:cxnSpLocks/>
          </p:cNvCxnSpPr>
          <p:nvPr/>
        </p:nvCxnSpPr>
        <p:spPr>
          <a:xfrm flipH="1">
            <a:off x="4620126" y="3789947"/>
            <a:ext cx="45198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757B7EF-7DF6-47B5-A1C0-581E0CF745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8" t="69476" r="78157" b="23290"/>
          <a:stretch/>
        </p:blipFill>
        <p:spPr>
          <a:xfrm>
            <a:off x="5763128" y="4377821"/>
            <a:ext cx="3881120" cy="101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3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599" y="18255"/>
            <a:ext cx="12765505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Classes                   “</a:t>
            </a:r>
            <a:r>
              <a:rPr lang="en-CA" u="sng" dirty="0">
                <a:solidFill>
                  <a:srgbClr val="FF0000"/>
                </a:solidFill>
              </a:rPr>
              <a:t>private” </a:t>
            </a:r>
            <a:r>
              <a:rPr lang="en-CA" dirty="0"/>
              <a:t>(Double Underscore)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409073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 Counter:</a:t>
            </a:r>
          </a:p>
          <a:p>
            <a:endParaRPr lang="en-US" sz="2700" dirty="0"/>
          </a:p>
          <a:p>
            <a:r>
              <a:rPr lang="en-US" sz="2700" dirty="0"/>
              <a:t>    def __</a:t>
            </a:r>
            <a:r>
              <a:rPr lang="en-US" sz="2700" dirty="0" err="1"/>
              <a:t>init</a:t>
            </a:r>
            <a:r>
              <a:rPr lang="en-US" sz="2700" dirty="0"/>
              <a:t>__(self, </a:t>
            </a:r>
            <a:r>
              <a:rPr lang="en-US" sz="2700" dirty="0" err="1"/>
              <a:t>val</a:t>
            </a:r>
            <a:r>
              <a:rPr lang="en-US" sz="2700" dirty="0"/>
              <a:t>):</a:t>
            </a:r>
          </a:p>
          <a:p>
            <a:r>
              <a:rPr lang="en-US" sz="2700" dirty="0"/>
              <a:t>        </a:t>
            </a:r>
            <a:r>
              <a:rPr lang="en-US" sz="2700" dirty="0" err="1"/>
              <a:t>self.</a:t>
            </a:r>
            <a:r>
              <a:rPr lang="en-US" sz="2700" dirty="0" err="1">
                <a:solidFill>
                  <a:srgbClr val="FF0000"/>
                </a:solidFill>
              </a:rPr>
              <a:t>__</a:t>
            </a:r>
            <a:r>
              <a:rPr lang="en-US" sz="2700" dirty="0" err="1"/>
              <a:t>value</a:t>
            </a:r>
            <a:r>
              <a:rPr lang="en-US" sz="2700" dirty="0"/>
              <a:t> = </a:t>
            </a:r>
            <a:r>
              <a:rPr lang="en-US" sz="2700" dirty="0" err="1"/>
              <a:t>val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    def </a:t>
            </a:r>
            <a:r>
              <a:rPr lang="en-US" sz="2700" dirty="0" err="1"/>
              <a:t>setValue</a:t>
            </a:r>
            <a:r>
              <a:rPr lang="en-US" sz="2700" dirty="0"/>
              <a:t>(</a:t>
            </a:r>
            <a:r>
              <a:rPr lang="en-US" sz="2700" dirty="0" err="1"/>
              <a:t>self,val</a:t>
            </a:r>
            <a:r>
              <a:rPr lang="en-US" sz="2700" dirty="0"/>
              <a:t>):</a:t>
            </a:r>
          </a:p>
          <a:p>
            <a:r>
              <a:rPr lang="en-US" sz="2700" dirty="0"/>
              <a:t>        </a:t>
            </a:r>
            <a:r>
              <a:rPr lang="en-US" sz="2700" dirty="0" err="1"/>
              <a:t>self.</a:t>
            </a:r>
            <a:r>
              <a:rPr lang="en-US" sz="2700" dirty="0" err="1">
                <a:solidFill>
                  <a:srgbClr val="FF0000"/>
                </a:solidFill>
              </a:rPr>
              <a:t>__</a:t>
            </a:r>
            <a:r>
              <a:rPr lang="en-US" sz="2700" dirty="0" err="1"/>
              <a:t>value</a:t>
            </a:r>
            <a:r>
              <a:rPr lang="en-US" sz="2700" dirty="0"/>
              <a:t>=</a:t>
            </a:r>
            <a:r>
              <a:rPr lang="en-US" sz="2700" dirty="0" err="1"/>
              <a:t>val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    def </a:t>
            </a:r>
            <a:r>
              <a:rPr lang="en-US" sz="2700" dirty="0" err="1"/>
              <a:t>getValue</a:t>
            </a:r>
            <a:r>
              <a:rPr lang="en-US" sz="2700" dirty="0"/>
              <a:t>(self):</a:t>
            </a:r>
          </a:p>
          <a:p>
            <a:r>
              <a:rPr lang="en-US" sz="2700" dirty="0"/>
              <a:t>        return </a:t>
            </a:r>
            <a:r>
              <a:rPr lang="en-US" sz="2700" dirty="0" err="1"/>
              <a:t>self.</a:t>
            </a:r>
            <a:r>
              <a:rPr lang="en-US" sz="2700" dirty="0" err="1">
                <a:solidFill>
                  <a:srgbClr val="FF0000"/>
                </a:solidFill>
              </a:rPr>
              <a:t>__</a:t>
            </a:r>
            <a:r>
              <a:rPr lang="en-US" sz="2700" dirty="0" err="1"/>
              <a:t>value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    def decrement(self):</a:t>
            </a:r>
          </a:p>
          <a:p>
            <a:r>
              <a:rPr lang="en-US" sz="2700" dirty="0"/>
              <a:t>        </a:t>
            </a:r>
            <a:r>
              <a:rPr lang="en-US" sz="2700" dirty="0" err="1"/>
              <a:t>self.</a:t>
            </a:r>
            <a:r>
              <a:rPr lang="en-US" sz="2700" dirty="0" err="1">
                <a:solidFill>
                  <a:srgbClr val="FF0000"/>
                </a:solidFill>
              </a:rPr>
              <a:t>__</a:t>
            </a:r>
            <a:r>
              <a:rPr lang="en-US" sz="2700" dirty="0" err="1"/>
              <a:t>value</a:t>
            </a:r>
            <a:r>
              <a:rPr lang="en-US" sz="2700" dirty="0"/>
              <a:t> -=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9C0ED-C324-4503-9788-F7DBE4B5854A}"/>
              </a:ext>
            </a:extLst>
          </p:cNvPr>
          <p:cNvSpPr txBox="1"/>
          <p:nvPr/>
        </p:nvSpPr>
        <p:spPr>
          <a:xfrm>
            <a:off x="5013157" y="1126618"/>
            <a:ext cx="6420853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</a:t>
            </a:r>
            <a:r>
              <a:rPr lang="en-US" sz="2700" dirty="0">
                <a:solidFill>
                  <a:srgbClr val="FF0000"/>
                </a:solidFill>
              </a:rPr>
              <a:t>c1</a:t>
            </a:r>
            <a:r>
              <a:rPr lang="en-US" sz="2700" dirty="0"/>
              <a:t>=Counter(8)   </a:t>
            </a:r>
          </a:p>
          <a:p>
            <a:r>
              <a:rPr lang="en-US" sz="2700" dirty="0"/>
              <a:t>    print('</a:t>
            </a:r>
            <a:r>
              <a:rPr lang="en-US" sz="2700" dirty="0" err="1"/>
              <a:t>InitValue</a:t>
            </a:r>
            <a:r>
              <a:rPr lang="en-US" sz="2700" dirty="0"/>
              <a:t>=', c1.getValue())</a:t>
            </a:r>
          </a:p>
          <a:p>
            <a:endParaRPr lang="en-US" sz="2700" dirty="0"/>
          </a:p>
          <a:p>
            <a:r>
              <a:rPr lang="en-US" sz="2700" dirty="0"/>
              <a:t>    print('Init Value=', </a:t>
            </a:r>
            <a:r>
              <a:rPr lang="en-US" sz="2700" dirty="0">
                <a:solidFill>
                  <a:srgbClr val="FF0000"/>
                </a:solidFill>
              </a:rPr>
              <a:t>c1.__value</a:t>
            </a:r>
            <a:r>
              <a:rPr lang="en-US" sz="2700" dirty="0"/>
              <a:t>)          </a:t>
            </a:r>
            <a:r>
              <a:rPr lang="en-US" sz="2700" dirty="0">
                <a:solidFill>
                  <a:srgbClr val="FF0000"/>
                </a:solidFill>
              </a:rPr>
              <a:t># Error</a:t>
            </a:r>
          </a:p>
          <a:p>
            <a:endParaRPr lang="en-US" sz="2700" dirty="0"/>
          </a:p>
          <a:p>
            <a:r>
              <a:rPr lang="en-US" sz="2700" dirty="0"/>
              <a:t>     </a:t>
            </a:r>
            <a:r>
              <a:rPr lang="en-US" sz="2700" dirty="0">
                <a:solidFill>
                  <a:schemeClr val="accent1">
                    <a:lumMod val="75000"/>
                  </a:schemeClr>
                </a:solidFill>
              </a:rPr>
              <a:t># can only access via getter method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966D46-9FB8-4633-ACEA-5B4772AC09C3}"/>
              </a:ext>
            </a:extLst>
          </p:cNvPr>
          <p:cNvCxnSpPr>
            <a:cxnSpLocks/>
          </p:cNvCxnSpPr>
          <p:nvPr/>
        </p:nvCxnSpPr>
        <p:spPr>
          <a:xfrm>
            <a:off x="9901989" y="2261937"/>
            <a:ext cx="2526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A081C0-5992-4839-9A44-94C1E0DDBB1B}"/>
              </a:ext>
            </a:extLst>
          </p:cNvPr>
          <p:cNvCxnSpPr>
            <a:cxnSpLocks/>
          </p:cNvCxnSpPr>
          <p:nvPr/>
        </p:nvCxnSpPr>
        <p:spPr>
          <a:xfrm flipV="1">
            <a:off x="10154653" y="2261937"/>
            <a:ext cx="0" cy="2971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EE748F7-0C17-4474-98A5-DCFEEB7DA2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5" t="60143" r="50000" b="13337"/>
          <a:stretch/>
        </p:blipFill>
        <p:spPr>
          <a:xfrm>
            <a:off x="3896225" y="5041084"/>
            <a:ext cx="4856748" cy="1720191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C16DC7-C8DC-4A74-87FB-2D8AC52D1E7B}"/>
              </a:ext>
            </a:extLst>
          </p:cNvPr>
          <p:cNvCxnSpPr/>
          <p:nvPr/>
        </p:nvCxnSpPr>
        <p:spPr>
          <a:xfrm flipH="1">
            <a:off x="5342021" y="5233737"/>
            <a:ext cx="48126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975F59-E54C-45CE-AD40-5D322B1C8AE7}"/>
              </a:ext>
            </a:extLst>
          </p:cNvPr>
          <p:cNvCxnSpPr>
            <a:cxnSpLocks/>
          </p:cNvCxnSpPr>
          <p:nvPr/>
        </p:nvCxnSpPr>
        <p:spPr>
          <a:xfrm>
            <a:off x="11307678" y="3039979"/>
            <a:ext cx="2526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03DD3D-F6C9-4BDC-A01D-9D6601CA124C}"/>
              </a:ext>
            </a:extLst>
          </p:cNvPr>
          <p:cNvCxnSpPr>
            <a:cxnSpLocks/>
          </p:cNvCxnSpPr>
          <p:nvPr/>
        </p:nvCxnSpPr>
        <p:spPr>
          <a:xfrm flipV="1">
            <a:off x="11574379" y="3039979"/>
            <a:ext cx="0" cy="33123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DEB300-C702-47B4-97E1-B0DC30CFEFF7}"/>
              </a:ext>
            </a:extLst>
          </p:cNvPr>
          <p:cNvCxnSpPr>
            <a:cxnSpLocks/>
          </p:cNvCxnSpPr>
          <p:nvPr/>
        </p:nvCxnSpPr>
        <p:spPr>
          <a:xfrm flipH="1">
            <a:off x="6974306" y="6352340"/>
            <a:ext cx="46000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52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378" y="-349462"/>
            <a:ext cx="12765505" cy="1325563"/>
          </a:xfrm>
        </p:spPr>
        <p:txBody>
          <a:bodyPr/>
          <a:lstStyle/>
          <a:p>
            <a:pPr lvl="0"/>
            <a:r>
              <a:rPr lang="en-CA" dirty="0"/>
              <a:t>Ex61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49870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// Add a limit attribute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// modify constructor to add limit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// add 2 methods class Counter: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class Counter: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    def __</a:t>
            </a:r>
            <a:r>
              <a:rPr lang="en-US" sz="2400" dirty="0" err="1">
                <a:solidFill>
                  <a:srgbClr val="FF0000"/>
                </a:solidFill>
              </a:rPr>
              <a:t>init</a:t>
            </a:r>
            <a:r>
              <a:rPr lang="en-US" sz="2400" dirty="0">
                <a:solidFill>
                  <a:srgbClr val="FF0000"/>
                </a:solidFill>
              </a:rPr>
              <a:t>__(self, </a:t>
            </a:r>
            <a:r>
              <a:rPr lang="en-US" sz="2400" dirty="0" err="1">
                <a:solidFill>
                  <a:srgbClr val="FF0000"/>
                </a:solidFill>
              </a:rPr>
              <a:t>val</a:t>
            </a:r>
            <a:r>
              <a:rPr lang="en-US" sz="2400" dirty="0">
                <a:solidFill>
                  <a:srgbClr val="FF0000"/>
                </a:solidFill>
              </a:rPr>
              <a:t>, limit):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   def increment(self):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   def </a:t>
            </a:r>
            <a:r>
              <a:rPr lang="en-US" sz="2400" dirty="0" err="1">
                <a:solidFill>
                  <a:srgbClr val="FF0000"/>
                </a:solidFill>
              </a:rPr>
              <a:t>getLimit</a:t>
            </a:r>
            <a:r>
              <a:rPr lang="en-US" sz="2400" dirty="0">
                <a:solidFill>
                  <a:srgbClr val="FF0000"/>
                </a:solidFill>
              </a:rPr>
              <a:t>(self):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4825ED-DB83-4081-9949-B0799C55C2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66" r="15973"/>
          <a:stretch/>
        </p:blipFill>
        <p:spPr>
          <a:xfrm>
            <a:off x="4559251" y="68453"/>
            <a:ext cx="3446128" cy="28013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50B5F6-F1BC-4614-BE3B-F350479134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023" r="15565"/>
          <a:stretch/>
        </p:blipFill>
        <p:spPr>
          <a:xfrm>
            <a:off x="8433102" y="143567"/>
            <a:ext cx="3530298" cy="28013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0AC679-AACB-45C4-AEFD-0D269ED20B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958" r="14463"/>
          <a:stretch/>
        </p:blipFill>
        <p:spPr>
          <a:xfrm>
            <a:off x="8433102" y="3429000"/>
            <a:ext cx="3781447" cy="29273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B4F8D59-B49F-41AD-B423-9C6764AAA2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72" t="18826" r="15973"/>
          <a:stretch/>
        </p:blipFill>
        <p:spPr>
          <a:xfrm>
            <a:off x="4559251" y="3429000"/>
            <a:ext cx="3446128" cy="292735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E5DC62-0787-4A78-BEB5-17311596001E}"/>
              </a:ext>
            </a:extLst>
          </p:cNvPr>
          <p:cNvCxnSpPr>
            <a:cxnSpLocks/>
          </p:cNvCxnSpPr>
          <p:nvPr/>
        </p:nvCxnSpPr>
        <p:spPr>
          <a:xfrm>
            <a:off x="6096000" y="1885072"/>
            <a:ext cx="27351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A6308F-D14D-478E-BEB8-8856FBB3C760}"/>
              </a:ext>
            </a:extLst>
          </p:cNvPr>
          <p:cNvCxnSpPr>
            <a:cxnSpLocks/>
          </p:cNvCxnSpPr>
          <p:nvPr/>
        </p:nvCxnSpPr>
        <p:spPr>
          <a:xfrm flipH="1">
            <a:off x="8005379" y="5322707"/>
            <a:ext cx="2570380" cy="730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4E28B6-C18E-4E83-91C6-D74F0062A6B4}"/>
              </a:ext>
            </a:extLst>
          </p:cNvPr>
          <p:cNvCxnSpPr>
            <a:cxnSpLocks/>
          </p:cNvCxnSpPr>
          <p:nvPr/>
        </p:nvCxnSpPr>
        <p:spPr>
          <a:xfrm>
            <a:off x="10010274" y="2228989"/>
            <a:ext cx="0" cy="2607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3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 dirty="0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378" y="-349462"/>
            <a:ext cx="12765505" cy="1325563"/>
          </a:xfrm>
        </p:spPr>
        <p:txBody>
          <a:bodyPr/>
          <a:lstStyle/>
          <a:p>
            <a:pPr lvl="0"/>
            <a:r>
              <a:rPr lang="en-CA" dirty="0"/>
              <a:t>Ex62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0" y="1050868"/>
            <a:ext cx="4186989" cy="4478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Pair</a:t>
            </a:r>
          </a:p>
          <a:p>
            <a:r>
              <a:rPr lang="en-US" sz="2300" dirty="0"/>
              <a:t>-------------------------------------</a:t>
            </a:r>
          </a:p>
          <a:p>
            <a:r>
              <a:rPr lang="en-US" sz="2300" dirty="0"/>
              <a:t>value1 (int)</a:t>
            </a:r>
          </a:p>
          <a:p>
            <a:r>
              <a:rPr lang="en-US" sz="2400" dirty="0"/>
              <a:t>value1 (int)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--------------------------------------</a:t>
            </a:r>
          </a:p>
          <a:p>
            <a:r>
              <a:rPr lang="en-US" sz="2400" dirty="0"/>
              <a:t>__</a:t>
            </a:r>
            <a:r>
              <a:rPr lang="en-US" sz="2400" dirty="0" err="1"/>
              <a:t>init</a:t>
            </a:r>
            <a:r>
              <a:rPr lang="en-US" sz="2400" dirty="0"/>
              <a:t>__(</a:t>
            </a:r>
            <a:r>
              <a:rPr lang="en-US" sz="2400" dirty="0" err="1"/>
              <a:t>int,int</a:t>
            </a:r>
            <a:r>
              <a:rPr lang="en-US" sz="2400" dirty="0"/>
              <a:t>)</a:t>
            </a:r>
          </a:p>
          <a:p>
            <a:r>
              <a:rPr lang="en-US" sz="2400" dirty="0"/>
              <a:t>incrValue1()</a:t>
            </a:r>
          </a:p>
          <a:p>
            <a:r>
              <a:rPr lang="en-US" sz="2400" dirty="0"/>
              <a:t>incrValue2()</a:t>
            </a:r>
          </a:p>
          <a:p>
            <a:r>
              <a:rPr lang="en-US" sz="2400" dirty="0"/>
              <a:t>int  getValue1()</a:t>
            </a:r>
          </a:p>
          <a:p>
            <a:r>
              <a:rPr lang="en-US" sz="2400" dirty="0"/>
              <a:t>int getValue2()</a:t>
            </a:r>
          </a:p>
          <a:p>
            <a:r>
              <a:rPr lang="en-US" sz="2400" dirty="0"/>
              <a:t>int add()</a:t>
            </a:r>
            <a:r>
              <a:rPr lang="en-US" sz="2400" dirty="0">
                <a:solidFill>
                  <a:srgbClr val="FF0000"/>
                </a:solidFill>
              </a:rPr>
              <a:t>#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return value1+value2</a:t>
            </a:r>
          </a:p>
          <a:p>
            <a:r>
              <a:rPr lang="en-US" sz="2400" dirty="0"/>
              <a:t>int multiply()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A74DE-5361-451B-B280-3D6A90BEB1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93" r="12506" b="3202"/>
          <a:stretch/>
        </p:blipFill>
        <p:spPr>
          <a:xfrm>
            <a:off x="4559251" y="50394"/>
            <a:ext cx="3307568" cy="2927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A05FFC-5917-4AF2-82C9-C0BE5C3FC7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006" r="10045" b="3493"/>
          <a:stretch/>
        </p:blipFill>
        <p:spPr>
          <a:xfrm>
            <a:off x="8310743" y="-32303"/>
            <a:ext cx="3431655" cy="3010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8B4D44-6AB1-4A88-8EB6-6F85382E9E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047" r="14457"/>
          <a:stretch/>
        </p:blipFill>
        <p:spPr>
          <a:xfrm>
            <a:off x="8296455" y="3294901"/>
            <a:ext cx="3460232" cy="3288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9FED73-0F7F-432E-A782-7CD6FE99862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690" r="12506"/>
          <a:stretch/>
        </p:blipFill>
        <p:spPr>
          <a:xfrm>
            <a:off x="4559250" y="3294902"/>
            <a:ext cx="3610631" cy="328877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4A0A22-3E7F-4FD7-8EB4-0DCFA6B9B03F}"/>
              </a:ext>
            </a:extLst>
          </p:cNvPr>
          <p:cNvCxnSpPr>
            <a:cxnSpLocks/>
          </p:cNvCxnSpPr>
          <p:nvPr/>
        </p:nvCxnSpPr>
        <p:spPr>
          <a:xfrm flipV="1">
            <a:off x="6021393" y="976101"/>
            <a:ext cx="3761569" cy="683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073942-1A5C-42ED-9D15-1D97119DAFD7}"/>
              </a:ext>
            </a:extLst>
          </p:cNvPr>
          <p:cNvCxnSpPr>
            <a:cxnSpLocks/>
          </p:cNvCxnSpPr>
          <p:nvPr/>
        </p:nvCxnSpPr>
        <p:spPr>
          <a:xfrm flipV="1">
            <a:off x="5538562" y="5641087"/>
            <a:ext cx="67447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C98DDD-66DF-4804-9CF8-907212ADA1CC}"/>
              </a:ext>
            </a:extLst>
          </p:cNvPr>
          <p:cNvCxnSpPr>
            <a:cxnSpLocks/>
          </p:cNvCxnSpPr>
          <p:nvPr/>
        </p:nvCxnSpPr>
        <p:spPr>
          <a:xfrm flipH="1">
            <a:off x="11092704" y="1861367"/>
            <a:ext cx="12594" cy="27847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9FC19C-9C06-4C48-91CC-CC603A6D0E18}"/>
              </a:ext>
            </a:extLst>
          </p:cNvPr>
          <p:cNvCxnSpPr>
            <a:cxnSpLocks/>
          </p:cNvCxnSpPr>
          <p:nvPr/>
        </p:nvCxnSpPr>
        <p:spPr>
          <a:xfrm flipV="1">
            <a:off x="5881402" y="6183029"/>
            <a:ext cx="33163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83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 dirty="0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378" y="-349462"/>
            <a:ext cx="12765505" cy="1325563"/>
          </a:xfrm>
        </p:spPr>
        <p:txBody>
          <a:bodyPr/>
          <a:lstStyle/>
          <a:p>
            <a:pPr lvl="0"/>
            <a:r>
              <a:rPr lang="en-CA" dirty="0"/>
              <a:t>Ex63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0" y="1050868"/>
            <a:ext cx="4186989" cy="4478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Account</a:t>
            </a:r>
          </a:p>
          <a:p>
            <a:r>
              <a:rPr lang="en-US" sz="2300" dirty="0"/>
              <a:t>-------------------------------------</a:t>
            </a:r>
          </a:p>
          <a:p>
            <a:r>
              <a:rPr lang="en-US" sz="2300" dirty="0"/>
              <a:t>name (str)             </a:t>
            </a:r>
            <a:r>
              <a:rPr lang="en-US" sz="2300" dirty="0">
                <a:solidFill>
                  <a:srgbClr val="FF0000"/>
                </a:solidFill>
              </a:rPr>
              <a:t># private</a:t>
            </a:r>
          </a:p>
          <a:p>
            <a:r>
              <a:rPr lang="en-US" sz="2400" dirty="0"/>
              <a:t>balance (int)        </a:t>
            </a:r>
            <a:r>
              <a:rPr lang="en-US" sz="2400" dirty="0">
                <a:solidFill>
                  <a:srgbClr val="FF0000"/>
                </a:solidFill>
              </a:rPr>
              <a:t># private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--------------------------------------</a:t>
            </a:r>
          </a:p>
          <a:p>
            <a:r>
              <a:rPr lang="en-US" sz="2400" dirty="0"/>
              <a:t>__</a:t>
            </a:r>
            <a:r>
              <a:rPr lang="en-US" sz="2400" dirty="0" err="1"/>
              <a:t>init</a:t>
            </a:r>
            <a:r>
              <a:rPr lang="en-US" sz="2400" dirty="0"/>
              <a:t>__(</a:t>
            </a:r>
            <a:r>
              <a:rPr lang="en-US" sz="2400" dirty="0" err="1"/>
              <a:t>int,int</a:t>
            </a:r>
            <a:r>
              <a:rPr lang="en-US" sz="2400" dirty="0"/>
              <a:t>)</a:t>
            </a:r>
          </a:p>
          <a:p>
            <a:r>
              <a:rPr lang="en-US" sz="2400" dirty="0"/>
              <a:t>int </a:t>
            </a:r>
            <a:r>
              <a:rPr lang="en-US" sz="2400" dirty="0" err="1"/>
              <a:t>getBalance</a:t>
            </a:r>
            <a:r>
              <a:rPr lang="en-US" sz="2400" dirty="0"/>
              <a:t>()</a:t>
            </a:r>
          </a:p>
          <a:p>
            <a:r>
              <a:rPr lang="en-US" sz="2400" dirty="0"/>
              <a:t>str </a:t>
            </a:r>
            <a:r>
              <a:rPr lang="en-US" sz="2400" dirty="0" err="1"/>
              <a:t>getName</a:t>
            </a:r>
            <a:r>
              <a:rPr lang="en-US" sz="2400" dirty="0"/>
              <a:t>()</a:t>
            </a:r>
          </a:p>
          <a:p>
            <a:r>
              <a:rPr lang="en-US" sz="2400" dirty="0"/>
              <a:t>deposit(int amt) </a:t>
            </a:r>
          </a:p>
          <a:p>
            <a:r>
              <a:rPr lang="en-US" sz="2400" dirty="0"/>
              <a:t>withdraw(int amt)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# no return value, only allowed</a:t>
            </a:r>
          </a:p>
          <a:p>
            <a:r>
              <a:rPr lang="en-US" sz="2400" dirty="0">
                <a:solidFill>
                  <a:srgbClr val="FF0000"/>
                </a:solidFill>
              </a:rPr>
              <a:t>#  if </a:t>
            </a:r>
            <a:r>
              <a:rPr lang="en-US" sz="2400" dirty="0"/>
              <a:t>amt&lt;= balance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22DFE8-77BC-4881-9750-E2B1EC628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38" r="14090" b="24509"/>
          <a:stretch/>
        </p:blipFill>
        <p:spPr>
          <a:xfrm>
            <a:off x="4511993" y="0"/>
            <a:ext cx="3385137" cy="27529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90E9E5-A635-4F9C-AE5A-29F99CBB83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138" r="11459" b="25269"/>
          <a:stretch/>
        </p:blipFill>
        <p:spPr>
          <a:xfrm>
            <a:off x="8026567" y="-13783"/>
            <a:ext cx="3803156" cy="27667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3A4553-8FDD-4DAF-9DE5-999C7D833B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519" r="9774" b="24128"/>
          <a:stretch/>
        </p:blipFill>
        <p:spPr>
          <a:xfrm>
            <a:off x="8245005" y="3088640"/>
            <a:ext cx="3607395" cy="26087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1DFC8F-D933-4A22-9EA1-5911A9238E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303" r="10550" b="24531"/>
          <a:stretch/>
        </p:blipFill>
        <p:spPr>
          <a:xfrm>
            <a:off x="4492277" y="3088640"/>
            <a:ext cx="3607395" cy="262311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5E1B9D-F7B9-4BE1-9150-8895B8D573D6}"/>
              </a:ext>
            </a:extLst>
          </p:cNvPr>
          <p:cNvCxnSpPr/>
          <p:nvPr/>
        </p:nvCxnSpPr>
        <p:spPr>
          <a:xfrm flipV="1">
            <a:off x="5711483" y="1448972"/>
            <a:ext cx="3967089" cy="3516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255BA3-F7EF-4D34-8008-8AC21F5C44C6}"/>
              </a:ext>
            </a:extLst>
          </p:cNvPr>
          <p:cNvCxnSpPr>
            <a:cxnSpLocks/>
          </p:cNvCxnSpPr>
          <p:nvPr/>
        </p:nvCxnSpPr>
        <p:spPr>
          <a:xfrm flipV="1">
            <a:off x="5700190" y="4570795"/>
            <a:ext cx="395810" cy="654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EDCF3D-E3BF-4890-9356-ADF30B0ABD6C}"/>
              </a:ext>
            </a:extLst>
          </p:cNvPr>
          <p:cNvCxnSpPr>
            <a:cxnSpLocks/>
          </p:cNvCxnSpPr>
          <p:nvPr/>
        </p:nvCxnSpPr>
        <p:spPr>
          <a:xfrm>
            <a:off x="8771515" y="2578337"/>
            <a:ext cx="1059457" cy="1656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5B91A86-F983-4E08-930B-FCE308F7A204}"/>
              </a:ext>
            </a:extLst>
          </p:cNvPr>
          <p:cNvSpPr txBox="1"/>
          <p:nvPr/>
        </p:nvSpPr>
        <p:spPr>
          <a:xfrm>
            <a:off x="4511993" y="6280075"/>
            <a:ext cx="517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Withdraw only performed if sufficient funds available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685094-812D-4063-83C2-7A353EA2C004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7100811" y="5529017"/>
            <a:ext cx="0" cy="75105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6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8295</TotalTime>
  <Words>757</Words>
  <Application>Microsoft Office PowerPoint</Application>
  <PresentationFormat>Widescreen</PresentationFormat>
  <Paragraphs>192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Software Design for Cloud 2</vt:lpstr>
      <vt:lpstr>Defining Classes     A new Type </vt:lpstr>
      <vt:lpstr>Classes                             Defining an Object</vt:lpstr>
      <vt:lpstr>Defining Classes</vt:lpstr>
      <vt:lpstr>Classes                         Attributes are normally “public”</vt:lpstr>
      <vt:lpstr>Classes                   “private” (Double Underscore)</vt:lpstr>
      <vt:lpstr>Ex61</vt:lpstr>
      <vt:lpstr>Ex62</vt:lpstr>
      <vt:lpstr>Ex63</vt:lpstr>
      <vt:lpstr>Ex64</vt:lpstr>
      <vt:lpstr>Ex65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for Cloud 2</dc:title>
  <dc:creator>Declan Byrne</dc:creator>
  <cp:lastModifiedBy>Declan Byrne</cp:lastModifiedBy>
  <cp:revision>124</cp:revision>
  <dcterms:created xsi:type="dcterms:W3CDTF">2021-06-03T10:50:00Z</dcterms:created>
  <dcterms:modified xsi:type="dcterms:W3CDTF">2021-06-22T09:34:19Z</dcterms:modified>
</cp:coreProperties>
</file>