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35" r:id="rId3"/>
    <p:sldId id="349" r:id="rId4"/>
    <p:sldId id="350" r:id="rId5"/>
    <p:sldId id="310" r:id="rId6"/>
    <p:sldId id="351" r:id="rId7"/>
    <p:sldId id="352" r:id="rId8"/>
    <p:sldId id="346" r:id="rId9"/>
    <p:sldId id="353" r:id="rId10"/>
    <p:sldId id="354" r:id="rId11"/>
    <p:sldId id="356" r:id="rId12"/>
    <p:sldId id="35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clan Byrne" initials="DB" lastIdx="1" clrIdx="0">
    <p:extLst>
      <p:ext uri="{19B8F6BF-5375-455C-9EA6-DF929625EA0E}">
        <p15:presenceInfo xmlns:p15="http://schemas.microsoft.com/office/powerpoint/2012/main" userId="Declan Byr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31" autoAdjust="0"/>
  </p:normalViewPr>
  <p:slideViewPr>
    <p:cSldViewPr snapToGrid="0">
      <p:cViewPr varScale="1">
        <p:scale>
          <a:sx n="80" d="100"/>
          <a:sy n="80" d="100"/>
        </p:scale>
        <p:origin x="3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CC5D3-74FF-498B-A3E7-AE1AC0D697B7}" type="datetimeFigureOut">
              <a:rPr lang="en-IE" smtClean="0"/>
              <a:t>18/06/2021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5AAF1-A53E-459C-AE43-9352CDEC3A3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4298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2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6694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11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0201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12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9639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3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34409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4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0675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34CD5-6A12-4D61-8A90-505ED066794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1563301-3F60-4D32-B76A-81C161789390}" type="slidenum">
              <a:t>5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4957C3-C1DA-4777-BA91-4BFF128CE3D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B0F207-12BC-4775-88DC-393B661F2E1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5781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6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54032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7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3478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8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6383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9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514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10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5763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EF91-2641-4A19-9F01-E4812061F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C6860-0C08-4902-A8AD-CC59E978C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3B9B6-2C12-41A4-BE5F-DA1782F1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18/06/2021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7D42A-69B9-4A3D-8FA0-1AADDCA69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6564D-8C17-4EA9-8BB1-08BDDFAE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269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4D7E4-C153-4ED8-A400-FC66BF66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F42AE-4068-4121-B896-C717C9A75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86FDC-D59B-4DE7-A87E-5D083524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18/06/2021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E04FC-B194-43AA-8A9A-AD00CD0CA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74C2-8328-46A2-B03F-1BDA721A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757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D8941B-2E38-483C-8B27-C4437FCC2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3C289-36AC-49BE-9D45-D9B3673DB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C4D6C-ADF1-4047-A03D-3A68D3E32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18/06/2021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4DE7C-0A93-4BFD-BFAB-A51CD8C2E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07A84-3A4C-4522-92E2-F0E558882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93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496B3-C6F6-488D-A27B-05E8F52B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7A41F-B249-43BC-9DEA-E993EC432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1C915-F450-4A19-9659-19C0D87FD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18/06/2021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8CA76-E534-459C-A465-254674DC8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74B3B-7C2E-496A-9198-86922159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629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FAF02-24E5-4CAA-8730-06FCF2EF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A42D7-7A18-4B98-A93D-F1AFF8185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7EC94-E6D8-4A5C-AC53-164E432F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18/06/2021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16A29-6C2F-4B7B-BA57-EA5BFDEC2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93B06-081F-4A06-91D8-3D6236C8A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2850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256BA-704F-40F3-843D-27F06203F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12849-665A-4414-AAE0-6F7C1AC16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F53BD-0F7D-4961-A882-92001F316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9B5BA-D1C1-47A8-843F-AFD9A2894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18/06/2021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0942B-8D26-46D7-87C8-2142E4317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B176D-35CD-4F0C-BA4A-25D49A71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6108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F5B47-9700-4D7C-BA80-F5C46F2C6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3BAA1-5F04-4A20-A9B5-1AE4FD6A1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832D1-93E7-47A2-A2A3-40A935167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EC2ED-EE9B-4728-9B99-2BD52A369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6EFA87-7108-4DA7-86E6-F939DE336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071676-74FC-4BBE-B21E-0963A71E1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18/06/2021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1677EC-C1AC-4BFE-BB94-0D4C325F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87220A-1AC0-4E49-9FFA-02D345A03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605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01CE9-8A72-4E2E-9292-F6AD0756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3102FA-1F92-48AC-A85E-72D9DCBAD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18/06/2021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D902BA-C5E8-4C0B-9879-47C86D965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A0722-D84F-47B2-A9CF-5532D4DD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224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8FF7A-58B5-40FB-9D32-99CE9168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18/06/2021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F062F2-4894-4C45-B3F8-23EC3079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D37C8-4BD3-41AE-B732-5DA322550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046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04631-A867-40C1-8DDF-6EF217DB3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E65A1-A704-44D0-B826-F74E32257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97BFD-2B92-4C42-AF63-9B32E149F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8C7AC-8357-4F6D-A1A7-EA3C50754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18/06/2021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3C68-1DA3-4FE4-94F3-D2F0ADE6F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007B0-B814-4F71-870D-2D33464B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9513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09EE-15E5-428A-8D2A-2BCDF52E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ABC8A9-5819-493C-BCAC-59914C135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93682-9F8E-4CC5-BBEF-F19D026E4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E79B1-0672-4E06-A4FB-7D19FE94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18/06/2021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9275F-D855-4DDB-98D2-E30DE613D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AC34D-4D01-45B7-AE79-66C6646C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0658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AB8663-311A-4333-B45D-952F47AF5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64A09-6CF6-4DEA-94A9-D8C9860AF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3F483-0FA4-40B9-A04E-4EA89AA3F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21C10-33ED-4B79-93C5-8B7434189C2A}" type="datetimeFigureOut">
              <a:rPr lang="en-IE" smtClean="0"/>
              <a:t>18/06/2021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F8972-4F23-43C6-9005-900B58537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B127C-1C73-4A76-B9BC-0A8D75FD6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804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F25B-1A3F-4401-82D1-90A7FCFA1C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Software Design for Cloud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1DA9D-CC0F-4F4B-8B84-AD9E31EAF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9305" y="3931822"/>
            <a:ext cx="9144000" cy="1655762"/>
          </a:xfrm>
        </p:spPr>
        <p:txBody>
          <a:bodyPr>
            <a:noAutofit/>
          </a:bodyPr>
          <a:lstStyle/>
          <a:p>
            <a:r>
              <a:rPr lang="en-IE" sz="2600" b="1" dirty="0"/>
              <a:t>Python Programming </a:t>
            </a:r>
          </a:p>
          <a:p>
            <a:endParaRPr lang="en-IE" sz="2600" b="1" dirty="0"/>
          </a:p>
          <a:p>
            <a:r>
              <a:rPr lang="en-IE" sz="2600" b="1" dirty="0"/>
              <a:t>Lecture 7</a:t>
            </a:r>
          </a:p>
          <a:p>
            <a:endParaRPr lang="en-IE" sz="2600" dirty="0"/>
          </a:p>
          <a:p>
            <a:r>
              <a:rPr lang="en-IE" sz="2600" dirty="0">
                <a:solidFill>
                  <a:srgbClr val="FF0000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1084343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8226" y="377444"/>
            <a:ext cx="11855548" cy="1325563"/>
          </a:xfrm>
        </p:spPr>
        <p:txBody>
          <a:bodyPr>
            <a:normAutofit fontScale="90000"/>
          </a:bodyPr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Enumerated Types </a:t>
            </a:r>
            <a:br>
              <a:rPr lang="en-CA" dirty="0">
                <a:solidFill>
                  <a:srgbClr val="FF0000"/>
                </a:solidFill>
              </a:rPr>
            </a:br>
            <a:br>
              <a:rPr lang="en-CA" dirty="0">
                <a:solidFill>
                  <a:srgbClr val="FF0000"/>
                </a:solidFill>
              </a:rPr>
            </a:br>
            <a:r>
              <a:rPr lang="en-CA" dirty="0"/>
              <a:t># Help Readability of code</a:t>
            </a:r>
            <a:endParaRPr lang="en-CA" sz="3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360948" y="2680006"/>
            <a:ext cx="405675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solidFill>
                  <a:srgbClr val="FF0000"/>
                </a:solidFill>
              </a:rPr>
              <a:t>from </a:t>
            </a:r>
            <a:r>
              <a:rPr lang="en-US" sz="2700" dirty="0" err="1">
                <a:solidFill>
                  <a:srgbClr val="FF0000"/>
                </a:solidFill>
              </a:rPr>
              <a:t>enum</a:t>
            </a:r>
            <a:r>
              <a:rPr lang="en-US" sz="2700" dirty="0">
                <a:solidFill>
                  <a:srgbClr val="FF0000"/>
                </a:solidFill>
              </a:rPr>
              <a:t> import </a:t>
            </a:r>
            <a:r>
              <a:rPr lang="en-US" sz="2700" dirty="0" err="1">
                <a:solidFill>
                  <a:srgbClr val="FF0000"/>
                </a:solidFill>
              </a:rPr>
              <a:t>IntEnum</a:t>
            </a:r>
            <a:endParaRPr lang="en-US" sz="2700" dirty="0">
              <a:solidFill>
                <a:srgbClr val="FF0000"/>
              </a:solidFill>
            </a:endParaRPr>
          </a:p>
          <a:p>
            <a:endParaRPr lang="en-US" sz="2700" dirty="0"/>
          </a:p>
          <a:p>
            <a:r>
              <a:rPr lang="en-US" sz="2700" dirty="0"/>
              <a:t>class Shape(</a:t>
            </a:r>
            <a:r>
              <a:rPr lang="en-US" sz="2700" dirty="0" err="1"/>
              <a:t>IntEnum</a:t>
            </a:r>
            <a:r>
              <a:rPr lang="en-US" sz="2700" dirty="0"/>
              <a:t>):</a:t>
            </a:r>
          </a:p>
          <a:p>
            <a:r>
              <a:rPr lang="en-US" sz="2700" dirty="0"/>
              <a:t>   Add = 1</a:t>
            </a:r>
          </a:p>
          <a:p>
            <a:r>
              <a:rPr lang="en-US" sz="2700" dirty="0"/>
              <a:t>   Sub = 2</a:t>
            </a:r>
          </a:p>
          <a:p>
            <a:endParaRPr lang="en-US" sz="27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9844D1-1129-4985-97F2-3E5297D266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11014" t="-52395" r="111014" b="90114"/>
          <a:stretch/>
        </p:blipFill>
        <p:spPr>
          <a:xfrm>
            <a:off x="4657725" y="2349305"/>
            <a:ext cx="2876550" cy="19694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10282D-F074-4118-93E5-46313D682C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47" t="41813" r="81719" b="21535"/>
          <a:stretch/>
        </p:blipFill>
        <p:spPr>
          <a:xfrm>
            <a:off x="6923904" y="-5163"/>
            <a:ext cx="2743200" cy="45451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CFADD0-925E-40CB-8E2B-7438DFBD726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18" t="41813" r="81848" b="22402"/>
          <a:stretch/>
        </p:blipFill>
        <p:spPr>
          <a:xfrm>
            <a:off x="9487024" y="-5163"/>
            <a:ext cx="2824178" cy="456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23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8600" y="18255"/>
            <a:ext cx="11855548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Enumerated Types </a:t>
            </a:r>
            <a:br>
              <a:rPr lang="en-CA" dirty="0">
                <a:solidFill>
                  <a:srgbClr val="FF0000"/>
                </a:solidFill>
              </a:rPr>
            </a:br>
            <a:endParaRPr lang="en-CA" sz="3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948690"/>
            <a:ext cx="6169061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def main():</a:t>
            </a:r>
          </a:p>
          <a:p>
            <a:r>
              <a:rPr lang="en-US" sz="2700" dirty="0"/>
              <a:t>   x = int(input('Enter Value1:'))</a:t>
            </a:r>
          </a:p>
          <a:p>
            <a:r>
              <a:rPr lang="en-US" sz="2700" dirty="0"/>
              <a:t>   y = int(input('Enter Value2:'))</a:t>
            </a:r>
          </a:p>
          <a:p>
            <a:r>
              <a:rPr lang="en-US" sz="2700" dirty="0"/>
              <a:t>   print('\</a:t>
            </a:r>
            <a:r>
              <a:rPr lang="en-US" sz="2700" dirty="0" err="1"/>
              <a:t>nOptions</a:t>
            </a:r>
            <a:r>
              <a:rPr lang="en-US" sz="2700" dirty="0"/>
              <a:t>')</a:t>
            </a:r>
          </a:p>
          <a:p>
            <a:r>
              <a:rPr lang="en-US" sz="2700" dirty="0"/>
              <a:t>   print('---------')</a:t>
            </a:r>
          </a:p>
          <a:p>
            <a:r>
              <a:rPr lang="en-US" sz="2700" dirty="0"/>
              <a:t>   print('Add: Enter {0}'.format(</a:t>
            </a:r>
            <a:r>
              <a:rPr lang="en-US" sz="2700" dirty="0" err="1">
                <a:solidFill>
                  <a:srgbClr val="FF0000"/>
                </a:solidFill>
              </a:rPr>
              <a:t>Shape.Add</a:t>
            </a:r>
            <a:r>
              <a:rPr lang="en-US" sz="2700" dirty="0"/>
              <a:t>))</a:t>
            </a:r>
          </a:p>
          <a:p>
            <a:r>
              <a:rPr lang="en-US" sz="2700" dirty="0"/>
              <a:t>   print('Sub: Enter {0}'.format(</a:t>
            </a:r>
            <a:r>
              <a:rPr lang="en-US" sz="2700" dirty="0" err="1">
                <a:solidFill>
                  <a:srgbClr val="FF0000"/>
                </a:solidFill>
              </a:rPr>
              <a:t>Shape.Sub</a:t>
            </a:r>
            <a:r>
              <a:rPr lang="en-US" sz="2700" dirty="0"/>
              <a:t>))</a:t>
            </a:r>
          </a:p>
          <a:p>
            <a:r>
              <a:rPr lang="en-US" sz="2700" dirty="0"/>
              <a:t>   choice = int(input('Enter Choice:'))</a:t>
            </a:r>
          </a:p>
          <a:p>
            <a:r>
              <a:rPr lang="en-US" sz="2700" dirty="0"/>
              <a:t>   if (choice== </a:t>
            </a:r>
            <a:r>
              <a:rPr lang="en-US" sz="2700" dirty="0" err="1">
                <a:solidFill>
                  <a:srgbClr val="FF0000"/>
                </a:solidFill>
              </a:rPr>
              <a:t>Shape.Add</a:t>
            </a:r>
            <a:r>
              <a:rPr lang="en-US" sz="2700" dirty="0"/>
              <a:t>):</a:t>
            </a:r>
          </a:p>
          <a:p>
            <a:r>
              <a:rPr lang="en-US" sz="2700" dirty="0"/>
              <a:t>       print("\</a:t>
            </a:r>
            <a:r>
              <a:rPr lang="en-US" sz="2700" dirty="0" err="1"/>
              <a:t>nres</a:t>
            </a:r>
            <a:r>
              <a:rPr lang="en-US" sz="2700" dirty="0"/>
              <a:t>=", (</a:t>
            </a:r>
            <a:r>
              <a:rPr lang="en-US" sz="2700" dirty="0" err="1"/>
              <a:t>x+y</a:t>
            </a:r>
            <a:r>
              <a:rPr lang="en-US" sz="2700" dirty="0"/>
              <a:t>))</a:t>
            </a:r>
          </a:p>
          <a:p>
            <a:r>
              <a:rPr lang="en-US" sz="2700" dirty="0"/>
              <a:t>   </a:t>
            </a:r>
            <a:r>
              <a:rPr lang="en-US" sz="2700" dirty="0" err="1"/>
              <a:t>elif</a:t>
            </a:r>
            <a:r>
              <a:rPr lang="en-US" sz="2700" dirty="0"/>
              <a:t> (choice== </a:t>
            </a:r>
            <a:r>
              <a:rPr lang="en-US" sz="2700" dirty="0" err="1">
                <a:solidFill>
                  <a:srgbClr val="FF0000"/>
                </a:solidFill>
              </a:rPr>
              <a:t>Shape.Sub</a:t>
            </a:r>
            <a:r>
              <a:rPr lang="en-US" sz="2700" dirty="0"/>
              <a:t>):</a:t>
            </a:r>
          </a:p>
          <a:p>
            <a:r>
              <a:rPr lang="en-US" sz="2700" dirty="0"/>
              <a:t>       print("\</a:t>
            </a:r>
            <a:r>
              <a:rPr lang="en-US" sz="2700" dirty="0" err="1"/>
              <a:t>nres</a:t>
            </a:r>
            <a:r>
              <a:rPr lang="en-US" sz="2700" dirty="0"/>
              <a:t>=", (x-y))</a:t>
            </a:r>
          </a:p>
          <a:p>
            <a:endParaRPr lang="en-US" sz="2700" dirty="0"/>
          </a:p>
          <a:p>
            <a:r>
              <a:rPr lang="en-US" sz="2700" dirty="0"/>
              <a:t>main()</a:t>
            </a:r>
            <a:endParaRPr lang="en-IE" sz="2700" dirty="0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9844D1-1129-4985-97F2-3E5297D266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11014" t="-52395" r="111014" b="90114"/>
          <a:stretch/>
        </p:blipFill>
        <p:spPr>
          <a:xfrm>
            <a:off x="5860883" y="4091990"/>
            <a:ext cx="2876550" cy="19694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10282D-F074-4118-93E5-46313D682C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47" t="41813" r="81719" b="21535"/>
          <a:stretch/>
        </p:blipFill>
        <p:spPr>
          <a:xfrm>
            <a:off x="6923904" y="-5163"/>
            <a:ext cx="2743200" cy="45451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CFADD0-925E-40CB-8E2B-7438DFBD726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18" t="41813" r="81848" b="22402"/>
          <a:stretch/>
        </p:blipFill>
        <p:spPr>
          <a:xfrm>
            <a:off x="9487024" y="-5163"/>
            <a:ext cx="2824178" cy="456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29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8600" y="18255"/>
            <a:ext cx="11855548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Ex74_ Enumerated Types </a:t>
            </a:r>
            <a:br>
              <a:rPr lang="en-CA" dirty="0">
                <a:solidFill>
                  <a:srgbClr val="FF0000"/>
                </a:solidFill>
              </a:rPr>
            </a:br>
            <a:r>
              <a:rPr lang="en-CA" dirty="0">
                <a:solidFill>
                  <a:srgbClr val="FF0000"/>
                </a:solidFill>
              </a:rPr>
              <a:t>            </a:t>
            </a:r>
            <a:r>
              <a:rPr lang="en-CA" sz="3700" dirty="0"/>
              <a:t>Ex74_skel.py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372979" y="1726425"/>
            <a:ext cx="5969776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Add one additional Option to </a:t>
            </a:r>
            <a:r>
              <a:rPr lang="en-US" sz="2700" dirty="0" err="1">
                <a:solidFill>
                  <a:srgbClr val="FF0000"/>
                </a:solidFill>
              </a:rPr>
              <a:t>enum</a:t>
            </a:r>
            <a:r>
              <a:rPr lang="en-US" sz="2700" dirty="0"/>
              <a:t> type)</a:t>
            </a:r>
          </a:p>
          <a:p>
            <a:endParaRPr lang="en-US" sz="2700" dirty="0"/>
          </a:p>
          <a:p>
            <a:r>
              <a:rPr lang="en-US" sz="2700" dirty="0"/>
              <a:t>For </a:t>
            </a:r>
            <a:r>
              <a:rPr lang="en-US" sz="2700" dirty="0" err="1"/>
              <a:t>Mult</a:t>
            </a:r>
            <a:r>
              <a:rPr lang="en-US" sz="2700" dirty="0"/>
              <a:t>   </a:t>
            </a:r>
          </a:p>
          <a:p>
            <a:endParaRPr lang="en-US" sz="2700" dirty="0"/>
          </a:p>
          <a:p>
            <a:r>
              <a:rPr lang="en-IE" sz="2700" dirty="0"/>
              <a:t>    </a:t>
            </a:r>
            <a:r>
              <a:rPr lang="en-IE" sz="2700" dirty="0" err="1">
                <a:solidFill>
                  <a:srgbClr val="FF0000"/>
                </a:solidFill>
              </a:rPr>
              <a:t>Shape.Mult</a:t>
            </a:r>
            <a:endParaRPr lang="en-IE" sz="2700" dirty="0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9844D1-1129-4985-97F2-3E5297D266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11014" t="-52395" r="111014" b="90114"/>
          <a:stretch/>
        </p:blipFill>
        <p:spPr>
          <a:xfrm>
            <a:off x="4657725" y="2349305"/>
            <a:ext cx="2876550" cy="19694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EB1566-5203-4942-886A-4A8A9FF297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61" t="31620" r="75796" b="28475"/>
          <a:stretch/>
        </p:blipFill>
        <p:spPr>
          <a:xfrm>
            <a:off x="7534275" y="731861"/>
            <a:ext cx="4270976" cy="520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64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0126" y="-274695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Strings – first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7428" y="1319576"/>
            <a:ext cx="648575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def main():</a:t>
            </a:r>
          </a:p>
          <a:p>
            <a:r>
              <a:rPr lang="en-US" sz="3000" dirty="0"/>
              <a:t>    name = 'John'</a:t>
            </a:r>
          </a:p>
          <a:p>
            <a:r>
              <a:rPr lang="en-US" sz="3000" dirty="0"/>
              <a:t>    print('El 1={0}'.format(name[1]))</a:t>
            </a:r>
          </a:p>
          <a:p>
            <a:r>
              <a:rPr lang="en-US" sz="3000" dirty="0"/>
              <a:t>    print('Els 1&amp;2={0}'.format(name[1:3]))</a:t>
            </a:r>
          </a:p>
          <a:p>
            <a:endParaRPr lang="en-US" sz="3000" dirty="0"/>
          </a:p>
          <a:p>
            <a:r>
              <a:rPr lang="en-US" sz="3000" dirty="0"/>
              <a:t>main()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22A30B-6BEE-4C29-8D41-20724ACAC0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05" t="69113" r="82878" b="20451"/>
          <a:stretch/>
        </p:blipFill>
        <p:spPr>
          <a:xfrm>
            <a:off x="5064370" y="3852777"/>
            <a:ext cx="5004941" cy="264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406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0126" y="-274695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Strings – Translate from integer to 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130126" y="669870"/>
            <a:ext cx="806066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def main():</a:t>
            </a:r>
          </a:p>
          <a:p>
            <a:r>
              <a:rPr lang="en-US" sz="3000" dirty="0"/>
              <a:t>    value = '12345'</a:t>
            </a:r>
          </a:p>
          <a:p>
            <a:r>
              <a:rPr lang="en-US" sz="3000" dirty="0"/>
              <a:t>    print('Is Numeric={0}'.format(</a:t>
            </a:r>
            <a:r>
              <a:rPr lang="en-US" sz="3000" dirty="0" err="1"/>
              <a:t>value.</a:t>
            </a:r>
            <a:r>
              <a:rPr lang="en-US" sz="3000" dirty="0" err="1">
                <a:solidFill>
                  <a:srgbClr val="FF0000"/>
                </a:solidFill>
              </a:rPr>
              <a:t>isnumeric</a:t>
            </a:r>
            <a:r>
              <a:rPr lang="en-US" sz="3000" dirty="0"/>
              <a:t>()))</a:t>
            </a:r>
          </a:p>
          <a:p>
            <a:r>
              <a:rPr lang="en-US" sz="3000" dirty="0"/>
              <a:t>    number= </a:t>
            </a:r>
            <a:r>
              <a:rPr lang="en-US" sz="3000" dirty="0">
                <a:solidFill>
                  <a:srgbClr val="FF0000"/>
                </a:solidFill>
              </a:rPr>
              <a:t>int</a:t>
            </a:r>
            <a:r>
              <a:rPr lang="en-US" sz="3000" dirty="0"/>
              <a:t>(value)  </a:t>
            </a:r>
            <a:r>
              <a:rPr lang="en-US" sz="3000" dirty="0">
                <a:solidFill>
                  <a:srgbClr val="FF0000"/>
                </a:solidFill>
              </a:rPr>
              <a:t># to integer</a:t>
            </a:r>
          </a:p>
          <a:p>
            <a:r>
              <a:rPr lang="en-US" sz="3000" dirty="0"/>
              <a:t>    number += 1</a:t>
            </a:r>
          </a:p>
          <a:p>
            <a:r>
              <a:rPr lang="en-US" sz="3000" dirty="0"/>
              <a:t>    value2= </a:t>
            </a:r>
            <a:r>
              <a:rPr lang="en-US" sz="3000" dirty="0">
                <a:solidFill>
                  <a:srgbClr val="FF0000"/>
                </a:solidFill>
              </a:rPr>
              <a:t>str</a:t>
            </a:r>
            <a:r>
              <a:rPr lang="en-US" sz="3000" dirty="0"/>
              <a:t>(number)  </a:t>
            </a:r>
            <a:r>
              <a:rPr lang="en-US" sz="3000" dirty="0">
                <a:solidFill>
                  <a:srgbClr val="FF0000"/>
                </a:solidFill>
              </a:rPr>
              <a:t># back to String</a:t>
            </a:r>
          </a:p>
          <a:p>
            <a:r>
              <a:rPr lang="en-US" sz="3000" dirty="0"/>
              <a:t>    print('New Value={0}'.format(value2))</a:t>
            </a:r>
          </a:p>
          <a:p>
            <a:r>
              <a:rPr lang="en-US" sz="3000" dirty="0"/>
              <a:t>main()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6A08B8-1FD8-4805-96D9-F159ACF2E0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76" t="70007" r="81204" b="19612"/>
          <a:stretch/>
        </p:blipFill>
        <p:spPr>
          <a:xfrm>
            <a:off x="6738425" y="3782180"/>
            <a:ext cx="5646944" cy="257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013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0126" y="-274695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Iterating Over a 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602473" y="1767006"/>
            <a:ext cx="321465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def main():</a:t>
            </a:r>
          </a:p>
          <a:p>
            <a:r>
              <a:rPr lang="en-US" sz="3000" dirty="0"/>
              <a:t>    value = '</a:t>
            </a:r>
            <a:r>
              <a:rPr lang="en-US" sz="3000" dirty="0" err="1"/>
              <a:t>abcdef</a:t>
            </a:r>
            <a:r>
              <a:rPr lang="en-US" sz="3000" dirty="0"/>
              <a:t>'</a:t>
            </a:r>
          </a:p>
          <a:p>
            <a:r>
              <a:rPr lang="en-US" sz="3000" dirty="0"/>
              <a:t>    print('List')</a:t>
            </a:r>
          </a:p>
          <a:p>
            <a:r>
              <a:rPr lang="en-US" sz="3000" dirty="0"/>
              <a:t>    </a:t>
            </a:r>
            <a:r>
              <a:rPr lang="en-US" sz="3000" dirty="0">
                <a:solidFill>
                  <a:srgbClr val="FF0000"/>
                </a:solidFill>
              </a:rPr>
              <a:t>for </a:t>
            </a:r>
            <a:r>
              <a:rPr lang="en-US" sz="3000" dirty="0" err="1">
                <a:solidFill>
                  <a:srgbClr val="FF0000"/>
                </a:solidFill>
              </a:rPr>
              <a:t>el</a:t>
            </a:r>
            <a:r>
              <a:rPr lang="en-US" sz="3000" dirty="0">
                <a:solidFill>
                  <a:srgbClr val="FF0000"/>
                </a:solidFill>
              </a:rPr>
              <a:t> in value:</a:t>
            </a:r>
          </a:p>
          <a:p>
            <a:r>
              <a:rPr lang="en-US" sz="3000" dirty="0">
                <a:solidFill>
                  <a:srgbClr val="FF0000"/>
                </a:solidFill>
              </a:rPr>
              <a:t>        print(</a:t>
            </a:r>
            <a:r>
              <a:rPr lang="en-US" sz="3000" dirty="0" err="1">
                <a:solidFill>
                  <a:srgbClr val="FF0000"/>
                </a:solidFill>
              </a:rPr>
              <a:t>el</a:t>
            </a:r>
            <a:r>
              <a:rPr lang="en-US" sz="3000" dirty="0">
                <a:solidFill>
                  <a:srgbClr val="FF0000"/>
                </a:solidFill>
              </a:rPr>
              <a:t>)</a:t>
            </a:r>
          </a:p>
          <a:p>
            <a:r>
              <a:rPr lang="en-US" sz="3000" dirty="0"/>
              <a:t>    print('End')</a:t>
            </a:r>
          </a:p>
          <a:p>
            <a:r>
              <a:rPr lang="en-US" sz="3000" dirty="0"/>
              <a:t>main()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5161BA-F01F-4E10-8886-C70FB2A1A6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32" t="60315" r="84938" b="10692"/>
          <a:stretch/>
        </p:blipFill>
        <p:spPr>
          <a:xfrm>
            <a:off x="7132320" y="885087"/>
            <a:ext cx="3214653" cy="530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76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0A7D7A6C-0DB0-4911-B64B-93E7BDC9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4AC39-B46A-4C4B-B25D-111BB7DC6FB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47356" y="-394739"/>
            <a:ext cx="10515600" cy="1412560"/>
          </a:xfrm>
        </p:spPr>
        <p:txBody>
          <a:bodyPr/>
          <a:lstStyle/>
          <a:p>
            <a:pPr lvl="0"/>
            <a:r>
              <a:rPr lang="en-CA" u="sng" dirty="0">
                <a:solidFill>
                  <a:srgbClr val="FF0000"/>
                </a:solidFill>
              </a:rPr>
              <a:t>Escape Characters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D70D2-6A95-4235-BE56-3B67B7BEED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54766" y="637791"/>
            <a:ext cx="10515600" cy="6083684"/>
          </a:xfrm>
        </p:spPr>
        <p:txBody>
          <a:bodyPr>
            <a:normAutofit fontScale="92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JetBrains Mono"/>
              </a:rPr>
              <a:t>def main():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JetBrains Mono"/>
              </a:rPr>
              <a:t>    print('ab\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JetBrains Mono"/>
              </a:rPr>
              <a:t>tcd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JetBrains Mono"/>
              </a:rPr>
              <a:t>\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JetBrains Mono"/>
              </a:rPr>
              <a:t>nef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JetBrains Mono"/>
              </a:rPr>
              <a:t>\'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JetBrains Mono"/>
              </a:rPr>
              <a:t>gh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JetBrains Mono"/>
              </a:rPr>
              <a:t>\\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JetBrains Mono"/>
              </a:rPr>
              <a:t>ij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JetBrains Mono"/>
              </a:rPr>
              <a:t>')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JetBrains Mono"/>
              </a:rPr>
              <a:t>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i="1" dirty="0"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i="1" dirty="0"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i="1" dirty="0">
                <a:latin typeface="JetBrains Mono"/>
              </a:rPr>
              <a:t>\t      tab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i="1" dirty="0">
                <a:latin typeface="JetBrains Mono"/>
              </a:rPr>
              <a:t>\n     new line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i="1" dirty="0">
                <a:latin typeface="JetBrains Mono"/>
              </a:rPr>
              <a:t>\’      to print </a:t>
            </a:r>
            <a:r>
              <a:rPr lang="en-US" sz="2400" i="1" dirty="0">
                <a:solidFill>
                  <a:srgbClr val="FF0000"/>
                </a:solidFill>
                <a:latin typeface="JetBrains Mono"/>
              </a:rPr>
              <a:t>‘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i="1" dirty="0">
                <a:latin typeface="JetBrains Mono"/>
              </a:rPr>
              <a:t>\”     to print </a:t>
            </a:r>
            <a:r>
              <a:rPr lang="en-US" sz="2400" i="1" dirty="0">
                <a:solidFill>
                  <a:srgbClr val="FF0000"/>
                </a:solidFill>
                <a:latin typeface="JetBrains Mono"/>
              </a:rPr>
              <a:t>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i="1" dirty="0">
                <a:latin typeface="JetBrains Mono"/>
              </a:rPr>
              <a:t>\\     to print </a:t>
            </a:r>
            <a:r>
              <a:rPr lang="en-US" sz="2400" i="1" dirty="0">
                <a:solidFill>
                  <a:srgbClr val="FF0000"/>
                </a:solidFill>
                <a:latin typeface="JetBrains Mono"/>
              </a:rPr>
              <a:t>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i="1" dirty="0">
              <a:solidFill>
                <a:srgbClr val="FF0000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i="1" dirty="0">
              <a:solidFill>
                <a:srgbClr val="FF0000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i="1" dirty="0">
                <a:solidFill>
                  <a:srgbClr val="FF0000"/>
                </a:solidFill>
                <a:latin typeface="JetBrains Mono"/>
              </a:rPr>
              <a:t># print over 2 lines of 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JetBrains Mono"/>
              </a:rPr>
              <a:t>def main():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JetBrains Mono"/>
              </a:rPr>
              <a:t>      print('the name of the town is',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JetBrains Mono"/>
              </a:rPr>
              <a:t>            'Athlone’)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JetBrains Mono"/>
              </a:rPr>
              <a:t>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i="1" dirty="0">
              <a:solidFill>
                <a:srgbClr val="FF0000"/>
              </a:solidFill>
              <a:latin typeface="JetBrains Mono"/>
            </a:endParaRPr>
          </a:p>
          <a:p>
            <a:pPr marL="0" lvl="0" indent="0">
              <a:buSzPct val="45000"/>
              <a:buNone/>
            </a:pPr>
            <a:endParaRPr lang="en-CA" sz="24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53DD3A-363C-484A-A5F4-3DF2901D6B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21" t="71525" r="58144" b="18714"/>
          <a:stretch/>
        </p:blipFill>
        <p:spPr>
          <a:xfrm>
            <a:off x="5373858" y="506436"/>
            <a:ext cx="10153740" cy="203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55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8600" y="18255"/>
            <a:ext cx="11855548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Ex71_ Complete method ‘</a:t>
            </a:r>
            <a:r>
              <a:rPr lang="en-CA" i="1" dirty="0" err="1">
                <a:solidFill>
                  <a:schemeClr val="accent1">
                    <a:lumMod val="75000"/>
                  </a:schemeClr>
                </a:solidFill>
              </a:rPr>
              <a:t>countLetter</a:t>
            </a:r>
            <a:r>
              <a:rPr lang="en-CA" i="1" dirty="0">
                <a:solidFill>
                  <a:schemeClr val="accent1">
                    <a:lumMod val="75000"/>
                  </a:schemeClr>
                </a:solidFill>
              </a:rPr>
              <a:t>’</a:t>
            </a:r>
            <a:r>
              <a:rPr lang="en-CA" i="1" dirty="0">
                <a:solidFill>
                  <a:srgbClr val="FF0000"/>
                </a:solidFill>
              </a:rPr>
              <a:t>  </a:t>
            </a:r>
            <a:r>
              <a:rPr lang="en-CA" sz="3700" dirty="0"/>
              <a:t>Ex71_skel.py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1050868"/>
            <a:ext cx="10451900" cy="5955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def main():</a:t>
            </a:r>
          </a:p>
          <a:p>
            <a:r>
              <a:rPr lang="en-US" sz="2700" dirty="0"/>
              <a:t>    word = '</a:t>
            </a:r>
            <a:r>
              <a:rPr lang="en-US" sz="2700" dirty="0" err="1">
                <a:solidFill>
                  <a:srgbClr val="FF0000"/>
                </a:solidFill>
              </a:rPr>
              <a:t>ballinasloe</a:t>
            </a:r>
            <a:r>
              <a:rPr lang="en-US" sz="2700" dirty="0"/>
              <a:t>'</a:t>
            </a:r>
          </a:p>
          <a:p>
            <a:r>
              <a:rPr lang="en-US" sz="2700" dirty="0"/>
              <a:t>    target = str(input('Enter Target Letter: '))</a:t>
            </a:r>
          </a:p>
          <a:p>
            <a:r>
              <a:rPr lang="en-US" sz="2700" dirty="0"/>
              <a:t>    result = </a:t>
            </a:r>
            <a:r>
              <a:rPr lang="en-US" sz="2700" dirty="0" err="1">
                <a:solidFill>
                  <a:srgbClr val="FF0000"/>
                </a:solidFill>
              </a:rPr>
              <a:t>countLetter</a:t>
            </a:r>
            <a:r>
              <a:rPr lang="en-US" sz="2700" dirty="0"/>
              <a:t>(word, target[0])</a:t>
            </a:r>
          </a:p>
          <a:p>
            <a:r>
              <a:rPr lang="en-US" sz="2700" dirty="0"/>
              <a:t>    print('{0} Occurs in List {1} </a:t>
            </a:r>
            <a:r>
              <a:rPr lang="en-US" sz="2700" dirty="0" err="1"/>
              <a:t>Times'.format</a:t>
            </a:r>
            <a:r>
              <a:rPr lang="en-US" sz="2700" dirty="0"/>
              <a:t>(target[0], result))</a:t>
            </a:r>
          </a:p>
          <a:p>
            <a:r>
              <a:rPr lang="en-US" sz="2700" dirty="0"/>
              <a:t>                                                                                                           </a:t>
            </a:r>
            <a:r>
              <a:rPr lang="en-US" sz="3000" dirty="0">
                <a:solidFill>
                  <a:srgbClr val="FF0000"/>
                </a:solidFill>
              </a:rPr>
              <a:t>‘</a:t>
            </a:r>
            <a:r>
              <a:rPr lang="en-US" sz="3000" dirty="0" err="1">
                <a:solidFill>
                  <a:srgbClr val="FF0000"/>
                </a:solidFill>
              </a:rPr>
              <a:t>ballinasloe</a:t>
            </a:r>
            <a:r>
              <a:rPr lang="en-US" sz="3000" dirty="0">
                <a:solidFill>
                  <a:srgbClr val="FF0000"/>
                </a:solidFill>
              </a:rPr>
              <a:t>’</a:t>
            </a:r>
          </a:p>
          <a:p>
            <a:r>
              <a:rPr lang="en-US" sz="2700" dirty="0">
                <a:solidFill>
                  <a:srgbClr val="FF0000"/>
                </a:solidFill>
              </a:rPr>
              <a:t>def </a:t>
            </a:r>
            <a:r>
              <a:rPr lang="en-US" sz="2700" dirty="0" err="1">
                <a:solidFill>
                  <a:srgbClr val="FF0000"/>
                </a:solidFill>
              </a:rPr>
              <a:t>countLetter</a:t>
            </a:r>
            <a:r>
              <a:rPr lang="en-US" sz="2700" dirty="0">
                <a:solidFill>
                  <a:srgbClr val="FF0000"/>
                </a:solidFill>
              </a:rPr>
              <a:t>(word, tar):</a:t>
            </a:r>
          </a:p>
          <a:p>
            <a:r>
              <a:rPr lang="en-US" sz="2700" dirty="0"/>
              <a:t>    return 0</a:t>
            </a:r>
          </a:p>
          <a:p>
            <a:r>
              <a:rPr lang="en-US" sz="2700" dirty="0"/>
              <a:t>main()</a:t>
            </a:r>
          </a:p>
          <a:p>
            <a:endParaRPr lang="en-US" sz="2700" dirty="0"/>
          </a:p>
          <a:p>
            <a:endParaRPr lang="en-US" sz="2700" dirty="0"/>
          </a:p>
          <a:p>
            <a:r>
              <a:rPr lang="en-US" sz="2700" dirty="0" err="1">
                <a:solidFill>
                  <a:srgbClr val="FF0000"/>
                </a:solidFill>
              </a:rPr>
              <a:t>countLetter</a:t>
            </a:r>
            <a:r>
              <a:rPr lang="en-US" sz="2700" dirty="0">
                <a:solidFill>
                  <a:srgbClr val="FF0000"/>
                </a:solidFill>
              </a:rPr>
              <a:t>(‘</a:t>
            </a:r>
            <a:r>
              <a:rPr lang="en-US" sz="2700" dirty="0" err="1">
                <a:solidFill>
                  <a:srgbClr val="FF0000"/>
                </a:solidFill>
              </a:rPr>
              <a:t>meelick</a:t>
            </a:r>
            <a:r>
              <a:rPr lang="en-US" sz="2700" dirty="0">
                <a:solidFill>
                  <a:srgbClr val="FF0000"/>
                </a:solidFill>
              </a:rPr>
              <a:t>’, </a:t>
            </a:r>
            <a:r>
              <a:rPr lang="en-US" sz="2700" dirty="0"/>
              <a:t>‘e’</a:t>
            </a:r>
            <a:r>
              <a:rPr lang="en-US" sz="2700" dirty="0">
                <a:solidFill>
                  <a:srgbClr val="FF0000"/>
                </a:solidFill>
              </a:rPr>
              <a:t>) = 2</a:t>
            </a:r>
          </a:p>
          <a:p>
            <a:endParaRPr lang="en-US" sz="2700" dirty="0"/>
          </a:p>
          <a:p>
            <a:endParaRPr lang="en-IE" sz="27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B1E2C5-EF85-458D-9AEB-B2E79DE51D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75" t="65236" r="74892" b="25005"/>
          <a:stretch/>
        </p:blipFill>
        <p:spPr>
          <a:xfrm>
            <a:off x="6975209" y="3865098"/>
            <a:ext cx="4537129" cy="13255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F681B3-FA61-4CAD-B1E6-F25DC250EA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90" t="64152" r="73017" b="26090"/>
          <a:stretch/>
        </p:blipFill>
        <p:spPr>
          <a:xfrm>
            <a:off x="6975209" y="5514182"/>
            <a:ext cx="5054315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20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8600" y="18255"/>
            <a:ext cx="11855548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Ex72_ Complete method ‘</a:t>
            </a:r>
            <a:r>
              <a:rPr lang="en-CA" i="1" dirty="0" err="1">
                <a:solidFill>
                  <a:schemeClr val="accent1">
                    <a:lumMod val="75000"/>
                  </a:schemeClr>
                </a:solidFill>
              </a:rPr>
              <a:t>searchLetter</a:t>
            </a:r>
            <a:r>
              <a:rPr lang="en-CA" i="1" dirty="0">
                <a:solidFill>
                  <a:schemeClr val="accent1">
                    <a:lumMod val="75000"/>
                  </a:schemeClr>
                </a:solidFill>
              </a:rPr>
              <a:t>’</a:t>
            </a:r>
            <a:r>
              <a:rPr lang="en-CA" i="1" dirty="0">
                <a:solidFill>
                  <a:srgbClr val="FF0000"/>
                </a:solidFill>
              </a:rPr>
              <a:t>  </a:t>
            </a:r>
            <a:r>
              <a:rPr lang="en-CA" sz="3700" dirty="0"/>
              <a:t>Ex72_skel.py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372979" y="1726425"/>
            <a:ext cx="408624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def </a:t>
            </a:r>
            <a:r>
              <a:rPr lang="en-US" sz="2700" dirty="0" err="1"/>
              <a:t>searchLetter</a:t>
            </a:r>
            <a:r>
              <a:rPr lang="en-US" sz="2700" dirty="0"/>
              <a:t>(</a:t>
            </a:r>
            <a:r>
              <a:rPr lang="en-US" sz="2700" dirty="0" err="1"/>
              <a:t>list,target</a:t>
            </a:r>
            <a:r>
              <a:rPr lang="en-US" sz="2700" dirty="0"/>
              <a:t>):</a:t>
            </a:r>
          </a:p>
          <a:p>
            <a:r>
              <a:rPr lang="en-US" sz="2700" dirty="0"/>
              <a:t>    </a:t>
            </a:r>
            <a:r>
              <a:rPr lang="en-US" sz="2700" dirty="0">
                <a:solidFill>
                  <a:srgbClr val="FF0000"/>
                </a:solidFill>
              </a:rPr>
              <a:t>// to be completed</a:t>
            </a:r>
          </a:p>
          <a:p>
            <a:endParaRPr lang="en-US" sz="2700" dirty="0"/>
          </a:p>
          <a:p>
            <a:r>
              <a:rPr lang="en-US" sz="2700" dirty="0"/>
              <a:t>def </a:t>
            </a:r>
            <a:r>
              <a:rPr lang="en-US" sz="2700" dirty="0" err="1"/>
              <a:t>countLetter</a:t>
            </a:r>
            <a:r>
              <a:rPr lang="en-US" sz="2700" dirty="0"/>
              <a:t>(word, tar):</a:t>
            </a:r>
          </a:p>
          <a:p>
            <a:r>
              <a:rPr lang="en-US" sz="2700" dirty="0"/>
              <a:t>    result = 0</a:t>
            </a:r>
          </a:p>
          <a:p>
            <a:r>
              <a:rPr lang="en-US" sz="2700" dirty="0"/>
              <a:t>    for </a:t>
            </a:r>
            <a:r>
              <a:rPr lang="en-US" sz="2700" dirty="0" err="1"/>
              <a:t>el</a:t>
            </a:r>
            <a:r>
              <a:rPr lang="en-US" sz="2700" dirty="0"/>
              <a:t> in word:</a:t>
            </a:r>
          </a:p>
          <a:p>
            <a:r>
              <a:rPr lang="en-US" sz="2700" dirty="0"/>
              <a:t>        if </a:t>
            </a:r>
            <a:r>
              <a:rPr lang="en-US" sz="2700" dirty="0" err="1"/>
              <a:t>el</a:t>
            </a:r>
            <a:r>
              <a:rPr lang="en-US" sz="2700" dirty="0"/>
              <a:t>==tar:</a:t>
            </a:r>
          </a:p>
          <a:p>
            <a:r>
              <a:rPr lang="en-US" sz="2700" dirty="0"/>
              <a:t>            result += 1</a:t>
            </a:r>
          </a:p>
          <a:p>
            <a:r>
              <a:rPr lang="en-US" sz="2700" dirty="0"/>
              <a:t>    return result</a:t>
            </a:r>
          </a:p>
          <a:p>
            <a:endParaRPr lang="en-IE" sz="2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F6157A-1012-478E-B04C-44EAD5C6C4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814" b="21572"/>
          <a:stretch/>
        </p:blipFill>
        <p:spPr>
          <a:xfrm>
            <a:off x="8058318" y="1004900"/>
            <a:ext cx="4133682" cy="28908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BE1AEE-1D74-4C24-9828-34570653A2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715" b="19671"/>
          <a:stretch/>
        </p:blipFill>
        <p:spPr>
          <a:xfrm>
            <a:off x="8058318" y="4028606"/>
            <a:ext cx="4133682" cy="289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15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 dirty="0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8226" y="-378787"/>
            <a:ext cx="11855548" cy="1325563"/>
          </a:xfrm>
        </p:spPr>
        <p:txBody>
          <a:bodyPr>
            <a:normAutofit/>
          </a:bodyPr>
          <a:lstStyle/>
          <a:p>
            <a:pPr lvl="0"/>
            <a:r>
              <a:rPr lang="en-CA" sz="3800" dirty="0">
                <a:solidFill>
                  <a:srgbClr val="FF0000"/>
                </a:solidFill>
              </a:rPr>
              <a:t>String Methods:</a:t>
            </a:r>
            <a:endParaRPr lang="en-CA" sz="3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117983" y="502414"/>
            <a:ext cx="10592323" cy="6450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sz="2500" dirty="0" err="1"/>
              <a:t>words.split</a:t>
            </a:r>
            <a:r>
              <a:rPr lang="en-US" sz="2500" dirty="0"/>
              <a:t>(‘ ‘)            - splits a sentence into a list of words</a:t>
            </a:r>
          </a:p>
          <a:p>
            <a:pPr>
              <a:lnSpc>
                <a:spcPts val="3700"/>
              </a:lnSpc>
            </a:pPr>
            <a:r>
              <a:rPr lang="en-US" sz="2500" dirty="0" err="1"/>
              <a:t>s.count</a:t>
            </a:r>
            <a:r>
              <a:rPr lang="en-US" sz="2500" dirty="0"/>
              <a:t>(</a:t>
            </a:r>
            <a:r>
              <a:rPr lang="en-US" sz="2500" dirty="0" err="1"/>
              <a:t>substr</a:t>
            </a:r>
            <a:r>
              <a:rPr lang="en-US" sz="2500" dirty="0"/>
              <a:t>)             - counts number of times </a:t>
            </a:r>
            <a:r>
              <a:rPr lang="en-US" sz="2500" dirty="0" err="1"/>
              <a:t>substr</a:t>
            </a:r>
            <a:r>
              <a:rPr lang="en-US" sz="2500" dirty="0"/>
              <a:t> occurs in s</a:t>
            </a:r>
          </a:p>
          <a:p>
            <a:pPr>
              <a:lnSpc>
                <a:spcPts val="3700"/>
              </a:lnSpc>
            </a:pPr>
            <a:r>
              <a:rPr lang="en-US" sz="2500" dirty="0" err="1"/>
              <a:t>s.find</a:t>
            </a:r>
            <a:r>
              <a:rPr lang="en-US" sz="2500" dirty="0"/>
              <a:t>(</a:t>
            </a:r>
            <a:r>
              <a:rPr lang="en-US" sz="2500" dirty="0" err="1">
                <a:solidFill>
                  <a:srgbClr val="FF0000"/>
                </a:solidFill>
              </a:rPr>
              <a:t>substr</a:t>
            </a:r>
            <a:r>
              <a:rPr lang="en-US" sz="2500" dirty="0"/>
              <a:t>)                - returns start index if </a:t>
            </a:r>
            <a:r>
              <a:rPr lang="en-US" sz="2500" dirty="0" err="1">
                <a:solidFill>
                  <a:srgbClr val="FF0000"/>
                </a:solidFill>
              </a:rPr>
              <a:t>substr</a:t>
            </a:r>
            <a:r>
              <a:rPr lang="en-US" sz="2500" dirty="0"/>
              <a:t> occurs in s, </a:t>
            </a:r>
            <a:r>
              <a:rPr lang="en-US" sz="2500" dirty="0">
                <a:solidFill>
                  <a:srgbClr val="FF0000"/>
                </a:solidFill>
              </a:rPr>
              <a:t>-1 if not in the list</a:t>
            </a:r>
          </a:p>
          <a:p>
            <a:r>
              <a:rPr lang="en-US" sz="2500" dirty="0" err="1"/>
              <a:t>s.lower</a:t>
            </a:r>
            <a:r>
              <a:rPr lang="en-US" sz="2500" dirty="0"/>
              <a:t>()                         - converts all letters to lowercase</a:t>
            </a:r>
          </a:p>
          <a:p>
            <a:r>
              <a:rPr lang="en-US" sz="2500" dirty="0" err="1"/>
              <a:t>s.upper</a:t>
            </a:r>
            <a:r>
              <a:rPr lang="en-US" sz="2500" dirty="0"/>
              <a:t>()                         - converts all letters to uppercase</a:t>
            </a:r>
          </a:p>
          <a:p>
            <a:pPr>
              <a:lnSpc>
                <a:spcPts val="3700"/>
              </a:lnSpc>
            </a:pPr>
            <a:r>
              <a:rPr lang="en-US" sz="2400" dirty="0" err="1"/>
              <a:t>s.lstrip</a:t>
            </a:r>
            <a:r>
              <a:rPr lang="en-US" sz="2400" dirty="0"/>
              <a:t>(</a:t>
            </a:r>
            <a:r>
              <a:rPr lang="en-US" sz="2400" dirty="0" err="1"/>
              <a:t>substr</a:t>
            </a:r>
            <a:r>
              <a:rPr lang="en-US" sz="2400" dirty="0"/>
              <a:t>)                - remove leading white spaces</a:t>
            </a:r>
          </a:p>
          <a:p>
            <a:pPr>
              <a:lnSpc>
                <a:spcPts val="3700"/>
              </a:lnSpc>
            </a:pPr>
            <a:r>
              <a:rPr lang="en-US" sz="2400" dirty="0" err="1"/>
              <a:t>s.rstrip</a:t>
            </a:r>
            <a:r>
              <a:rPr lang="en-US" sz="2400" dirty="0"/>
              <a:t>(</a:t>
            </a:r>
            <a:r>
              <a:rPr lang="en-US" sz="2400" dirty="0" err="1"/>
              <a:t>substr</a:t>
            </a:r>
            <a:r>
              <a:rPr lang="en-US" sz="2400" dirty="0"/>
              <a:t>)                - remove trailing white spaces</a:t>
            </a:r>
          </a:p>
          <a:p>
            <a:pPr>
              <a:lnSpc>
                <a:spcPts val="3700"/>
              </a:lnSpc>
            </a:pPr>
            <a:r>
              <a:rPr lang="en-US" sz="2400" dirty="0" err="1"/>
              <a:t>s.replace</a:t>
            </a:r>
            <a:r>
              <a:rPr lang="en-US" sz="2400" dirty="0"/>
              <a:t>(sub1,sub2)    - replaces all occurrences of sub1 with sub2</a:t>
            </a:r>
          </a:p>
          <a:p>
            <a:pPr>
              <a:lnSpc>
                <a:spcPts val="37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word=“Hello John”     </a:t>
            </a:r>
          </a:p>
          <a:p>
            <a:pPr>
              <a:lnSpc>
                <a:spcPts val="3700"/>
              </a:lnSpc>
            </a:pPr>
            <a:r>
              <a:rPr lang="en-US" sz="2400" dirty="0" err="1">
                <a:solidFill>
                  <a:srgbClr val="FF0000"/>
                </a:solidFill>
              </a:rPr>
              <a:t>word.replace</a:t>
            </a:r>
            <a:r>
              <a:rPr lang="en-US" sz="2400" dirty="0">
                <a:solidFill>
                  <a:srgbClr val="FF0000"/>
                </a:solidFill>
              </a:rPr>
              <a:t>(“Hello”, “Hi”) </a:t>
            </a:r>
            <a:r>
              <a:rPr lang="en-US" sz="2400" dirty="0"/>
              <a:t>-  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“Hi John”</a:t>
            </a:r>
          </a:p>
          <a:p>
            <a:pPr>
              <a:lnSpc>
                <a:spcPts val="3700"/>
              </a:lnSpc>
            </a:pPr>
            <a:r>
              <a:rPr lang="en-US" sz="2400" dirty="0" err="1"/>
              <a:t>s.join</a:t>
            </a:r>
            <a:r>
              <a:rPr lang="en-US" sz="2400" dirty="0"/>
              <a:t>(list)                       - combine list as a string with s as a </a:t>
            </a:r>
            <a:r>
              <a:rPr lang="en-US" sz="2400" dirty="0" err="1"/>
              <a:t>seperator</a:t>
            </a:r>
            <a:endParaRPr lang="en-US" sz="2400" dirty="0"/>
          </a:p>
          <a:p>
            <a:pPr>
              <a:lnSpc>
                <a:spcPts val="3700"/>
              </a:lnSpc>
            </a:pPr>
            <a:r>
              <a:rPr lang="en-US" sz="2400" dirty="0">
                <a:solidFill>
                  <a:srgbClr val="FF0000"/>
                </a:solidFill>
              </a:rPr>
              <a:t>“ “.join(“The”, “</a:t>
            </a:r>
            <a:r>
              <a:rPr lang="en-US" sz="2400" dirty="0" err="1">
                <a:solidFill>
                  <a:srgbClr val="FF0000"/>
                </a:solidFill>
              </a:rPr>
              <a:t>big”,”house</a:t>
            </a:r>
            <a:r>
              <a:rPr lang="en-US" sz="2400" dirty="0">
                <a:solidFill>
                  <a:srgbClr val="FF0000"/>
                </a:solidFill>
              </a:rPr>
              <a:t>”)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-&gt;  “The big house”</a:t>
            </a:r>
          </a:p>
          <a:p>
            <a:pPr>
              <a:lnSpc>
                <a:spcPts val="3700"/>
              </a:lnSpc>
            </a:pPr>
            <a:r>
              <a:rPr lang="en-US" sz="2400" dirty="0"/>
              <a:t>“</a:t>
            </a:r>
            <a:r>
              <a:rPr lang="en-US" sz="2400" dirty="0" err="1"/>
              <a:t>abc</a:t>
            </a:r>
            <a:r>
              <a:rPr lang="en-US" sz="2400" dirty="0"/>
              <a:t>” + “def” -&gt;   “</a:t>
            </a:r>
            <a:r>
              <a:rPr lang="en-US" sz="2400" dirty="0" err="1"/>
              <a:t>abcdef</a:t>
            </a:r>
            <a:r>
              <a:rPr lang="en-US" sz="2400" dirty="0"/>
              <a:t>”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8971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8600" y="18255"/>
            <a:ext cx="11855548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Ex73_ Complete method </a:t>
            </a:r>
            <a:r>
              <a:rPr lang="en-CA" sz="3700" dirty="0"/>
              <a:t>Ex73_skel.py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372979" y="1726425"/>
            <a:ext cx="6740500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def </a:t>
            </a:r>
            <a:r>
              <a:rPr lang="en-US" sz="2700" dirty="0" err="1"/>
              <a:t>searchSubstr</a:t>
            </a:r>
            <a:r>
              <a:rPr lang="en-US" sz="2700" dirty="0"/>
              <a:t>(</a:t>
            </a:r>
            <a:r>
              <a:rPr lang="en-US" sz="2700" dirty="0" err="1"/>
              <a:t>text,tar</a:t>
            </a:r>
            <a:r>
              <a:rPr lang="en-US" sz="2700" dirty="0"/>
              <a:t>):</a:t>
            </a:r>
          </a:p>
          <a:p>
            <a:r>
              <a:rPr lang="en-US" sz="2700" dirty="0"/>
              <a:t>    </a:t>
            </a:r>
            <a:r>
              <a:rPr lang="en-US" sz="2700" dirty="0">
                <a:solidFill>
                  <a:srgbClr val="FF0000"/>
                </a:solidFill>
              </a:rPr>
              <a:t>// returns </a:t>
            </a:r>
            <a:r>
              <a:rPr lang="en-US" sz="2700" dirty="0"/>
              <a:t>True</a:t>
            </a:r>
            <a:r>
              <a:rPr lang="en-US" sz="2700" dirty="0">
                <a:solidFill>
                  <a:srgbClr val="FF0000"/>
                </a:solidFill>
              </a:rPr>
              <a:t> if tar occurs in text</a:t>
            </a:r>
          </a:p>
          <a:p>
            <a:endParaRPr lang="en-US" sz="2700" dirty="0"/>
          </a:p>
          <a:p>
            <a:r>
              <a:rPr lang="en-US" sz="2700" dirty="0"/>
              <a:t>def </a:t>
            </a:r>
            <a:r>
              <a:rPr lang="en-US" sz="2700" dirty="0" err="1"/>
              <a:t>countSubstr</a:t>
            </a:r>
            <a:r>
              <a:rPr lang="en-US" sz="2700" dirty="0"/>
              <a:t>(text, tar):</a:t>
            </a:r>
          </a:p>
          <a:p>
            <a:r>
              <a:rPr lang="en-US" sz="2700" dirty="0"/>
              <a:t>    </a:t>
            </a:r>
            <a:r>
              <a:rPr lang="en-US" sz="2700" dirty="0">
                <a:solidFill>
                  <a:srgbClr val="FF0000"/>
                </a:solidFill>
              </a:rPr>
              <a:t>// returns </a:t>
            </a:r>
            <a:r>
              <a:rPr lang="en-US" sz="2700" dirty="0"/>
              <a:t>Number of times</a:t>
            </a:r>
            <a:r>
              <a:rPr lang="en-US" sz="2700" dirty="0">
                <a:solidFill>
                  <a:srgbClr val="FF0000"/>
                </a:solidFill>
              </a:rPr>
              <a:t> tar occurs in text</a:t>
            </a:r>
            <a:endParaRPr lang="en-IE" sz="2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E5695A-A080-4B5E-98CF-AB28A3039B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57" b="21417"/>
          <a:stretch/>
        </p:blipFill>
        <p:spPr>
          <a:xfrm>
            <a:off x="7851090" y="1012873"/>
            <a:ext cx="4340909" cy="29933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9844D1-1129-4985-97F2-3E5297D266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11014" t="-52395" r="111014" b="90114"/>
          <a:stretch/>
        </p:blipFill>
        <p:spPr>
          <a:xfrm>
            <a:off x="4657725" y="2349305"/>
            <a:ext cx="2876550" cy="19694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67E39B-607C-40CB-81B3-676F6135B8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857" b="25422"/>
          <a:stretch/>
        </p:blipFill>
        <p:spPr>
          <a:xfrm>
            <a:off x="7851089" y="4006177"/>
            <a:ext cx="4340909" cy="280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1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6812</TotalTime>
  <Words>789</Words>
  <Application>Microsoft Office PowerPoint</Application>
  <PresentationFormat>Widescreen</PresentationFormat>
  <Paragraphs>143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JetBrains Mono</vt:lpstr>
      <vt:lpstr>Office Theme</vt:lpstr>
      <vt:lpstr>Software Design for Cloud 2</vt:lpstr>
      <vt:lpstr>Strings – first Program</vt:lpstr>
      <vt:lpstr>Strings – Translate from integer to String</vt:lpstr>
      <vt:lpstr>Iterating Over a String</vt:lpstr>
      <vt:lpstr>Escape Characters</vt:lpstr>
      <vt:lpstr>Ex71_ Complete method ‘countLetter’  Ex71_skel.py</vt:lpstr>
      <vt:lpstr>Ex72_ Complete method ‘searchLetter’  Ex72_skel.py</vt:lpstr>
      <vt:lpstr>String Methods:</vt:lpstr>
      <vt:lpstr>Ex73_ Complete method Ex73_skel.py</vt:lpstr>
      <vt:lpstr>Enumerated Types   # Help Readability of code</vt:lpstr>
      <vt:lpstr>Enumerated Types  </vt:lpstr>
      <vt:lpstr>Ex74_ Enumerated Types              Ex74_skel.py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for Cloud 2</dc:title>
  <dc:creator>Declan Byrne</dc:creator>
  <cp:lastModifiedBy>Declan Byrne</cp:lastModifiedBy>
  <cp:revision>111</cp:revision>
  <dcterms:created xsi:type="dcterms:W3CDTF">2021-06-03T10:50:00Z</dcterms:created>
  <dcterms:modified xsi:type="dcterms:W3CDTF">2021-06-18T20:21:04Z</dcterms:modified>
</cp:coreProperties>
</file>