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359" r:id="rId4"/>
    <p:sldId id="360" r:id="rId5"/>
    <p:sldId id="362" r:id="rId6"/>
    <p:sldId id="361" r:id="rId7"/>
    <p:sldId id="367" r:id="rId8"/>
    <p:sldId id="363" r:id="rId9"/>
    <p:sldId id="364" r:id="rId10"/>
    <p:sldId id="377" r:id="rId11"/>
    <p:sldId id="368" r:id="rId12"/>
    <p:sldId id="358" r:id="rId13"/>
    <p:sldId id="365" r:id="rId14"/>
    <p:sldId id="366" r:id="rId15"/>
    <p:sldId id="369" r:id="rId16"/>
    <p:sldId id="370" r:id="rId17"/>
    <p:sldId id="372" r:id="rId18"/>
    <p:sldId id="373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31" autoAdjust="0"/>
  </p:normalViewPr>
  <p:slideViewPr>
    <p:cSldViewPr snapToGrid="0">
      <p:cViewPr varScale="1">
        <p:scale>
          <a:sx n="68" d="100"/>
          <a:sy n="68" d="100"/>
        </p:scale>
        <p:origin x="96" y="282"/>
      </p:cViewPr>
      <p:guideLst/>
    </p:cSldViewPr>
  </p:slideViewPr>
  <p:outlineViewPr>
    <p:cViewPr>
      <p:scale>
        <a:sx n="33" d="100"/>
        <a:sy n="33" d="100"/>
      </p:scale>
      <p:origin x="0" y="-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87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729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71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54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644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51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739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30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744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60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524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72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72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13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4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9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1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17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04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25/06/2021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8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0418" y="-424821"/>
            <a:ext cx="10515600" cy="1325563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Some Commonly used built in Exceptions</a:t>
            </a:r>
            <a:endParaRPr lang="en-CA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15208" y="820512"/>
            <a:ext cx="11761583" cy="557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E" sz="2800" b="0" i="0" dirty="0" err="1">
                <a:effectLst/>
                <a:latin typeface="droid sans mono"/>
              </a:rPr>
              <a:t>ValueError</a:t>
            </a:r>
            <a:r>
              <a:rPr lang="en-IE" sz="2800" dirty="0">
                <a:latin typeface="droid sans mono"/>
              </a:rPr>
              <a:t>                </a:t>
            </a:r>
            <a:r>
              <a:rPr lang="en-IE" sz="2800" dirty="0">
                <a:solidFill>
                  <a:srgbClr val="FF0000"/>
                </a:solidFill>
                <a:latin typeface="droid sans mono"/>
              </a:rPr>
              <a:t>- function received a parameter with incorrect value</a:t>
            </a:r>
          </a:p>
          <a:p>
            <a:pPr>
              <a:lnSpc>
                <a:spcPct val="200000"/>
              </a:lnSpc>
            </a:pPr>
            <a:r>
              <a:rPr lang="en-IE" sz="2800" b="0" i="0" dirty="0" err="1">
                <a:effectLst/>
                <a:latin typeface="droid sans mono"/>
              </a:rPr>
              <a:t>ZeroDivisionError</a:t>
            </a:r>
            <a:r>
              <a:rPr lang="en-IE" sz="2800" b="0" i="0" dirty="0">
                <a:effectLst/>
                <a:latin typeface="droid sans mono"/>
              </a:rPr>
              <a:t>     </a:t>
            </a:r>
            <a:r>
              <a:rPr lang="en-IE" sz="2800" b="0" i="0" dirty="0">
                <a:solidFill>
                  <a:srgbClr val="FF0000"/>
                </a:solidFill>
                <a:effectLst/>
                <a:latin typeface="droid sans mono"/>
              </a:rPr>
              <a:t>- attempt made to divided by zero</a:t>
            </a:r>
          </a:p>
          <a:p>
            <a:pPr>
              <a:lnSpc>
                <a:spcPct val="200000"/>
              </a:lnSpc>
            </a:pPr>
            <a:r>
              <a:rPr lang="en-IE" sz="2800" b="0" i="0" dirty="0" err="1">
                <a:effectLst/>
                <a:latin typeface="droid sans mono"/>
              </a:rPr>
              <a:t>IndexError</a:t>
            </a:r>
            <a:r>
              <a:rPr lang="en-IE" sz="2800" b="0" i="0" dirty="0">
                <a:effectLst/>
                <a:latin typeface="droid sans mono"/>
              </a:rPr>
              <a:t>                 </a:t>
            </a:r>
            <a:r>
              <a:rPr lang="en-IE" sz="2800" b="0" i="0" dirty="0">
                <a:solidFill>
                  <a:srgbClr val="FF0000"/>
                </a:solidFill>
                <a:effectLst/>
                <a:latin typeface="droid sans mono"/>
              </a:rPr>
              <a:t>- index out of range for list</a:t>
            </a:r>
          </a:p>
          <a:p>
            <a:pPr>
              <a:lnSpc>
                <a:spcPct val="200000"/>
              </a:lnSpc>
            </a:pPr>
            <a:r>
              <a:rPr lang="en-IE" sz="2800" b="0" i="0" dirty="0" err="1">
                <a:effectLst/>
                <a:latin typeface="droid sans mono"/>
              </a:rPr>
              <a:t>EOFError</a:t>
            </a:r>
            <a:r>
              <a:rPr lang="en-IE" sz="2800" b="0" i="0" dirty="0">
                <a:effectLst/>
                <a:latin typeface="droid sans mono"/>
              </a:rPr>
              <a:t>                   </a:t>
            </a:r>
            <a:r>
              <a:rPr lang="en-IE" sz="2800" b="0" i="0" dirty="0">
                <a:solidFill>
                  <a:srgbClr val="FF0000"/>
                </a:solidFill>
                <a:effectLst/>
                <a:latin typeface="droid sans mono"/>
              </a:rPr>
              <a:t>- attempt to read beyond end of file</a:t>
            </a:r>
          </a:p>
          <a:p>
            <a:pPr>
              <a:lnSpc>
                <a:spcPct val="200000"/>
              </a:lnSpc>
            </a:pPr>
            <a:r>
              <a:rPr lang="en-IE" sz="2800" b="0" i="0" dirty="0" err="1">
                <a:effectLst/>
                <a:latin typeface="droid sans mono"/>
              </a:rPr>
              <a:t>MemoryError</a:t>
            </a:r>
            <a:r>
              <a:rPr lang="en-IE" sz="2800" b="0" i="0" dirty="0">
                <a:effectLst/>
                <a:latin typeface="droid sans mono"/>
              </a:rPr>
              <a:t>            </a:t>
            </a:r>
            <a:r>
              <a:rPr lang="en-IE" sz="2800" b="0" i="0" dirty="0">
                <a:solidFill>
                  <a:srgbClr val="FF0000"/>
                </a:solidFill>
                <a:effectLst/>
                <a:latin typeface="droid sans mono"/>
              </a:rPr>
              <a:t>- operation runs out of memory</a:t>
            </a:r>
          </a:p>
          <a:p>
            <a:pPr>
              <a:lnSpc>
                <a:spcPct val="200000"/>
              </a:lnSpc>
            </a:pPr>
            <a:endParaRPr lang="en-IE" sz="1400" b="0" i="0" dirty="0">
              <a:solidFill>
                <a:srgbClr val="FF0000"/>
              </a:solidFill>
              <a:effectLst/>
              <a:latin typeface="droid sans mono"/>
            </a:endParaRPr>
          </a:p>
          <a:p>
            <a:pPr lvl="1">
              <a:lnSpc>
                <a:spcPct val="200000"/>
              </a:lnSpc>
            </a:pPr>
            <a:r>
              <a:rPr lang="en-IE" sz="2800" dirty="0">
                <a:latin typeface="droid sans mono"/>
              </a:rPr>
              <a:t>Full list of built-in exceptions at the end of the chapter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6877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6495" y="-111504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Ex82   </a:t>
            </a:r>
            <a:r>
              <a:rPr lang="en-CA" sz="3000" dirty="0" err="1">
                <a:solidFill>
                  <a:schemeClr val="accent1">
                    <a:lumMod val="75000"/>
                  </a:schemeClr>
                </a:solidFill>
              </a:rPr>
              <a:t>raize</a:t>
            </a:r>
            <a:r>
              <a:rPr lang="en-CA" sz="3000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CA" sz="3000" dirty="0" err="1">
                <a:solidFill>
                  <a:srgbClr val="FF0000"/>
                </a:solidFill>
              </a:rPr>
              <a:t>ValueError</a:t>
            </a:r>
            <a:r>
              <a:rPr lang="en-CA" sz="3000" dirty="0">
                <a:solidFill>
                  <a:schemeClr val="accent1">
                    <a:lumMod val="75000"/>
                  </a:schemeClr>
                </a:solidFill>
              </a:rPr>
              <a:t> exception in</a:t>
            </a:r>
            <a:br>
              <a:rPr lang="en-CA" sz="3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3000" dirty="0">
                <a:solidFill>
                  <a:schemeClr val="accent1">
                    <a:lumMod val="75000"/>
                  </a:schemeClr>
                </a:solidFill>
              </a:rPr>
              <a:t>decrement if initial value is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99708" y="1117763"/>
            <a:ext cx="91440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decrement(value1):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# add raise </a:t>
            </a:r>
            <a:r>
              <a:rPr lang="en-US" sz="2700" u="sng" dirty="0" err="1">
                <a:solidFill>
                  <a:schemeClr val="accent1">
                    <a:lumMod val="75000"/>
                  </a:schemeClr>
                </a:solidFill>
              </a:rPr>
              <a:t>ValueError</a:t>
            </a:r>
            <a:r>
              <a:rPr lang="en-US" sz="2700" dirty="0">
                <a:solidFill>
                  <a:srgbClr val="FF0000"/>
                </a:solidFill>
              </a:rPr>
              <a:t> if value2&lt;0</a:t>
            </a:r>
          </a:p>
          <a:p>
            <a:r>
              <a:rPr lang="en-US" sz="2700" dirty="0"/>
              <a:t>    if (value1==0):</a:t>
            </a:r>
          </a:p>
          <a:p>
            <a:r>
              <a:rPr lang="en-US" sz="2700" dirty="0"/>
              <a:t>        raise Exception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value1-=1</a:t>
            </a:r>
          </a:p>
          <a:p>
            <a:r>
              <a:rPr lang="en-US" sz="2700" dirty="0"/>
              <a:t>        return value1</a:t>
            </a:r>
          </a:p>
          <a:p>
            <a:endParaRPr lang="en-US" sz="12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value= int(input("Enter Initial Value:"))</a:t>
            </a:r>
          </a:p>
          <a:p>
            <a:r>
              <a:rPr lang="en-US" sz="2700" dirty="0"/>
              <a:t>    try:</a:t>
            </a:r>
          </a:p>
          <a:p>
            <a:r>
              <a:rPr lang="en-US" sz="2700" dirty="0"/>
              <a:t>        :</a:t>
            </a:r>
          </a:p>
          <a:p>
            <a:r>
              <a:rPr lang="en-US" sz="2700" dirty="0"/>
              <a:t>    except Exception:                             </a:t>
            </a:r>
            <a:r>
              <a:rPr lang="en-US" sz="2700" dirty="0">
                <a:solidFill>
                  <a:srgbClr val="FF0000"/>
                </a:solidFill>
              </a:rPr>
              <a:t># add </a:t>
            </a:r>
            <a:r>
              <a:rPr lang="en-US" sz="2700" dirty="0" err="1">
                <a:solidFill>
                  <a:srgbClr val="FF0000"/>
                </a:solidFill>
              </a:rPr>
              <a:t>ValueError</a:t>
            </a:r>
            <a:r>
              <a:rPr lang="en-US" sz="2700" dirty="0">
                <a:solidFill>
                  <a:srgbClr val="FF0000"/>
                </a:solidFill>
              </a:rPr>
              <a:t> handling</a:t>
            </a:r>
          </a:p>
          <a:p>
            <a:r>
              <a:rPr lang="en-US" sz="2700" dirty="0"/>
              <a:t>        print('Value Already 0')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0D6B1-EA7A-46C8-BCBE-EB15AFD3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t="74442" r="74626" b="11342"/>
          <a:stretch/>
        </p:blipFill>
        <p:spPr>
          <a:xfrm>
            <a:off x="6548096" y="172026"/>
            <a:ext cx="5643904" cy="244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A706D-4CFC-4059-9CF9-0A123A160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3" t="74127" r="73260" b="16764"/>
          <a:stretch/>
        </p:blipFill>
        <p:spPr>
          <a:xfrm>
            <a:off x="6548096" y="3240289"/>
            <a:ext cx="6332653" cy="16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Exceptions Example3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772427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Now we want to Create our Own Exceptions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class </a:t>
            </a:r>
            <a:r>
              <a:rPr lang="en-US" sz="2700" dirty="0" err="1">
                <a:solidFill>
                  <a:srgbClr val="FF0000"/>
                </a:solidFill>
              </a:rPr>
              <a:t>CannotDivideByZero</a:t>
            </a:r>
            <a:r>
              <a:rPr lang="en-US" sz="2700" dirty="0"/>
              <a:t> (Exception) : pass</a:t>
            </a:r>
          </a:p>
          <a:p>
            <a:endParaRPr lang="en-US" sz="2700" dirty="0"/>
          </a:p>
          <a:p>
            <a:r>
              <a:rPr lang="en-US" sz="2700" dirty="0"/>
              <a:t>class </a:t>
            </a:r>
            <a:r>
              <a:rPr lang="en-US" sz="2700" dirty="0" err="1">
                <a:solidFill>
                  <a:srgbClr val="FF0000"/>
                </a:solidFill>
              </a:rPr>
              <a:t>CannotDivideByNegative</a:t>
            </a:r>
            <a:r>
              <a:rPr lang="en-US" sz="2700" dirty="0"/>
              <a:t> (Exception) : pass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Note:   </a:t>
            </a:r>
            <a:r>
              <a:rPr lang="en-US" sz="2700" dirty="0">
                <a:solidFill>
                  <a:srgbClr val="FF0000"/>
                </a:solidFill>
              </a:rPr>
              <a:t>pass</a:t>
            </a:r>
            <a:r>
              <a:rPr lang="en-US" sz="2700" dirty="0"/>
              <a:t> is a blank statement that does nothing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7353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4082" y="-424821"/>
            <a:ext cx="10515600" cy="1325563"/>
          </a:xfrm>
        </p:spPr>
        <p:txBody>
          <a:bodyPr/>
          <a:lstStyle/>
          <a:p>
            <a:pPr lvl="0"/>
            <a:r>
              <a:rPr lang="en-CA" dirty="0" err="1">
                <a:solidFill>
                  <a:srgbClr val="FF0000"/>
                </a:solidFill>
              </a:rPr>
              <a:t>ExceptionHandling</a:t>
            </a:r>
            <a:r>
              <a:rPr lang="en-CA" dirty="0">
                <a:solidFill>
                  <a:srgbClr val="FF0000"/>
                </a:solidFill>
              </a:rPr>
              <a:t> example3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30418" y="900742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calculate(value1,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CannotDivideByZero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/>
              <a:t>    </a:t>
            </a:r>
            <a:r>
              <a:rPr lang="en-US" sz="2700" dirty="0" err="1"/>
              <a:t>elif</a:t>
            </a:r>
            <a:r>
              <a:rPr lang="en-US" sz="2700" dirty="0"/>
              <a:t> (value2&lt;0):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CannotDivideByNegative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/>
              <a:t>    </a:t>
            </a:r>
            <a:r>
              <a:rPr lang="en-US" sz="2700" dirty="0" err="1"/>
              <a:t>elif</a:t>
            </a:r>
            <a:r>
              <a:rPr lang="en-US" sz="2700" dirty="0"/>
              <a:t> (value2&gt;99):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Exception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5222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4597" y="-138899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CA" sz="3200" u="sng" dirty="0" err="1">
                <a:solidFill>
                  <a:srgbClr val="FF0000"/>
                </a:solidFill>
              </a:rPr>
              <a:t>ExceptionHandling</a:t>
            </a:r>
            <a:r>
              <a:rPr lang="en-CA" sz="3200" u="sng" dirty="0">
                <a:solidFill>
                  <a:srgbClr val="FF0000"/>
                </a:solidFill>
              </a:rPr>
              <a:t> </a:t>
            </a:r>
            <a:br>
              <a:rPr lang="en-CA" sz="3200" u="sng" dirty="0">
                <a:solidFill>
                  <a:srgbClr val="FF0000"/>
                </a:solidFill>
              </a:rPr>
            </a:br>
            <a:r>
              <a:rPr lang="en-CA" sz="3200" u="sng" dirty="0">
                <a:solidFill>
                  <a:srgbClr val="FF0000"/>
                </a:solidFill>
              </a:rPr>
              <a:t>example3</a:t>
            </a:r>
            <a:endParaRPr lang="en-CA" sz="3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14228" y="118852"/>
            <a:ext cx="9144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def main():    </a:t>
            </a:r>
          </a:p>
          <a:p>
            <a:endParaRPr lang="en-US" sz="2000" dirty="0"/>
          </a:p>
          <a:p>
            <a:r>
              <a:rPr lang="en-US" sz="2600" dirty="0"/>
              <a:t>    val1= int(input("Enter First:"))</a:t>
            </a:r>
          </a:p>
          <a:p>
            <a:r>
              <a:rPr lang="en-US" sz="2600" dirty="0"/>
              <a:t>    val2= int(input("Enter Second:"))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2600" dirty="0"/>
              <a:t>        result =calculate(val1,val2)</a:t>
            </a:r>
          </a:p>
          <a:p>
            <a:r>
              <a:rPr lang="en-US" sz="2600" dirty="0"/>
              <a:t>        print('{0} divided by {1} = {2}'.format(val1, val2, result))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CannotDivideByZero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  <a:p>
            <a:r>
              <a:rPr lang="en-US" sz="2600" dirty="0"/>
              <a:t>        print('Divide by Zero Exception')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CannotDivideByNegative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  <a:p>
            <a:r>
              <a:rPr lang="en-US" sz="2600" dirty="0"/>
              <a:t>        print('Negative value not allowed')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Exception:</a:t>
            </a:r>
          </a:p>
          <a:p>
            <a:r>
              <a:rPr lang="en-US" sz="2600" dirty="0"/>
              <a:t>        print('Value Too High + All Other Errors')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2600" dirty="0"/>
              <a:t>        print('\</a:t>
            </a:r>
            <a:r>
              <a:rPr lang="en-US" sz="2600" dirty="0" err="1"/>
              <a:t>nFinally</a:t>
            </a:r>
            <a:r>
              <a:rPr lang="en-US" sz="2600" dirty="0"/>
              <a:t> Executed in All Cases')</a:t>
            </a:r>
          </a:p>
          <a:p>
            <a:endParaRPr lang="en-US" sz="2000" dirty="0"/>
          </a:p>
          <a:p>
            <a:r>
              <a:rPr lang="en-US" sz="26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A1007-66B5-4035-BEBF-879F72F2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3" t="68055" r="71515" b="14681"/>
          <a:stretch/>
        </p:blipFill>
        <p:spPr>
          <a:xfrm>
            <a:off x="7960924" y="0"/>
            <a:ext cx="4144578" cy="185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0B400-21DA-478F-935B-E9F71C108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4" t="69139" r="71644" b="20139"/>
          <a:stretch/>
        </p:blipFill>
        <p:spPr>
          <a:xfrm>
            <a:off x="7960924" y="3690621"/>
            <a:ext cx="4125720" cy="115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552EE6-E780-44DF-8A58-B70A3E4FB4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3" t="70450" r="72034" b="14375"/>
          <a:stretch/>
        </p:blipFill>
        <p:spPr>
          <a:xfrm>
            <a:off x="7960923" y="1962370"/>
            <a:ext cx="4122949" cy="1603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1DE4FB-7866-41A7-BCDD-90326F290C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3" t="69675" r="69172" b="12911"/>
          <a:stretch/>
        </p:blipFill>
        <p:spPr>
          <a:xfrm>
            <a:off x="7960924" y="5004437"/>
            <a:ext cx="4122949" cy="16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2505" y="-8831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Exercise3 Skel      </a:t>
            </a:r>
            <a:r>
              <a:rPr lang="en-CA" sz="2600" dirty="0"/>
              <a:t>list=[1,4,5,6,4]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7073940" y="1546286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Normal Case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Index Out of Bounds</a:t>
            </a:r>
          </a:p>
          <a:p>
            <a:endParaRPr lang="en-US" sz="2600" dirty="0"/>
          </a:p>
          <a:p>
            <a:r>
              <a:rPr lang="en-US" sz="2600" dirty="0"/>
              <a:t> </a:t>
            </a:r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7CBF6-2517-4EAB-9AB0-C8F9CFAB3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4" t="57428" r="81013" b="35319"/>
          <a:stretch/>
        </p:blipFill>
        <p:spPr>
          <a:xfrm>
            <a:off x="7042440" y="94024"/>
            <a:ext cx="4603500" cy="1452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D32F7B-49B8-4A49-868C-3A84285C8012}"/>
              </a:ext>
            </a:extLst>
          </p:cNvPr>
          <p:cNvSpPr txBox="1"/>
          <p:nvPr/>
        </p:nvSpPr>
        <p:spPr>
          <a:xfrm>
            <a:off x="192506" y="1027609"/>
            <a:ext cx="5950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def </a:t>
            </a:r>
            <a:r>
              <a:rPr lang="en-US" sz="2600" dirty="0" err="1"/>
              <a:t>readValue</a:t>
            </a:r>
            <a:r>
              <a:rPr lang="en-US" sz="2600" dirty="0"/>
              <a:t>(list, index):</a:t>
            </a:r>
          </a:p>
          <a:p>
            <a:r>
              <a:rPr lang="en-US" sz="2600" dirty="0"/>
              <a:t>    value1=list[index]</a:t>
            </a:r>
          </a:p>
          <a:p>
            <a:r>
              <a:rPr lang="en-US" sz="2600" dirty="0"/>
              <a:t>    return value1</a:t>
            </a:r>
          </a:p>
          <a:p>
            <a:endParaRPr lang="en-US" sz="2600" dirty="0"/>
          </a:p>
          <a:p>
            <a:r>
              <a:rPr lang="en-US" sz="2600" dirty="0"/>
              <a:t>def main():</a:t>
            </a:r>
          </a:p>
          <a:p>
            <a:r>
              <a:rPr lang="en-US" sz="2600" dirty="0"/>
              <a:t>    index= int(input("Enter Index:"))</a:t>
            </a:r>
          </a:p>
          <a:p>
            <a:r>
              <a:rPr lang="en-US" sz="2600" dirty="0"/>
              <a:t>    list=[1,4,5,6,4]</a:t>
            </a:r>
          </a:p>
          <a:p>
            <a:r>
              <a:rPr lang="en-US" sz="2600" dirty="0"/>
              <a:t>    result1 =</a:t>
            </a:r>
            <a:r>
              <a:rPr lang="en-US" sz="2600" dirty="0" err="1"/>
              <a:t>readValue</a:t>
            </a:r>
            <a:r>
              <a:rPr lang="en-US" sz="2600" dirty="0"/>
              <a:t>(</a:t>
            </a:r>
            <a:r>
              <a:rPr lang="en-US" sz="2600" dirty="0" err="1"/>
              <a:t>list,index</a:t>
            </a:r>
            <a:r>
              <a:rPr lang="en-US" sz="2600" dirty="0"/>
              <a:t>)</a:t>
            </a:r>
          </a:p>
          <a:p>
            <a:r>
              <a:rPr lang="en-US" sz="2600" dirty="0"/>
              <a:t>    print('Result1= {0}'.format(result1))</a:t>
            </a:r>
          </a:p>
          <a:p>
            <a:r>
              <a:rPr lang="en-US" sz="2600" dirty="0"/>
              <a:t>main()</a:t>
            </a:r>
          </a:p>
          <a:p>
            <a:r>
              <a:rPr lang="en-US" sz="2600" dirty="0"/>
              <a:t> </a:t>
            </a:r>
          </a:p>
          <a:p>
            <a:endParaRPr lang="en-US" sz="2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71DD58-452C-40AF-894E-D81891752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6" t="54667" r="30264" b="11578"/>
          <a:stretch/>
        </p:blipFill>
        <p:spPr>
          <a:xfrm>
            <a:off x="5332612" y="2869276"/>
            <a:ext cx="7819389" cy="24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266" y="136525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Exercise 3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sz="2800" b="1" dirty="0"/>
              <a:t>index= int(input("Enter Index:"))</a:t>
            </a:r>
            <a:br>
              <a:rPr lang="en-CA" sz="2800" b="1" dirty="0"/>
            </a:br>
            <a:r>
              <a:rPr lang="en-CA" sz="2800" b="1" dirty="0"/>
              <a:t>list=[1,4,5,6,4]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793066" y="2009724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Normal Case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 err="1">
                <a:solidFill>
                  <a:srgbClr val="FF0000"/>
                </a:solidFill>
              </a:rPr>
              <a:t>IndexTooHigh</a:t>
            </a:r>
            <a:r>
              <a:rPr lang="en-US" sz="2600" dirty="0"/>
              <a:t>   Exception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</a:t>
            </a:r>
          </a:p>
          <a:p>
            <a:endParaRPr lang="en-US" sz="2600" dirty="0"/>
          </a:p>
          <a:p>
            <a:r>
              <a:rPr lang="en-US" sz="2600" dirty="0" err="1">
                <a:solidFill>
                  <a:srgbClr val="FF0000"/>
                </a:solidFill>
              </a:rPr>
              <a:t>IndexTooLow</a:t>
            </a:r>
            <a:r>
              <a:rPr lang="en-US" sz="2600" dirty="0"/>
              <a:t>   Exception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7CBF6-2517-4EAB-9AB0-C8F9CFAB3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4" t="57428" r="81013" b="35319"/>
          <a:stretch/>
        </p:blipFill>
        <p:spPr>
          <a:xfrm>
            <a:off x="4675470" y="1283593"/>
            <a:ext cx="4603500" cy="1452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56338-83D3-4F75-A085-0F248E12C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4" t="56698" r="79322" b="35199"/>
          <a:stretch/>
        </p:blipFill>
        <p:spPr>
          <a:xfrm>
            <a:off x="4675471" y="3283491"/>
            <a:ext cx="4603499" cy="1445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DB9B8F-FC3A-43E4-AF75-C882A7A016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94" t="56698" r="77240" b="36067"/>
          <a:stretch/>
        </p:blipFill>
        <p:spPr>
          <a:xfrm>
            <a:off x="4675470" y="5290903"/>
            <a:ext cx="4622840" cy="114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2505" y="-443581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Ex4   </a:t>
            </a:r>
            <a:r>
              <a:rPr lang="en-CA" sz="2600" u="sng" dirty="0"/>
              <a:t>change </a:t>
            </a:r>
            <a:r>
              <a:rPr lang="en-CA" sz="2600" u="sng" dirty="0">
                <a:solidFill>
                  <a:srgbClr val="FF0000"/>
                </a:solidFill>
              </a:rPr>
              <a:t>increment</a:t>
            </a:r>
            <a:r>
              <a:rPr lang="en-CA" sz="2600" u="sng" dirty="0"/>
              <a:t> to </a:t>
            </a:r>
            <a:r>
              <a:rPr lang="en-CA" sz="2600" u="sng" dirty="0" err="1"/>
              <a:t>rasise</a:t>
            </a:r>
            <a:r>
              <a:rPr lang="en-CA" sz="2600" u="sng" dirty="0"/>
              <a:t> </a:t>
            </a:r>
            <a:r>
              <a:rPr lang="en-CA" sz="2600" u="sng" dirty="0" err="1">
                <a:solidFill>
                  <a:srgbClr val="FF0000"/>
                </a:solidFill>
              </a:rPr>
              <a:t>TooHigh</a:t>
            </a:r>
            <a:r>
              <a:rPr lang="en-CA" sz="2600" u="sng" dirty="0"/>
              <a:t>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84221" y="610136"/>
            <a:ext cx="9144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TooLow</a:t>
            </a:r>
            <a:r>
              <a:rPr lang="en-US" sz="2400" dirty="0"/>
              <a:t> (Exception) : 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Counter</a:t>
            </a:r>
            <a:r>
              <a:rPr lang="en-US" sz="2400" dirty="0"/>
              <a:t>:</a:t>
            </a:r>
          </a:p>
          <a:p>
            <a:r>
              <a:rPr lang="en-US" sz="2400" dirty="0"/>
              <a:t>    :</a:t>
            </a:r>
          </a:p>
          <a:p>
            <a:r>
              <a:rPr lang="en-US" sz="2400" dirty="0"/>
              <a:t>    def decrement(self):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self.value</a:t>
            </a:r>
            <a:r>
              <a:rPr lang="en-US" sz="2400" dirty="0"/>
              <a:t>&gt;0):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self.value</a:t>
            </a:r>
            <a:r>
              <a:rPr lang="en-US" sz="2400" dirty="0"/>
              <a:t> -= 1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raise </a:t>
            </a:r>
            <a:r>
              <a:rPr lang="en-US" sz="2400" dirty="0" err="1">
                <a:solidFill>
                  <a:srgbClr val="FF0000"/>
                </a:solidFill>
              </a:rPr>
              <a:t>TooLow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    def increment(self): </a:t>
            </a:r>
            <a:r>
              <a:rPr lang="en-US" sz="2400" dirty="0">
                <a:solidFill>
                  <a:srgbClr val="FF0000"/>
                </a:solidFill>
              </a:rPr>
              <a:t># Traditional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self.value</a:t>
            </a:r>
            <a:r>
              <a:rPr lang="en-US" sz="2400" dirty="0"/>
              <a:t>&lt;</a:t>
            </a:r>
            <a:r>
              <a:rPr lang="en-US" sz="2400" dirty="0" err="1"/>
              <a:t>self.limit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self.value</a:t>
            </a:r>
            <a:r>
              <a:rPr lang="en-US" sz="2400" dirty="0"/>
              <a:t> += 1</a:t>
            </a:r>
          </a:p>
          <a:p>
            <a:r>
              <a:rPr lang="en-US" sz="2400" dirty="0"/>
              <a:t>            return True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return False</a:t>
            </a:r>
          </a:p>
          <a:p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3E0E9-0D9A-4757-8427-CED864358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" t="34705" r="-12218" b="188"/>
          <a:stretch/>
        </p:blipFill>
        <p:spPr>
          <a:xfrm>
            <a:off x="8342141" y="0"/>
            <a:ext cx="4314093" cy="2069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AEEC6-0C4E-49C1-9E2A-66B2C4D25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43" r="8594"/>
          <a:stretch/>
        </p:blipFill>
        <p:spPr>
          <a:xfrm>
            <a:off x="8342141" y="2113145"/>
            <a:ext cx="3765638" cy="243161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808FF-6AC6-4218-B47D-8B4EF04F491E}"/>
              </a:ext>
            </a:extLst>
          </p:cNvPr>
          <p:cNvCxnSpPr>
            <a:cxnSpLocks/>
          </p:cNvCxnSpPr>
          <p:nvPr/>
        </p:nvCxnSpPr>
        <p:spPr>
          <a:xfrm>
            <a:off x="10852484" y="1503947"/>
            <a:ext cx="1" cy="264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F948E-9F08-47A0-BC26-6EC50C9F4B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421" b="27172"/>
          <a:stretch/>
        </p:blipFill>
        <p:spPr>
          <a:xfrm>
            <a:off x="4748384" y="4319337"/>
            <a:ext cx="3862218" cy="23100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467E1C-B387-4D50-9107-98E6D889B69C}"/>
              </a:ext>
            </a:extLst>
          </p:cNvPr>
          <p:cNvCxnSpPr>
            <a:cxnSpLocks/>
          </p:cNvCxnSpPr>
          <p:nvPr/>
        </p:nvCxnSpPr>
        <p:spPr>
          <a:xfrm>
            <a:off x="7086847" y="6051884"/>
            <a:ext cx="0" cy="304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292B2-7565-473B-89C1-03EF81201448}"/>
              </a:ext>
            </a:extLst>
          </p:cNvPr>
          <p:cNvCxnSpPr>
            <a:cxnSpLocks/>
          </p:cNvCxnSpPr>
          <p:nvPr/>
        </p:nvCxnSpPr>
        <p:spPr>
          <a:xfrm flipH="1">
            <a:off x="8033209" y="5763126"/>
            <a:ext cx="978444" cy="440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F217B1-FE9B-4AED-89F4-EDACF622EDDD}"/>
              </a:ext>
            </a:extLst>
          </p:cNvPr>
          <p:cNvSpPr txBox="1"/>
          <p:nvPr/>
        </p:nvSpPr>
        <p:spPr>
          <a:xfrm>
            <a:off x="8923879" y="4938554"/>
            <a:ext cx="3278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400" dirty="0"/>
              <a:t>Need decrement to raise</a:t>
            </a:r>
          </a:p>
          <a:p>
            <a:r>
              <a:rPr lang="en-IE" sz="2400" dirty="0" err="1">
                <a:solidFill>
                  <a:srgbClr val="FF0000"/>
                </a:solidFill>
              </a:rPr>
              <a:t>TooHigh</a:t>
            </a:r>
            <a:r>
              <a:rPr lang="en-IE" sz="2400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422262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43061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CA" sz="2900" dirty="0">
                <a:solidFill>
                  <a:srgbClr val="FF0000"/>
                </a:solidFill>
              </a:rPr>
              <a:t>Ex5   Class Account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sz="2600" dirty="0"/>
              <a:t>raise it if you attempt to withdraw too much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0065" y="739968"/>
            <a:ext cx="9144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3 Steps</a:t>
            </a:r>
          </a:p>
          <a:p>
            <a:endParaRPr lang="en-US" sz="1200" dirty="0"/>
          </a:p>
          <a:p>
            <a:pPr marL="514350" indent="-514350">
              <a:buAutoNum type="arabicPeriod"/>
            </a:pPr>
            <a:r>
              <a:rPr lang="en-US" sz="2400" dirty="0"/>
              <a:t>Define class </a:t>
            </a:r>
            <a:r>
              <a:rPr lang="en-US" sz="2400" dirty="0" err="1">
                <a:solidFill>
                  <a:srgbClr val="FF0000"/>
                </a:solidFill>
              </a:rPr>
              <a:t>InsuffFunds</a:t>
            </a: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sz="1000" dirty="0"/>
          </a:p>
          <a:p>
            <a:pPr marL="514350" indent="-514350">
              <a:buAutoNum type="arabicPeriod"/>
            </a:pPr>
            <a:r>
              <a:rPr lang="en-US" sz="2400" dirty="0" err="1"/>
              <a:t>Modily</a:t>
            </a:r>
            <a:r>
              <a:rPr lang="en-US" sz="2400" dirty="0"/>
              <a:t> function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withdraw</a:t>
            </a:r>
          </a:p>
          <a:p>
            <a:r>
              <a:rPr lang="en-US" sz="2400" dirty="0"/>
              <a:t>       to </a:t>
            </a:r>
            <a:r>
              <a:rPr lang="en-US" sz="2400" dirty="0">
                <a:solidFill>
                  <a:srgbClr val="FF0000"/>
                </a:solidFill>
              </a:rPr>
              <a:t>raise </a:t>
            </a:r>
            <a:r>
              <a:rPr lang="en-US" sz="2400" dirty="0" err="1">
                <a:solidFill>
                  <a:srgbClr val="FF0000"/>
                </a:solidFill>
              </a:rPr>
              <a:t>InsuffFunds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(if</a:t>
            </a:r>
          </a:p>
          <a:p>
            <a:r>
              <a:rPr lang="en-US" sz="2400" dirty="0"/>
              <a:t>       try to withdraw too much)</a:t>
            </a:r>
          </a:p>
          <a:p>
            <a:endParaRPr lang="en-US" sz="1000" dirty="0"/>
          </a:p>
          <a:p>
            <a:pPr marL="514350" indent="-514350">
              <a:buAutoNum type="arabicPeriod" startAt="3"/>
            </a:pPr>
            <a:r>
              <a:rPr lang="en-US" sz="2400" dirty="0"/>
              <a:t>Modify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withdrawEvent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/>
              <a:t>       method to add </a:t>
            </a:r>
            <a:r>
              <a:rPr lang="en-US" sz="2400" dirty="0">
                <a:solidFill>
                  <a:srgbClr val="FF0000"/>
                </a:solidFill>
              </a:rPr>
              <a:t>try, exception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</a:t>
            </a:r>
          </a:p>
          <a:p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5B4F2-94D8-44FA-A92D-2ED4D1FA8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44"/>
          <a:stretch/>
        </p:blipFill>
        <p:spPr>
          <a:xfrm>
            <a:off x="7016765" y="160759"/>
            <a:ext cx="5115170" cy="319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E4E6C7-7B3E-4D1E-AF0C-56DC968BD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34"/>
          <a:stretch/>
        </p:blipFill>
        <p:spPr>
          <a:xfrm>
            <a:off x="6956701" y="3920057"/>
            <a:ext cx="5115170" cy="3099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FEF33-A34E-4E4D-BC83-46F8BFE66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256"/>
          <a:stretch/>
        </p:blipFill>
        <p:spPr>
          <a:xfrm>
            <a:off x="1561862" y="3933895"/>
            <a:ext cx="5094068" cy="30858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721F7-99E5-4CA2-8FB3-EE2FF7A747AA}"/>
              </a:ext>
            </a:extLst>
          </p:cNvPr>
          <p:cNvCxnSpPr/>
          <p:nvPr/>
        </p:nvCxnSpPr>
        <p:spPr>
          <a:xfrm>
            <a:off x="8623495" y="2377440"/>
            <a:ext cx="422031" cy="229303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7E054A-91C6-4AEC-864C-E04931EFA133}"/>
              </a:ext>
            </a:extLst>
          </p:cNvPr>
          <p:cNvCxnSpPr>
            <a:cxnSpLocks/>
          </p:cNvCxnSpPr>
          <p:nvPr/>
        </p:nvCxnSpPr>
        <p:spPr>
          <a:xfrm flipH="1">
            <a:off x="5558589" y="6032421"/>
            <a:ext cx="2045660" cy="56194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59379" y="-302707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Exception with parameters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-18220"/>
            <a:ext cx="9144000" cy="715580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calculate(value1,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rgbClr val="FF0000"/>
                </a:solidFill>
              </a:rPr>
              <a:t>raise Exception("</a:t>
            </a:r>
            <a:r>
              <a:rPr lang="en-US" sz="2700" dirty="0">
                <a:solidFill>
                  <a:schemeClr val="accent1"/>
                </a:solidFill>
              </a:rPr>
              <a:t>Value2==0</a:t>
            </a:r>
            <a:r>
              <a:rPr lang="en-US" sz="2700" dirty="0">
                <a:solidFill>
                  <a:srgbClr val="FF0000"/>
                </a:solidFill>
              </a:rPr>
              <a:t>“ )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result</a:t>
            </a:r>
          </a:p>
          <a:p>
            <a:endParaRPr lang="en-US" sz="20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try:</a:t>
            </a:r>
          </a:p>
          <a:p>
            <a:r>
              <a:rPr lang="en-US" sz="2700" dirty="0"/>
              <a:t>        result =calculate(val1,val2)</a:t>
            </a:r>
          </a:p>
          <a:p>
            <a:r>
              <a:rPr lang="en-US" sz="2700" dirty="0"/>
              <a:t>        print('{0} divided by {1} = {2}’.</a:t>
            </a:r>
          </a:p>
          <a:p>
            <a:r>
              <a:rPr lang="en-US" sz="2700" dirty="0"/>
              <a:t>                       format(val1, val2, result))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except Exception as </a:t>
            </a:r>
            <a:r>
              <a:rPr lang="en-US" sz="2700" dirty="0" err="1">
                <a:solidFill>
                  <a:srgbClr val="FF0000"/>
                </a:solidFill>
              </a:rPr>
              <a:t>Arg</a:t>
            </a:r>
            <a:r>
              <a:rPr lang="en-US" sz="2700" dirty="0">
                <a:solidFill>
                  <a:srgbClr val="FF0000"/>
                </a:solidFill>
              </a:rPr>
              <a:t>:</a:t>
            </a:r>
          </a:p>
          <a:p>
            <a:r>
              <a:rPr lang="en-US" sz="2700" dirty="0"/>
              <a:t>        print('Exception Thrown: ', </a:t>
            </a:r>
            <a:r>
              <a:rPr lang="en-US" sz="2700" dirty="0" err="1">
                <a:solidFill>
                  <a:srgbClr val="FF0000"/>
                </a:solidFill>
              </a:rPr>
              <a:t>Arg</a:t>
            </a:r>
            <a:r>
              <a:rPr lang="en-US" sz="2700" dirty="0"/>
              <a:t>)</a:t>
            </a:r>
          </a:p>
          <a:p>
            <a:r>
              <a:rPr lang="en-US" sz="2700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06B60-2CAA-43DD-B942-22222430B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5" t="68485" r="77500" b="17896"/>
          <a:stretch/>
        </p:blipFill>
        <p:spPr>
          <a:xfrm>
            <a:off x="5758375" y="864790"/>
            <a:ext cx="6063175" cy="2360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D4FFCA-9B72-448F-BDB9-41134EA5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5" t="69240" r="74847" b="18573"/>
          <a:stretch/>
        </p:blipFill>
        <p:spPr>
          <a:xfrm>
            <a:off x="5859379" y="3625008"/>
            <a:ext cx="7308518" cy="22171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EB965-FF45-4425-B2BB-8242D109D5B6}"/>
              </a:ext>
            </a:extLst>
          </p:cNvPr>
          <p:cNvCxnSpPr/>
          <p:nvPr/>
        </p:nvCxnSpPr>
        <p:spPr>
          <a:xfrm flipV="1">
            <a:off x="5134708" y="5627077"/>
            <a:ext cx="2433710" cy="109425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933FF-1F4A-4574-BAC0-96589702685C}"/>
              </a:ext>
            </a:extLst>
          </p:cNvPr>
          <p:cNvCxnSpPr>
            <a:cxnSpLocks/>
          </p:cNvCxnSpPr>
          <p:nvPr/>
        </p:nvCxnSpPr>
        <p:spPr>
          <a:xfrm flipV="1">
            <a:off x="4937760" y="2963705"/>
            <a:ext cx="2037470" cy="253676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54581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No Error 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38829" y="825785"/>
            <a:ext cx="9144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(value1, value2):</a:t>
            </a:r>
          </a:p>
          <a:p>
            <a:r>
              <a:rPr lang="en-US" sz="2700" dirty="0"/>
              <a:t>    result = value1/value2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main</a:t>
            </a:r>
            <a:r>
              <a:rPr lang="en-US" sz="2700" dirty="0"/>
              <a:t>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result=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(val1,val2)</a:t>
            </a:r>
          </a:p>
          <a:p>
            <a:r>
              <a:rPr lang="en-US" sz="2700" dirty="0"/>
              <a:t>    print('{0} divided by {1} = {2}'.format(val1,val2,result))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7992-8FE0-49BC-9276-6EFC7CF5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3" t="68922" r="77890" b="17848"/>
          <a:stretch/>
        </p:blipFill>
        <p:spPr>
          <a:xfrm>
            <a:off x="7376335" y="4745000"/>
            <a:ext cx="4885182" cy="22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3822" y="-4883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Custom Exception Class with parameters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1251300"/>
            <a:ext cx="9144000" cy="3662541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FF0000"/>
                </a:solidFill>
              </a:rPr>
              <a:t>class </a:t>
            </a:r>
            <a:r>
              <a:rPr lang="en-US" sz="2900" dirty="0" err="1">
                <a:solidFill>
                  <a:srgbClr val="FF0000"/>
                </a:solidFill>
              </a:rPr>
              <a:t>NoZeroDiv</a:t>
            </a:r>
            <a:r>
              <a:rPr lang="en-US" sz="2900" dirty="0">
                <a:solidFill>
                  <a:srgbClr val="FF0000"/>
                </a:solidFill>
              </a:rPr>
              <a:t>(Exception) : pass</a:t>
            </a:r>
          </a:p>
          <a:p>
            <a:endParaRPr lang="en-US" sz="2900" dirty="0"/>
          </a:p>
          <a:p>
            <a:r>
              <a:rPr lang="en-US" sz="2900" dirty="0"/>
              <a:t>def calculate(value1, value2):</a:t>
            </a:r>
          </a:p>
          <a:p>
            <a:r>
              <a:rPr lang="en-US" sz="2900" dirty="0"/>
              <a:t>    if (value2==0):</a:t>
            </a:r>
          </a:p>
          <a:p>
            <a:r>
              <a:rPr lang="en-US" sz="2900" dirty="0"/>
              <a:t>        raise </a:t>
            </a:r>
            <a:r>
              <a:rPr lang="en-US" sz="2900" dirty="0" err="1">
                <a:solidFill>
                  <a:srgbClr val="FF0000"/>
                </a:solidFill>
              </a:rPr>
              <a:t>NoZeroDiv</a:t>
            </a:r>
            <a:r>
              <a:rPr lang="en-US" sz="2900" dirty="0"/>
              <a:t>("</a:t>
            </a:r>
            <a:r>
              <a:rPr lang="en-US" sz="2900" dirty="0">
                <a:solidFill>
                  <a:schemeClr val="tx2"/>
                </a:solidFill>
              </a:rPr>
              <a:t>Cannot Divide by 0</a:t>
            </a:r>
            <a:r>
              <a:rPr lang="en-US" sz="2900" dirty="0"/>
              <a:t>")</a:t>
            </a:r>
          </a:p>
          <a:p>
            <a:r>
              <a:rPr lang="en-US" sz="2900" dirty="0"/>
              <a:t>    else:</a:t>
            </a:r>
          </a:p>
          <a:p>
            <a:r>
              <a:rPr lang="en-US" sz="2900" dirty="0"/>
              <a:t>        result = value1/value2</a:t>
            </a:r>
          </a:p>
          <a:p>
            <a:r>
              <a:rPr lang="en-US" sz="2900" dirty="0"/>
              <a:t>        return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74B13-C313-4735-84AA-7F28ADAB2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" t="69871" r="71961" b="18574"/>
          <a:stretch/>
        </p:blipFill>
        <p:spPr>
          <a:xfrm>
            <a:off x="3161910" y="4462228"/>
            <a:ext cx="9030090" cy="2288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18372-E341-4D4A-BD59-47C71E7EE3BB}"/>
              </a:ext>
            </a:extLst>
          </p:cNvPr>
          <p:cNvCxnSpPr>
            <a:cxnSpLocks/>
          </p:cNvCxnSpPr>
          <p:nvPr/>
        </p:nvCxnSpPr>
        <p:spPr>
          <a:xfrm>
            <a:off x="6541477" y="3429000"/>
            <a:ext cx="1181686" cy="23809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22086" y="106829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Custom Exception Class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with parameters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433377"/>
            <a:ext cx="9144000" cy="4108817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n-US" sz="2900" dirty="0"/>
              <a:t>def main():</a:t>
            </a:r>
          </a:p>
          <a:p>
            <a:r>
              <a:rPr lang="en-US" sz="2900" dirty="0"/>
              <a:t>    val1= int(input("Enter First:"))</a:t>
            </a:r>
          </a:p>
          <a:p>
            <a:r>
              <a:rPr lang="en-US" sz="2900" dirty="0"/>
              <a:t>    val2= int(input("Enter Second:"))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rgbClr val="FF0000"/>
                </a:solidFill>
              </a:rPr>
              <a:t>try:</a:t>
            </a:r>
          </a:p>
          <a:p>
            <a:r>
              <a:rPr lang="en-US" sz="2900" dirty="0"/>
              <a:t>        result =</a:t>
            </a:r>
            <a:r>
              <a:rPr lang="en-US" sz="2900" dirty="0">
                <a:solidFill>
                  <a:srgbClr val="FF0000"/>
                </a:solidFill>
              </a:rPr>
              <a:t>calculate</a:t>
            </a:r>
            <a:r>
              <a:rPr lang="en-US" sz="2900" dirty="0"/>
              <a:t>(val1,val2)</a:t>
            </a:r>
          </a:p>
          <a:p>
            <a:r>
              <a:rPr lang="en-US" sz="2900" dirty="0"/>
              <a:t>        print('{0} divided by {1} = {2}'.format(val1, val2, result))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rgbClr val="FF0000"/>
                </a:solidFill>
              </a:rPr>
              <a:t>except</a:t>
            </a:r>
            <a:r>
              <a:rPr lang="en-US" sz="2900" dirty="0"/>
              <a:t> </a:t>
            </a:r>
            <a:r>
              <a:rPr lang="en-US" sz="2900" dirty="0" err="1">
                <a:solidFill>
                  <a:schemeClr val="tx2"/>
                </a:solidFill>
              </a:rPr>
              <a:t>NoZeroDiv</a:t>
            </a:r>
            <a:r>
              <a:rPr lang="en-US" sz="2900" dirty="0">
                <a:solidFill>
                  <a:schemeClr val="tx2"/>
                </a:solidFill>
              </a:rPr>
              <a:t> as </a:t>
            </a:r>
            <a:r>
              <a:rPr lang="en-US" sz="2900" dirty="0">
                <a:solidFill>
                  <a:srgbClr val="FF0000"/>
                </a:solidFill>
              </a:rPr>
              <a:t>Arg2</a:t>
            </a:r>
            <a:r>
              <a:rPr lang="en-US" sz="2900" dirty="0">
                <a:solidFill>
                  <a:schemeClr val="tx2"/>
                </a:solidFill>
              </a:rPr>
              <a:t>:</a:t>
            </a:r>
          </a:p>
          <a:p>
            <a:r>
              <a:rPr lang="en-US" sz="2900" dirty="0"/>
              <a:t>        print('Exception Thrown: ', </a:t>
            </a:r>
            <a:r>
              <a:rPr lang="en-US" sz="2900" dirty="0">
                <a:solidFill>
                  <a:srgbClr val="FF0000"/>
                </a:solidFill>
              </a:rPr>
              <a:t>Arg2</a:t>
            </a:r>
            <a:r>
              <a:rPr lang="en-US" sz="2900" dirty="0"/>
              <a:t>)</a:t>
            </a:r>
          </a:p>
          <a:p>
            <a:r>
              <a:rPr lang="en-US" sz="2900" dirty="0"/>
              <a:t>main()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74B13-C313-4735-84AA-7F28ADAB2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1" t="69871" r="71961" b="18574"/>
          <a:stretch/>
        </p:blipFill>
        <p:spPr>
          <a:xfrm>
            <a:off x="3161910" y="4462228"/>
            <a:ext cx="9030090" cy="2288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18372-E341-4D4A-BD59-47C71E7EE3BB}"/>
              </a:ext>
            </a:extLst>
          </p:cNvPr>
          <p:cNvCxnSpPr>
            <a:cxnSpLocks/>
          </p:cNvCxnSpPr>
          <p:nvPr/>
        </p:nvCxnSpPr>
        <p:spPr>
          <a:xfrm>
            <a:off x="5894363" y="3924886"/>
            <a:ext cx="1828800" cy="188507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7127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No Error 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4761" y="13652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(value1, value2):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chemeClr val="accent1"/>
                </a:solidFill>
              </a:rPr>
              <a:t>value1/value2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main</a:t>
            </a:r>
            <a:r>
              <a:rPr lang="en-US" sz="2700" dirty="0"/>
              <a:t>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61C36-BE02-461C-962D-E25A47F5E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4" t="34796" r="32346" b="28874"/>
          <a:stretch/>
        </p:blipFill>
        <p:spPr>
          <a:xfrm>
            <a:off x="2245595" y="3074426"/>
            <a:ext cx="11490089" cy="40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59379" y="-302707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Traditional Error 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50258" y="17169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return </a:t>
            </a:r>
            <a:r>
              <a:rPr lang="en-US" sz="2700" dirty="0">
                <a:solidFill>
                  <a:srgbClr val="FF0000"/>
                </a:solidFill>
              </a:rPr>
              <a:t>0, True   </a:t>
            </a:r>
            <a:r>
              <a:rPr lang="en-US" sz="2700" dirty="0">
                <a:solidFill>
                  <a:schemeClr val="accent1"/>
                </a:solidFill>
              </a:rPr>
              <a:t># error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</a:t>
            </a:r>
            <a:r>
              <a:rPr lang="en-US" sz="2700" dirty="0">
                <a:solidFill>
                  <a:srgbClr val="FF0000"/>
                </a:solidFill>
              </a:rPr>
              <a:t>result, False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main</a:t>
            </a:r>
            <a:r>
              <a:rPr lang="en-US" sz="2700" dirty="0"/>
              <a:t>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result,  error</a:t>
            </a:r>
            <a:r>
              <a:rPr lang="en-US" sz="2700" dirty="0"/>
              <a:t>=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(val1,val2)</a:t>
            </a:r>
          </a:p>
          <a:p>
            <a:r>
              <a:rPr lang="en-US" sz="2700" dirty="0"/>
              <a:t>    if (error==False):</a:t>
            </a:r>
          </a:p>
          <a:p>
            <a:r>
              <a:rPr lang="en-US" sz="2700" dirty="0"/>
              <a:t>        print('{0} divided by {1} = {2}'.format(val1,val2,result))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print('Cannot Divide by Zero')</a:t>
            </a:r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7992-8FE0-49BC-9276-6EFC7CF5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3" t="68922" r="77890" b="20945"/>
          <a:stretch/>
        </p:blipFill>
        <p:spPr>
          <a:xfrm>
            <a:off x="6233783" y="1655640"/>
            <a:ext cx="5507959" cy="19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59379" y="-302707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Traditional Error 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50258" y="17169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return </a:t>
            </a:r>
            <a:r>
              <a:rPr lang="en-US" sz="2700" dirty="0">
                <a:solidFill>
                  <a:srgbClr val="FF0000"/>
                </a:solidFill>
              </a:rPr>
              <a:t>0, True   </a:t>
            </a:r>
            <a:r>
              <a:rPr lang="en-US" sz="2700" dirty="0">
                <a:solidFill>
                  <a:schemeClr val="accent1"/>
                </a:solidFill>
              </a:rPr>
              <a:t># error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</a:t>
            </a:r>
            <a:r>
              <a:rPr lang="en-US" sz="2700" dirty="0">
                <a:solidFill>
                  <a:srgbClr val="FF0000"/>
                </a:solidFill>
              </a:rPr>
              <a:t>result, False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main</a:t>
            </a:r>
            <a:r>
              <a:rPr lang="en-US" sz="2700" dirty="0"/>
              <a:t>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result,  error</a:t>
            </a:r>
            <a:r>
              <a:rPr lang="en-US" sz="2700" dirty="0"/>
              <a:t>= </a:t>
            </a:r>
            <a:r>
              <a:rPr lang="en-US" sz="2700" dirty="0">
                <a:solidFill>
                  <a:srgbClr val="FF0000"/>
                </a:solidFill>
              </a:rPr>
              <a:t>calculate</a:t>
            </a:r>
            <a:r>
              <a:rPr lang="en-US" sz="2700" dirty="0"/>
              <a:t>(val1,val2)</a:t>
            </a:r>
          </a:p>
          <a:p>
            <a:r>
              <a:rPr lang="en-US" sz="2700" dirty="0"/>
              <a:t>    if (error==False):</a:t>
            </a:r>
          </a:p>
          <a:p>
            <a:r>
              <a:rPr lang="en-US" sz="2700" dirty="0"/>
              <a:t>        print('{0} divided by {1} = {2}'.format(val1,val2,result))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print('Cannot Divide by Zero')</a:t>
            </a:r>
          </a:p>
          <a:p>
            <a:r>
              <a:rPr lang="en-US" sz="2700" dirty="0"/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7D984-32FD-4509-811C-1DD6236B2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4" t="69573" r="76329" b="18282"/>
          <a:stretch/>
        </p:blipFill>
        <p:spPr>
          <a:xfrm>
            <a:off x="6096000" y="1795274"/>
            <a:ext cx="5805268" cy="22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59379" y="-302707"/>
            <a:ext cx="10515600" cy="1325563"/>
          </a:xfrm>
        </p:spPr>
        <p:txBody>
          <a:bodyPr/>
          <a:lstStyle/>
          <a:p>
            <a:pPr lvl="0"/>
            <a:r>
              <a:rPr lang="en-CA" dirty="0" err="1">
                <a:solidFill>
                  <a:srgbClr val="FF0000"/>
                </a:solidFill>
              </a:rPr>
              <a:t>ExceptionHandling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50258" y="17169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calculate(value1,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rgbClr val="FF0000"/>
                </a:solidFill>
              </a:rPr>
              <a:t>raise Exception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result</a:t>
            </a:r>
          </a:p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try:</a:t>
            </a:r>
          </a:p>
          <a:p>
            <a:r>
              <a:rPr lang="en-US" sz="2700" dirty="0"/>
              <a:t>        result =calculate(val1,val2)</a:t>
            </a:r>
          </a:p>
          <a:p>
            <a:r>
              <a:rPr lang="en-US" sz="2700" dirty="0"/>
              <a:t>        print('{0} divided by {1} = {2}'.format(val1, val2, result))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except:</a:t>
            </a:r>
          </a:p>
          <a:p>
            <a:r>
              <a:rPr lang="en-US" sz="2700" dirty="0"/>
              <a:t>        print('Divide by Zero Exception')</a:t>
            </a:r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7992-8FE0-49BC-9276-6EFC7CF5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3" t="68922" r="77890" b="20945"/>
          <a:stretch/>
        </p:blipFill>
        <p:spPr>
          <a:xfrm>
            <a:off x="6449577" y="617842"/>
            <a:ext cx="5507959" cy="196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8A0C3-BBF2-44BA-AB1A-7F536FF7B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4" t="69716" r="74626" b="19149"/>
          <a:stretch/>
        </p:blipFill>
        <p:spPr>
          <a:xfrm>
            <a:off x="6449577" y="2884013"/>
            <a:ext cx="5488119" cy="18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6495" y="-111504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Ex81   </a:t>
            </a:r>
            <a:r>
              <a:rPr lang="en-CA" sz="3000" dirty="0" err="1">
                <a:solidFill>
                  <a:schemeClr val="accent1">
                    <a:lumMod val="75000"/>
                  </a:schemeClr>
                </a:solidFill>
              </a:rPr>
              <a:t>raize</a:t>
            </a:r>
            <a:r>
              <a:rPr lang="en-CA" sz="3000" dirty="0">
                <a:solidFill>
                  <a:schemeClr val="accent1">
                    <a:lumMod val="75000"/>
                  </a:schemeClr>
                </a:solidFill>
              </a:rPr>
              <a:t>/catch  an exception</a:t>
            </a:r>
            <a:br>
              <a:rPr lang="en-CA" sz="3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sz="3000" dirty="0">
                <a:solidFill>
                  <a:schemeClr val="accent1">
                    <a:lumMod val="75000"/>
                  </a:schemeClr>
                </a:solidFill>
              </a:rPr>
              <a:t>                 if value==0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46495" y="1214059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decrement(value1):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rgbClr val="FF0000"/>
                </a:solidFill>
              </a:rPr>
              <a:t># raise goes here</a:t>
            </a:r>
          </a:p>
          <a:p>
            <a:r>
              <a:rPr lang="en-US" sz="2700" dirty="0"/>
              <a:t>        value1-=1</a:t>
            </a:r>
          </a:p>
          <a:p>
            <a:r>
              <a:rPr lang="en-US" sz="2700" dirty="0"/>
              <a:t>        return value1</a:t>
            </a:r>
          </a:p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endParaRPr lang="en-US" sz="2700" dirty="0"/>
          </a:p>
          <a:p>
            <a:r>
              <a:rPr lang="en-US" sz="2700" dirty="0"/>
              <a:t>    value= int(input("Enter Initial Value:"))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# try goes here</a:t>
            </a:r>
          </a:p>
          <a:p>
            <a:r>
              <a:rPr lang="en-US" sz="2700" dirty="0"/>
              <a:t>    </a:t>
            </a:r>
          </a:p>
          <a:p>
            <a:r>
              <a:rPr lang="en-US" sz="2700" dirty="0"/>
              <a:t>    result1 =decrement(value)</a:t>
            </a:r>
          </a:p>
          <a:p>
            <a:r>
              <a:rPr lang="en-US" sz="2700" dirty="0"/>
              <a:t>    print('Result1= {0}'.format(result1))</a:t>
            </a:r>
          </a:p>
          <a:p>
            <a:r>
              <a:rPr lang="en-US" sz="2700" dirty="0"/>
              <a:t>    result2 =decrement(result1)</a:t>
            </a:r>
          </a:p>
          <a:p>
            <a:r>
              <a:rPr lang="en-US" sz="2700" dirty="0"/>
              <a:t>    print('Result2= {0}'.format(result2))</a:t>
            </a:r>
          </a:p>
          <a:p>
            <a:r>
              <a:rPr lang="en-US" sz="2700" dirty="0"/>
              <a:t>    result3 =decrement(result2)</a:t>
            </a:r>
          </a:p>
          <a:p>
            <a:r>
              <a:rPr lang="en-US" sz="2700" dirty="0"/>
              <a:t>    print('Result3= {0}'.format(result3))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0D6B1-EA7A-46C8-BCBE-EB15AFD3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" t="74442" r="74626" b="11342"/>
          <a:stretch/>
        </p:blipFill>
        <p:spPr>
          <a:xfrm>
            <a:off x="6344528" y="2668248"/>
            <a:ext cx="5312005" cy="230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90848-F950-46ED-8577-BAEF66C69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4" t="72200" r="75483" b="13292"/>
          <a:stretch/>
        </p:blipFill>
        <p:spPr>
          <a:xfrm>
            <a:off x="6344529" y="1287"/>
            <a:ext cx="5312004" cy="24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0320" y="-307549"/>
            <a:ext cx="10515600" cy="1325563"/>
          </a:xfrm>
        </p:spPr>
        <p:txBody>
          <a:bodyPr/>
          <a:lstStyle/>
          <a:p>
            <a:pPr lvl="0"/>
            <a:r>
              <a:rPr lang="en-CA" dirty="0" err="1">
                <a:solidFill>
                  <a:srgbClr val="FF0000"/>
                </a:solidFill>
              </a:rPr>
              <a:t>ExceptionHandling</a:t>
            </a:r>
            <a:r>
              <a:rPr lang="en-CA" dirty="0">
                <a:solidFill>
                  <a:srgbClr val="FF0000"/>
                </a:solidFill>
              </a:rPr>
              <a:t> example2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30418" y="900742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calculate(value1,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ZeroDivisionError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/>
              <a:t>    </a:t>
            </a:r>
            <a:r>
              <a:rPr lang="en-US" sz="2700" dirty="0" err="1"/>
              <a:t>elif</a:t>
            </a:r>
            <a:r>
              <a:rPr lang="en-US" sz="2700" dirty="0"/>
              <a:t> (value2&lt;0):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FF0000"/>
                </a:solidFill>
              </a:rPr>
              <a:t>ValueError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/>
              <a:t>    </a:t>
            </a:r>
            <a:r>
              <a:rPr lang="en-US" sz="2700" dirty="0" err="1"/>
              <a:t>elif</a:t>
            </a:r>
            <a:r>
              <a:rPr lang="en-US" sz="2700" dirty="0"/>
              <a:t> (value2&gt;99):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chemeClr val="accent1"/>
                </a:solidFill>
              </a:rPr>
              <a:t>raise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Exception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51607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31077" y="-138899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 err="1">
                <a:solidFill>
                  <a:srgbClr val="FF0000"/>
                </a:solidFill>
              </a:rPr>
              <a:t>ExceptionHandling</a:t>
            </a:r>
            <a:r>
              <a:rPr lang="en-CA" sz="3800" dirty="0">
                <a:solidFill>
                  <a:srgbClr val="FF0000"/>
                </a:solidFill>
              </a:rPr>
              <a:t> </a:t>
            </a:r>
            <a:br>
              <a:rPr lang="en-CA" sz="3800" dirty="0">
                <a:solidFill>
                  <a:srgbClr val="FF0000"/>
                </a:solidFill>
              </a:rPr>
            </a:br>
            <a:r>
              <a:rPr lang="en-CA" sz="3800" dirty="0">
                <a:solidFill>
                  <a:srgbClr val="FF0000"/>
                </a:solidFill>
              </a:rPr>
              <a:t>example2</a:t>
            </a:r>
            <a:endParaRPr lang="en-CA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86498" y="109702"/>
            <a:ext cx="914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def main():    </a:t>
            </a:r>
          </a:p>
          <a:p>
            <a:endParaRPr lang="en-US" sz="2600" dirty="0"/>
          </a:p>
          <a:p>
            <a:r>
              <a:rPr lang="en-US" sz="2600" dirty="0"/>
              <a:t>    val1= int(input("Enter First:"))</a:t>
            </a:r>
          </a:p>
          <a:p>
            <a:r>
              <a:rPr lang="en-US" sz="2600" dirty="0"/>
              <a:t>    val2= int(input("Enter Second:"))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2600" dirty="0"/>
              <a:t>        result =calculate(val1,val2)</a:t>
            </a:r>
          </a:p>
          <a:p>
            <a:r>
              <a:rPr lang="en-US" sz="2600" dirty="0"/>
              <a:t>        print('{0} divided by {1} = {2}'.format(val1, val2, result))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ZeroDivisionError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  <a:p>
            <a:r>
              <a:rPr lang="en-US" sz="2600" dirty="0"/>
              <a:t>        print('Divide by Zero Exception')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ValueError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  <a:p>
            <a:r>
              <a:rPr lang="en-US" sz="2600" dirty="0"/>
              <a:t>        print('Negative value not allowed')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except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Exception:</a:t>
            </a:r>
          </a:p>
          <a:p>
            <a:r>
              <a:rPr lang="en-US" sz="2600" dirty="0"/>
              <a:t>        print('Value Too High + All Other Errors')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2600" dirty="0"/>
              <a:t>        print('\</a:t>
            </a:r>
            <a:r>
              <a:rPr lang="en-US" sz="2600" dirty="0" err="1"/>
              <a:t>nFinally</a:t>
            </a:r>
            <a:r>
              <a:rPr lang="en-US" sz="2600" dirty="0"/>
              <a:t> Executed in All Cases')</a:t>
            </a:r>
          </a:p>
          <a:p>
            <a:endParaRPr lang="en-US" sz="2000" dirty="0"/>
          </a:p>
          <a:p>
            <a:r>
              <a:rPr lang="en-US" sz="26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A1007-66B5-4035-BEBF-879F72F2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3" t="68055" r="71515" b="14681"/>
          <a:stretch/>
        </p:blipFill>
        <p:spPr>
          <a:xfrm>
            <a:off x="7960924" y="0"/>
            <a:ext cx="4144578" cy="185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0B400-21DA-478F-935B-E9F71C108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4" t="69139" r="71644" b="20139"/>
          <a:stretch/>
        </p:blipFill>
        <p:spPr>
          <a:xfrm>
            <a:off x="7960924" y="3690621"/>
            <a:ext cx="4125720" cy="115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552EE6-E780-44DF-8A58-B70A3E4FB4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3" t="70450" r="72034" b="14375"/>
          <a:stretch/>
        </p:blipFill>
        <p:spPr>
          <a:xfrm>
            <a:off x="7960923" y="1962370"/>
            <a:ext cx="4122949" cy="1603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1DE4FB-7866-41A7-BCDD-90326F290C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3" t="69675" r="69172" b="12911"/>
          <a:stretch/>
        </p:blipFill>
        <p:spPr>
          <a:xfrm>
            <a:off x="7960924" y="5004437"/>
            <a:ext cx="4122949" cy="16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12782</TotalTime>
  <Words>1601</Words>
  <Application>Microsoft Office PowerPoint</Application>
  <PresentationFormat>Widescreen</PresentationFormat>
  <Paragraphs>338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droid sans mono</vt:lpstr>
      <vt:lpstr>Office Theme</vt:lpstr>
      <vt:lpstr>Software Design for Cloud 2</vt:lpstr>
      <vt:lpstr>No Error Handling</vt:lpstr>
      <vt:lpstr>No Error Handling</vt:lpstr>
      <vt:lpstr>Traditional Error Handling</vt:lpstr>
      <vt:lpstr>Traditional Error Handling</vt:lpstr>
      <vt:lpstr>ExceptionHandling</vt:lpstr>
      <vt:lpstr>Ex81   raize/catch  an exception                  if value==0</vt:lpstr>
      <vt:lpstr>ExceptionHandling example2</vt:lpstr>
      <vt:lpstr>ExceptionHandling  example2</vt:lpstr>
      <vt:lpstr>Some Commonly used built in Exceptions</vt:lpstr>
      <vt:lpstr>Ex82   raize a ValueError exception in decrement if initial value is negative</vt:lpstr>
      <vt:lpstr>Exceptions Example3</vt:lpstr>
      <vt:lpstr>ExceptionHandling example3</vt:lpstr>
      <vt:lpstr>ExceptionHandling  example3</vt:lpstr>
      <vt:lpstr>Exercise3 Skel      list=[1,4,5,6,4]</vt:lpstr>
      <vt:lpstr>Exercise 3  index= int(input("Enter Index:")) list=[1,4,5,6,4]</vt:lpstr>
      <vt:lpstr>Ex4   change increment to rasise TooHigh Exception</vt:lpstr>
      <vt:lpstr>Ex5   Class Account  raise it if you attempt to withdraw too much</vt:lpstr>
      <vt:lpstr>Exception with parameters</vt:lpstr>
      <vt:lpstr>Custom Exception Class with parameters</vt:lpstr>
      <vt:lpstr>Custom Exception Class  with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153</cp:revision>
  <dcterms:created xsi:type="dcterms:W3CDTF">2021-06-03T10:50:00Z</dcterms:created>
  <dcterms:modified xsi:type="dcterms:W3CDTF">2021-06-26T09:51:09Z</dcterms:modified>
</cp:coreProperties>
</file>