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351" r:id="rId4"/>
    <p:sldId id="350" r:id="rId5"/>
    <p:sldId id="348" r:id="rId6"/>
    <p:sldId id="349" r:id="rId7"/>
    <p:sldId id="319" r:id="rId8"/>
    <p:sldId id="338" r:id="rId9"/>
    <p:sldId id="340" r:id="rId10"/>
    <p:sldId id="341" r:id="rId11"/>
    <p:sldId id="352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80" d="100"/>
          <a:sy n="80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08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85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8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513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05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10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164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85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9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27469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Ex96_ Complete method </a:t>
            </a:r>
            <a:r>
              <a:rPr lang="en-CA" dirty="0" err="1">
                <a:solidFill>
                  <a:srgbClr val="FF0000"/>
                </a:solidFill>
              </a:rPr>
              <a:t>countTarget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Ex96_skel.py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629602"/>
            <a:ext cx="8277844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[2, 5, 2, 8, 7, 3, 2, 5]</a:t>
            </a:r>
          </a:p>
          <a:p>
            <a:r>
              <a:rPr lang="en-US" sz="2700" dirty="0"/>
              <a:t>    target = int(input('Enter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countTarget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 print('{0} Occurs in List {1} </a:t>
            </a:r>
            <a:r>
              <a:rPr lang="en-US" sz="2700" dirty="0" err="1"/>
              <a:t>Times'.format</a:t>
            </a:r>
            <a:r>
              <a:rPr lang="en-US" sz="2700" dirty="0"/>
              <a:t>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countTarget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r>
              <a:rPr lang="en-US" sz="2700" dirty="0"/>
              <a:t>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8, 7, 3,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5],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) = 3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([],2) = 0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2,5,6,1</a:t>
            </a:r>
            <a:r>
              <a:rPr lang="en-US" sz="2700" dirty="0">
                <a:solidFill>
                  <a:srgbClr val="FF0000"/>
                </a:solidFill>
              </a:rPr>
              <a:t>],2) = 1 + </a:t>
            </a:r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],2) 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3,5,6,1</a:t>
            </a:r>
            <a:r>
              <a:rPr lang="en-US" sz="2700" dirty="0">
                <a:solidFill>
                  <a:srgbClr val="FF0000"/>
                </a:solidFill>
              </a:rPr>
              <a:t>],2) = 0 + </a:t>
            </a:r>
            <a:r>
              <a:rPr lang="en-US" sz="2700" dirty="0" err="1">
                <a:solidFill>
                  <a:srgbClr val="FF0000"/>
                </a:solidFill>
              </a:rPr>
              <a:t>countTarget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],2) 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5856D-5A95-437A-AC2E-6EA78E4C4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4" t="70223" r="71804" b="20234"/>
          <a:stretch/>
        </p:blipFill>
        <p:spPr>
          <a:xfrm>
            <a:off x="6380470" y="2805035"/>
            <a:ext cx="7540678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44275" y="-271026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Search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0"/>
            <a:ext cx="7548028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list1 = [2, 5, 2, 8, 7, 3, 2, 5]</a:t>
            </a:r>
          </a:p>
          <a:p>
            <a:r>
              <a:rPr lang="en-US" sz="2700" dirty="0"/>
              <a:t>   target = int(input('Enter Target: '))</a:t>
            </a:r>
          </a:p>
          <a:p>
            <a:r>
              <a:rPr lang="en-US" sz="2700" dirty="0"/>
              <a:t>   result = </a:t>
            </a:r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print('{0} Found in List = {1} '.format(target,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r>
              <a:rPr lang="en-US" sz="2700" dirty="0"/>
              <a:t>   if 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)==0:</a:t>
            </a:r>
          </a:p>
          <a:p>
            <a:r>
              <a:rPr lang="en-US" sz="2700" dirty="0"/>
              <a:t>      return False</a:t>
            </a:r>
          </a:p>
          <a:p>
            <a:r>
              <a:rPr lang="en-US" sz="2700" dirty="0"/>
              <a:t>   else:</a:t>
            </a:r>
          </a:p>
          <a:p>
            <a:r>
              <a:rPr lang="en-US" sz="2700" dirty="0"/>
              <a:t>      first=</a:t>
            </a:r>
            <a:r>
              <a:rPr lang="en-US" sz="2700" dirty="0" err="1"/>
              <a:t>listp.pop</a:t>
            </a:r>
            <a:r>
              <a:rPr lang="en-US" sz="2700" dirty="0"/>
              <a:t>(0) # remove first</a:t>
            </a:r>
          </a:p>
          <a:p>
            <a:r>
              <a:rPr lang="en-US" sz="2700" dirty="0"/>
              <a:t>      if (first==tar):</a:t>
            </a:r>
          </a:p>
          <a:p>
            <a:r>
              <a:rPr lang="en-US" sz="2700" dirty="0"/>
              <a:t>         return True</a:t>
            </a:r>
          </a:p>
          <a:p>
            <a:r>
              <a:rPr lang="en-US" sz="2700" dirty="0"/>
              <a:t>      else:</a:t>
            </a:r>
          </a:p>
          <a:p>
            <a:r>
              <a:rPr lang="en-US" sz="2700" dirty="0"/>
              <a:t>         return  </a:t>
            </a:r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/>
              <a:t>(</a:t>
            </a:r>
            <a:r>
              <a:rPr lang="en-US" sz="2700" dirty="0" err="1"/>
              <a:t>listp,tar</a:t>
            </a:r>
            <a:r>
              <a:rPr lang="en-US" sz="2700" dirty="0"/>
              <a:t>)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B070D-1CA8-4B09-A2B3-B53A0E24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8" t="69790" r="69873" b="20668"/>
          <a:stretch/>
        </p:blipFill>
        <p:spPr>
          <a:xfrm>
            <a:off x="5147746" y="2209113"/>
            <a:ext cx="6815055" cy="1537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F9491-2D02-4487-AFBE-7DC1767578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0" t="70441" r="70001" b="20668"/>
          <a:stretch/>
        </p:blipFill>
        <p:spPr>
          <a:xfrm>
            <a:off x="5147746" y="3815878"/>
            <a:ext cx="6815055" cy="1432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75072-9394-4A45-98B4-F7AD522702B7}"/>
              </a:ext>
            </a:extLst>
          </p:cNvPr>
          <p:cNvSpPr txBox="1"/>
          <p:nvPr/>
        </p:nvSpPr>
        <p:spPr>
          <a:xfrm>
            <a:off x="5147746" y="5384301"/>
            <a:ext cx="717388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>
                <a:solidFill>
                  <a:srgbClr val="FF0000"/>
                </a:solidFill>
              </a:rPr>
              <a:t>searchtTarget</a:t>
            </a:r>
            <a:r>
              <a:rPr lang="en-US" sz="2700" dirty="0">
                <a:solidFill>
                  <a:srgbClr val="FF0000"/>
                </a:solidFill>
              </a:rPr>
              <a:t>([],2) = False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2,5,6,1</a:t>
            </a:r>
            <a:r>
              <a:rPr lang="en-US" sz="2700" dirty="0">
                <a:solidFill>
                  <a:srgbClr val="FF0000"/>
                </a:solidFill>
              </a:rPr>
              <a:t>],2) = True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3,5,6,1</a:t>
            </a:r>
            <a:r>
              <a:rPr lang="en-US" sz="2700" dirty="0">
                <a:solidFill>
                  <a:srgbClr val="FF0000"/>
                </a:solidFill>
              </a:rPr>
              <a:t>],2) = </a:t>
            </a:r>
            <a:r>
              <a:rPr lang="en-US" sz="2700" dirty="0" err="1">
                <a:solidFill>
                  <a:srgbClr val="FF0000"/>
                </a:solidFill>
              </a:rPr>
              <a:t>searchTarget</a:t>
            </a:r>
            <a:r>
              <a:rPr lang="en-US" sz="2700" dirty="0">
                <a:solidFill>
                  <a:srgbClr val="FF0000"/>
                </a:solidFill>
              </a:rPr>
              <a:t>([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],2)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811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378787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800" dirty="0">
                <a:solidFill>
                  <a:srgbClr val="FF0000"/>
                </a:solidFill>
              </a:rPr>
              <a:t>Ex97 Recursive Version of </a:t>
            </a:r>
            <a:r>
              <a:rPr lang="en-CA" sz="3800" dirty="0" err="1">
                <a:solidFill>
                  <a:srgbClr val="FF0000"/>
                </a:solidFill>
              </a:rPr>
              <a:t>allEven</a:t>
            </a:r>
            <a:r>
              <a:rPr lang="en-CA" sz="3800" dirty="0">
                <a:solidFill>
                  <a:srgbClr val="FF0000"/>
                </a:solidFill>
              </a:rPr>
              <a:t>       </a:t>
            </a:r>
            <a:r>
              <a:rPr lang="en-CA" sz="3800" dirty="0"/>
              <a:t>if (el%2==0):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7983" y="502414"/>
            <a:ext cx="856458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def main():</a:t>
            </a:r>
          </a:p>
          <a:p>
            <a:r>
              <a:rPr lang="en-US" sz="2600" dirty="0"/>
              <a:t>    list1 = [2, 6, 2, 7, 8, 4, 2, 6]</a:t>
            </a:r>
          </a:p>
          <a:p>
            <a:r>
              <a:rPr lang="en-US" sz="2600" dirty="0"/>
              <a:t>    result = </a:t>
            </a:r>
            <a:r>
              <a:rPr lang="en-US" sz="2600" dirty="0" err="1">
                <a:solidFill>
                  <a:srgbClr val="FF0000"/>
                </a:solidFill>
              </a:rPr>
              <a:t>allEven</a:t>
            </a:r>
            <a:r>
              <a:rPr lang="en-US" sz="2600" dirty="0"/>
              <a:t>(list1)</a:t>
            </a:r>
          </a:p>
          <a:p>
            <a:r>
              <a:rPr lang="en-US" sz="2600" dirty="0"/>
              <a:t>    print('All Element Even List 1=  {0} '.format(result))</a:t>
            </a:r>
          </a:p>
          <a:p>
            <a:endParaRPr lang="en-US" sz="2600" dirty="0"/>
          </a:p>
          <a:p>
            <a:r>
              <a:rPr lang="en-US" sz="2600" dirty="0"/>
              <a:t>    list2 = [2, 6, 2, 8, 8, 4, 2, 6]</a:t>
            </a:r>
          </a:p>
          <a:p>
            <a:r>
              <a:rPr lang="en-US" sz="2600" dirty="0"/>
              <a:t>    result = </a:t>
            </a:r>
            <a:r>
              <a:rPr lang="en-US" sz="2600" dirty="0" err="1">
                <a:solidFill>
                  <a:srgbClr val="FF0000"/>
                </a:solidFill>
              </a:rPr>
              <a:t>allEven</a:t>
            </a:r>
            <a:r>
              <a:rPr lang="en-US" sz="2600" dirty="0"/>
              <a:t>(list2)</a:t>
            </a:r>
          </a:p>
          <a:p>
            <a:r>
              <a:rPr lang="en-US" sz="2600" dirty="0"/>
              <a:t>    print('All Element Even List 1=  {0} '.format(result))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allEven</a:t>
            </a:r>
            <a:r>
              <a:rPr lang="en-US" sz="2600" dirty="0"/>
              <a:t>(</a:t>
            </a:r>
            <a:r>
              <a:rPr lang="en-US" sz="2600" dirty="0" err="1"/>
              <a:t>listp</a:t>
            </a:r>
            <a:r>
              <a:rPr lang="en-US" sz="2600" dirty="0"/>
              <a:t>):</a:t>
            </a:r>
          </a:p>
          <a:p>
            <a:endParaRPr lang="en-US" sz="2600" dirty="0"/>
          </a:p>
          <a:p>
            <a:endParaRPr lang="en-US" sz="2200" dirty="0"/>
          </a:p>
          <a:p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([2, 4,6]) = True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[]= True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([2, 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,6]) = False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,3,4] = </a:t>
            </a:r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[3,4]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allEven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,3,40= False</a:t>
            </a:r>
          </a:p>
          <a:p>
            <a:r>
              <a:rPr lang="en-US" dirty="0"/>
              <a:t>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315CA-67EA-416C-87F5-91BD7F82EAB6}"/>
              </a:ext>
            </a:extLst>
          </p:cNvPr>
          <p:cNvSpPr txBox="1"/>
          <p:nvPr/>
        </p:nvSpPr>
        <p:spPr>
          <a:xfrm>
            <a:off x="9173757" y="3825092"/>
            <a:ext cx="2850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# [2, 6, 2, </a:t>
            </a:r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, 8, 4, 2, 6]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# [2, 6, 2, 8, 8, 4, 2, 6]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C1BB5C-E653-4C81-981F-2913E2D2A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5" t="70959" r="70227" b="21118"/>
          <a:stretch/>
        </p:blipFill>
        <p:spPr>
          <a:xfrm>
            <a:off x="2880010" y="3963762"/>
            <a:ext cx="6293747" cy="11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30414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400" dirty="0">
                <a:solidFill>
                  <a:srgbClr val="FF0000"/>
                </a:solidFill>
              </a:rPr>
              <a:t>Ex98_ Complete method ‘</a:t>
            </a:r>
            <a:r>
              <a:rPr lang="en-CA" sz="3400" dirty="0" err="1"/>
              <a:t>myLargest</a:t>
            </a:r>
            <a:r>
              <a:rPr lang="en-CA" sz="3400" dirty="0"/>
              <a:t>’</a:t>
            </a:r>
            <a:r>
              <a:rPr lang="en-CA" sz="3400" dirty="0">
                <a:solidFill>
                  <a:srgbClr val="FF0000"/>
                </a:solidFill>
              </a:rPr>
              <a:t>  </a:t>
            </a:r>
            <a:endParaRPr lang="en-CA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457951"/>
            <a:ext cx="1297041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def search(</a:t>
            </a:r>
            <a:r>
              <a:rPr lang="en-US" sz="2300" dirty="0" err="1"/>
              <a:t>list,target</a:t>
            </a:r>
            <a:r>
              <a:rPr lang="en-US" sz="2300" dirty="0"/>
              <a:t>):</a:t>
            </a:r>
          </a:p>
          <a:p>
            <a:r>
              <a:rPr lang="en-US" sz="2300" dirty="0"/>
              <a:t>    if </a:t>
            </a:r>
            <a:r>
              <a:rPr lang="en-US" sz="2300" dirty="0" err="1"/>
              <a:t>len</a:t>
            </a:r>
            <a:r>
              <a:rPr lang="en-US" sz="2300" dirty="0"/>
              <a:t>(list) == 0:</a:t>
            </a:r>
          </a:p>
          <a:p>
            <a:r>
              <a:rPr lang="en-US" sz="2300" dirty="0"/>
              <a:t>        return False</a:t>
            </a:r>
          </a:p>
          <a:p>
            <a:r>
              <a:rPr lang="en-US" sz="2300" dirty="0"/>
              <a:t>    else:</a:t>
            </a:r>
          </a:p>
          <a:p>
            <a:r>
              <a:rPr lang="en-US" sz="2300" dirty="0"/>
              <a:t>        first = </a:t>
            </a:r>
            <a:r>
              <a:rPr lang="en-US" sz="2300" dirty="0" err="1"/>
              <a:t>list.pop</a:t>
            </a:r>
            <a:r>
              <a:rPr lang="en-US" sz="2300" dirty="0"/>
              <a:t>(0)  # remove first</a:t>
            </a:r>
          </a:p>
          <a:p>
            <a:r>
              <a:rPr lang="en-US" sz="2300" dirty="0"/>
              <a:t>        if (first == target):</a:t>
            </a:r>
          </a:p>
          <a:p>
            <a:r>
              <a:rPr lang="en-US" sz="2300" dirty="0"/>
              <a:t>            return True</a:t>
            </a:r>
          </a:p>
          <a:p>
            <a:r>
              <a:rPr lang="en-US" sz="2300" dirty="0"/>
              <a:t>        else:</a:t>
            </a:r>
          </a:p>
          <a:p>
            <a:r>
              <a:rPr lang="en-US" sz="2300" dirty="0"/>
              <a:t>            return search(</a:t>
            </a:r>
            <a:r>
              <a:rPr lang="en-US" sz="2300" dirty="0" err="1"/>
              <a:t>list.</a:t>
            </a:r>
            <a:r>
              <a:rPr lang="en-US" sz="2300" dirty="0" err="1">
                <a:solidFill>
                  <a:srgbClr val="FF0000"/>
                </a:solidFill>
              </a:rPr>
              <a:t>copy</a:t>
            </a:r>
            <a:r>
              <a:rPr lang="en-US" sz="2300" dirty="0">
                <a:solidFill>
                  <a:srgbClr val="FF0000"/>
                </a:solidFill>
              </a:rPr>
              <a:t>(), </a:t>
            </a:r>
            <a:r>
              <a:rPr lang="en-US" sz="2300" dirty="0"/>
              <a:t>target)</a:t>
            </a:r>
          </a:p>
          <a:p>
            <a:endParaRPr lang="en-US" sz="2000" dirty="0"/>
          </a:p>
          <a:p>
            <a:r>
              <a:rPr lang="en-US" sz="2300" dirty="0"/>
              <a:t>def </a:t>
            </a:r>
            <a:r>
              <a:rPr lang="en-US" sz="2300" dirty="0" err="1"/>
              <a:t>myLargest</a:t>
            </a:r>
            <a:r>
              <a:rPr lang="en-US" sz="2300" dirty="0"/>
              <a:t>(list):</a:t>
            </a:r>
          </a:p>
          <a:p>
            <a:r>
              <a:rPr lang="en-US" sz="2300" dirty="0"/>
              <a:t>        </a:t>
            </a:r>
            <a:r>
              <a:rPr lang="en-US" sz="2300" dirty="0">
                <a:solidFill>
                  <a:srgbClr val="FF0000"/>
                </a:solidFill>
              </a:rPr>
              <a:t># recursion to be completed</a:t>
            </a:r>
          </a:p>
          <a:p>
            <a:r>
              <a:rPr lang="en-US" sz="2200" dirty="0"/>
              <a:t>-------------------------------------------------------------------------------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([2,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5]) = 8</a:t>
            </a:r>
          </a:p>
          <a:p>
            <a:endParaRPr lang="en-US" sz="2000" dirty="0"/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 ]) = 0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([11,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5]) = 11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([4,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5]) = </a:t>
            </a:r>
            <a:r>
              <a:rPr lang="en-US" sz="2400" dirty="0" err="1">
                <a:solidFill>
                  <a:srgbClr val="FF0000"/>
                </a:solidFill>
              </a:rPr>
              <a:t>myLargest</a:t>
            </a:r>
            <a:r>
              <a:rPr lang="en-US" sz="2400" dirty="0">
                <a:solidFill>
                  <a:srgbClr val="FF0000"/>
                </a:solidFill>
              </a:rPr>
              <a:t>([ 5, </a:t>
            </a:r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8</a:t>
            </a:r>
            <a:r>
              <a:rPr lang="en-US" sz="2400" dirty="0">
                <a:solidFill>
                  <a:srgbClr val="FF0000"/>
                </a:solidFill>
              </a:rPr>
              <a:t>, 7, 3, 2, 5]) = 1</a:t>
            </a:r>
            <a:r>
              <a:rPr lang="en-US" sz="2400" dirty="0"/>
              <a:t>    # assume only positive </a:t>
            </a:r>
            <a:r>
              <a:rPr lang="en-US" sz="2400" dirty="0" err="1"/>
              <a:t>ints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1B7F-7DF4-4163-BD5F-8B5172595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91" b="22243"/>
          <a:stretch/>
        </p:blipFill>
        <p:spPr>
          <a:xfrm>
            <a:off x="7374616" y="0"/>
            <a:ext cx="4699401" cy="3077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E7666-A7FA-466B-9AA6-2B74B2D3C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17" b="21863"/>
          <a:stretch/>
        </p:blipFill>
        <p:spPr>
          <a:xfrm>
            <a:off x="7399737" y="3279414"/>
            <a:ext cx="4649158" cy="24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Recursion – first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02530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Factorial   5! = 5*4*3*2*1                 </a:t>
            </a:r>
            <a:r>
              <a:rPr lang="en-US" sz="2700" dirty="0">
                <a:solidFill>
                  <a:srgbClr val="FF0000"/>
                </a:solidFill>
              </a:rPr>
              <a:t>5!  = 5 * 4!     # Reduce towards Base</a:t>
            </a:r>
          </a:p>
          <a:p>
            <a:r>
              <a:rPr lang="en-US" sz="2700" dirty="0"/>
              <a:t>Factorial   0! = 1                                   </a:t>
            </a:r>
            <a:r>
              <a:rPr lang="en-US" sz="2700" dirty="0">
                <a:solidFill>
                  <a:srgbClr val="FF0000"/>
                </a:solidFill>
              </a:rPr>
              <a:t>0!  = 1             # Base</a:t>
            </a:r>
          </a:p>
          <a:p>
            <a:endParaRPr lang="en-US" sz="2700" dirty="0"/>
          </a:p>
          <a:p>
            <a:r>
              <a:rPr lang="en-US" sz="2700" dirty="0"/>
              <a:t>factorial(5)   = 5 * + factorial(4)</a:t>
            </a:r>
          </a:p>
          <a:p>
            <a:r>
              <a:rPr lang="en-US" sz="2700" dirty="0"/>
              <a:t>factorial(0)   = 1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factoria</a:t>
            </a:r>
            <a:r>
              <a:rPr lang="en-US" sz="2700" dirty="0"/>
              <a:t>l(number):</a:t>
            </a:r>
          </a:p>
          <a:p>
            <a:r>
              <a:rPr lang="en-US" sz="2700" dirty="0"/>
              <a:t>   if number==0:</a:t>
            </a:r>
          </a:p>
          <a:p>
            <a:r>
              <a:rPr lang="en-US" sz="2700" dirty="0"/>
              <a:t>      return 1</a:t>
            </a:r>
          </a:p>
          <a:p>
            <a:r>
              <a:rPr lang="en-US" sz="2700" dirty="0"/>
              <a:t>   else:</a:t>
            </a:r>
          </a:p>
          <a:p>
            <a:r>
              <a:rPr lang="en-US" sz="2700" dirty="0"/>
              <a:t>      return number * </a:t>
            </a:r>
            <a:r>
              <a:rPr lang="en-US" sz="2700" dirty="0">
                <a:solidFill>
                  <a:srgbClr val="FF0000"/>
                </a:solidFill>
              </a:rPr>
              <a:t>factorial</a:t>
            </a:r>
            <a:r>
              <a:rPr lang="en-US" sz="2700" dirty="0"/>
              <a:t>(number-1)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424B4-F6A7-4AFF-8BC3-0EA9BC812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9" t="76079" r="79530" b="10258"/>
          <a:stretch/>
        </p:blipFill>
        <p:spPr>
          <a:xfrm>
            <a:off x="6991643" y="4009291"/>
            <a:ext cx="5209106" cy="27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Exercise 91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641019" y="1278037"/>
            <a:ext cx="6972037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Power(2,5) = 2*2*2*2*2                 </a:t>
            </a:r>
            <a:r>
              <a:rPr lang="en-US" sz="3000" dirty="0">
                <a:solidFill>
                  <a:srgbClr val="FF0000"/>
                </a:solidFill>
              </a:rPr>
              <a:t>2</a:t>
            </a:r>
            <a:r>
              <a:rPr lang="en-US" sz="3000" baseline="30000" dirty="0">
                <a:solidFill>
                  <a:srgbClr val="FF0000"/>
                </a:solidFill>
              </a:rPr>
              <a:t>5</a:t>
            </a:r>
            <a:r>
              <a:rPr lang="en-US" sz="3000" dirty="0">
                <a:solidFill>
                  <a:srgbClr val="FF0000"/>
                </a:solidFill>
              </a:rPr>
              <a:t>= 2 * 2</a:t>
            </a:r>
            <a:r>
              <a:rPr lang="en-US" sz="3000" baseline="30000" dirty="0">
                <a:solidFill>
                  <a:srgbClr val="FF0000"/>
                </a:solidFill>
              </a:rPr>
              <a:t>4</a:t>
            </a:r>
          </a:p>
          <a:p>
            <a:r>
              <a:rPr lang="en-US" sz="3000" dirty="0"/>
              <a:t>Power(2,0) = 1                                   </a:t>
            </a:r>
            <a:r>
              <a:rPr lang="en-US" sz="3000" dirty="0">
                <a:solidFill>
                  <a:srgbClr val="FF0000"/>
                </a:solidFill>
              </a:rPr>
              <a:t>2</a:t>
            </a:r>
            <a:r>
              <a:rPr lang="en-US" sz="3000" baseline="30000" dirty="0">
                <a:solidFill>
                  <a:srgbClr val="FF0000"/>
                </a:solidFill>
              </a:rPr>
              <a:t>0</a:t>
            </a:r>
            <a:r>
              <a:rPr lang="en-US" sz="3000" dirty="0">
                <a:solidFill>
                  <a:srgbClr val="FF0000"/>
                </a:solidFill>
              </a:rPr>
              <a:t>= 1</a:t>
            </a:r>
          </a:p>
          <a:p>
            <a:endParaRPr lang="en-US" sz="2700" dirty="0"/>
          </a:p>
          <a:p>
            <a:r>
              <a:rPr lang="en-US" sz="2700" dirty="0"/>
              <a:t>power(2,5)   = 2 * + power(2,4)</a:t>
            </a:r>
          </a:p>
          <a:p>
            <a:r>
              <a:rPr lang="en-US" sz="2700" dirty="0"/>
              <a:t>power(2,0)   = 1</a:t>
            </a:r>
          </a:p>
          <a:p>
            <a:endParaRPr lang="en-US" sz="2700" dirty="0"/>
          </a:p>
          <a:p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1283C-AECE-4F70-9086-15C2211B6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6" t="73259" r="76826" b="10691"/>
          <a:stretch/>
        </p:blipFill>
        <p:spPr>
          <a:xfrm>
            <a:off x="5486400" y="2908494"/>
            <a:ext cx="6476371" cy="34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3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Recursion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4457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u="sng" dirty="0"/>
              <a:t>Method calls itself</a:t>
            </a:r>
          </a:p>
          <a:p>
            <a:endParaRPr lang="en-US" sz="2700" dirty="0"/>
          </a:p>
          <a:p>
            <a:r>
              <a:rPr lang="en-US" sz="2700" dirty="0" err="1"/>
              <a:t>addDigits</a:t>
            </a:r>
            <a:r>
              <a:rPr lang="en-US" sz="2700" dirty="0"/>
              <a:t>(3452)   = 2 + </a:t>
            </a:r>
            <a:r>
              <a:rPr lang="en-US" sz="2700" dirty="0" err="1"/>
              <a:t>addDigits</a:t>
            </a:r>
            <a:r>
              <a:rPr lang="en-US" sz="2700" dirty="0"/>
              <a:t>(345)</a:t>
            </a:r>
          </a:p>
          <a:p>
            <a:r>
              <a:rPr lang="en-US" sz="2700" dirty="0" err="1"/>
              <a:t>addDigits</a:t>
            </a:r>
            <a:r>
              <a:rPr lang="en-US" sz="2700" dirty="0"/>
              <a:t>(3)         = 3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addDigits</a:t>
            </a:r>
            <a:r>
              <a:rPr lang="en-US" sz="2700" dirty="0"/>
              <a:t>(number):</a:t>
            </a:r>
          </a:p>
          <a:p>
            <a:r>
              <a:rPr lang="en-US" sz="2700" dirty="0"/>
              <a:t>   if number&lt;10:</a:t>
            </a:r>
          </a:p>
          <a:p>
            <a:r>
              <a:rPr lang="en-US" sz="2700" dirty="0"/>
              <a:t>      return number</a:t>
            </a:r>
          </a:p>
          <a:p>
            <a:r>
              <a:rPr lang="en-US" sz="2700" dirty="0"/>
              <a:t>   else:</a:t>
            </a:r>
          </a:p>
          <a:p>
            <a:r>
              <a:rPr lang="en-US" sz="2700" dirty="0"/>
              <a:t>      </a:t>
            </a:r>
            <a:r>
              <a:rPr lang="en-US" sz="2700" dirty="0">
                <a:solidFill>
                  <a:srgbClr val="FF0000"/>
                </a:solidFill>
              </a:rPr>
              <a:t>last = number%10</a:t>
            </a:r>
          </a:p>
          <a:p>
            <a:r>
              <a:rPr lang="en-US" sz="2700" dirty="0">
                <a:solidFill>
                  <a:srgbClr val="FF0000"/>
                </a:solidFill>
              </a:rPr>
              <a:t>      rest = int(number/10)</a:t>
            </a:r>
          </a:p>
          <a:p>
            <a:r>
              <a:rPr lang="en-US" sz="2700" dirty="0"/>
              <a:t>      return last + </a:t>
            </a:r>
            <a:r>
              <a:rPr lang="en-US" sz="2700" dirty="0" err="1"/>
              <a:t>addDigits</a:t>
            </a:r>
            <a:r>
              <a:rPr lang="en-US" sz="2700" dirty="0"/>
              <a:t>(rest)</a:t>
            </a:r>
          </a:p>
          <a:p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C71A3-AE99-4567-BCF3-07E2AE72A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4" t="76947" r="77985" b="10908"/>
          <a:stretch/>
        </p:blipFill>
        <p:spPr>
          <a:xfrm>
            <a:off x="7188590" y="4360985"/>
            <a:ext cx="6610814" cy="28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Ex92    </a:t>
            </a:r>
            <a:r>
              <a:rPr lang="en-CA" sz="2800" dirty="0">
                <a:solidFill>
                  <a:srgbClr val="FF0000"/>
                </a:solidFill>
              </a:rPr>
              <a:t>(Ex92_skel.py)   </a:t>
            </a:r>
            <a:r>
              <a:rPr lang="en-CA" sz="2800" u="sng" dirty="0">
                <a:solidFill>
                  <a:srgbClr val="FF0000"/>
                </a:solidFill>
              </a:rPr>
              <a:t>Must Use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643291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900" dirty="0" err="1"/>
              <a:t>countDigits</a:t>
            </a:r>
            <a:r>
              <a:rPr lang="en-US" sz="2900" dirty="0"/>
              <a:t>(3452)   = 1 + </a:t>
            </a:r>
            <a:r>
              <a:rPr lang="en-US" sz="2900" dirty="0" err="1"/>
              <a:t>countDigits</a:t>
            </a:r>
            <a:r>
              <a:rPr lang="en-US" sz="2900" dirty="0"/>
              <a:t>(345)</a:t>
            </a:r>
          </a:p>
          <a:p>
            <a:r>
              <a:rPr lang="en-US" sz="2900" dirty="0" err="1"/>
              <a:t>countDigits</a:t>
            </a:r>
            <a:r>
              <a:rPr lang="en-US" sz="2900" dirty="0"/>
              <a:t>(3)         = 1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74829-A913-4BAA-9D09-CCDB2C878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8" t="76295" r="74891" b="9678"/>
          <a:stretch/>
        </p:blipFill>
        <p:spPr>
          <a:xfrm>
            <a:off x="1189892" y="3066067"/>
            <a:ext cx="7683450" cy="32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Ex93    </a:t>
            </a:r>
            <a:r>
              <a:rPr lang="en-CA" sz="2800" dirty="0">
                <a:solidFill>
                  <a:srgbClr val="FF0000"/>
                </a:solidFill>
              </a:rPr>
              <a:t>(Ex93_skel.py)   </a:t>
            </a:r>
            <a:r>
              <a:rPr lang="en-CA" sz="2800" u="sng" dirty="0">
                <a:solidFill>
                  <a:srgbClr val="FF0000"/>
                </a:solidFill>
              </a:rPr>
              <a:t>Must Use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65556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900" dirty="0" err="1"/>
              <a:t>countEven</a:t>
            </a:r>
            <a:r>
              <a:rPr lang="en-US" sz="2900" dirty="0"/>
              <a:t>(3452</a:t>
            </a:r>
            <a:r>
              <a:rPr lang="en-US" sz="2900" dirty="0">
                <a:solidFill>
                  <a:srgbClr val="FF0000"/>
                </a:solidFill>
              </a:rPr>
              <a:t>6</a:t>
            </a:r>
            <a:r>
              <a:rPr lang="en-US" sz="2900" dirty="0"/>
              <a:t>)   = 1 + </a:t>
            </a:r>
            <a:r>
              <a:rPr lang="en-US" sz="2900" dirty="0" err="1"/>
              <a:t>countEven</a:t>
            </a:r>
            <a:r>
              <a:rPr lang="en-US" sz="2900" dirty="0"/>
              <a:t>(3452)</a:t>
            </a:r>
          </a:p>
          <a:p>
            <a:r>
              <a:rPr lang="en-US" sz="2900" dirty="0" err="1"/>
              <a:t>countEven</a:t>
            </a:r>
            <a:r>
              <a:rPr lang="en-US" sz="2900" dirty="0"/>
              <a:t>(3452</a:t>
            </a:r>
            <a:r>
              <a:rPr lang="en-US" sz="2900" dirty="0">
                <a:solidFill>
                  <a:srgbClr val="FF0000"/>
                </a:solidFill>
              </a:rPr>
              <a:t>7</a:t>
            </a:r>
            <a:r>
              <a:rPr lang="en-US" sz="2900" dirty="0"/>
              <a:t>)   = 0 + </a:t>
            </a:r>
            <a:r>
              <a:rPr lang="en-US" sz="2900" dirty="0" err="1"/>
              <a:t>countEven</a:t>
            </a:r>
            <a:r>
              <a:rPr lang="en-US" sz="2900" dirty="0"/>
              <a:t>(3452)</a:t>
            </a:r>
          </a:p>
          <a:p>
            <a:r>
              <a:rPr lang="en-US" sz="2900" dirty="0" err="1"/>
              <a:t>countEven</a:t>
            </a:r>
            <a:r>
              <a:rPr lang="en-US" sz="2900" dirty="0"/>
              <a:t>(3)         = 0</a:t>
            </a:r>
          </a:p>
          <a:p>
            <a:r>
              <a:rPr lang="en-US" sz="2900" dirty="0" err="1"/>
              <a:t>countEven</a:t>
            </a:r>
            <a:r>
              <a:rPr lang="en-US" sz="2900" dirty="0"/>
              <a:t>(4)         = 1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13D5C-9EEC-4124-AEE3-D8AC0423D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4" t="75863" r="74891" b="11341"/>
          <a:stretch/>
        </p:blipFill>
        <p:spPr>
          <a:xfrm>
            <a:off x="4234508" y="3429000"/>
            <a:ext cx="782957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Recursion with 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812164"/>
            <a:ext cx="70237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list1 = [2, 5, 2, 8]</a:t>
            </a:r>
          </a:p>
          <a:p>
            <a:r>
              <a:rPr lang="en-US" sz="2700" dirty="0"/>
              <a:t>   result = </a:t>
            </a:r>
            <a:r>
              <a:rPr lang="en-US" sz="2700" dirty="0" err="1"/>
              <a:t>addList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print('Sum of All Elements 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addList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if 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)==0:</a:t>
            </a:r>
          </a:p>
          <a:p>
            <a:r>
              <a:rPr lang="en-US" sz="2700" dirty="0"/>
              <a:t>      return 0</a:t>
            </a:r>
          </a:p>
          <a:p>
            <a:r>
              <a:rPr lang="en-US" sz="2700" dirty="0"/>
              <a:t>   else:</a:t>
            </a:r>
          </a:p>
          <a:p>
            <a:r>
              <a:rPr lang="en-US" sz="2700" dirty="0">
                <a:solidFill>
                  <a:srgbClr val="FF0000"/>
                </a:solidFill>
              </a:rPr>
              <a:t>         # remove first</a:t>
            </a:r>
            <a:endParaRPr lang="en-US" sz="2700" dirty="0"/>
          </a:p>
          <a:p>
            <a:r>
              <a:rPr lang="en-US" sz="2700" dirty="0"/>
              <a:t>      first=</a:t>
            </a:r>
            <a:r>
              <a:rPr lang="en-US" sz="2700" dirty="0" err="1"/>
              <a:t>listp.pop</a:t>
            </a:r>
            <a:r>
              <a:rPr lang="en-US" sz="2700" dirty="0"/>
              <a:t>(0</a:t>
            </a:r>
            <a:r>
              <a:rPr lang="en-US" sz="2700" dirty="0">
                <a:solidFill>
                  <a:srgbClr val="FF0000"/>
                </a:solidFill>
              </a:rPr>
              <a:t>) </a:t>
            </a:r>
          </a:p>
          <a:p>
            <a:r>
              <a:rPr lang="en-US" sz="2700" dirty="0">
                <a:solidFill>
                  <a:srgbClr val="FF0000"/>
                </a:solidFill>
              </a:rPr>
              <a:t>      </a:t>
            </a:r>
            <a:r>
              <a:rPr lang="en-US" sz="2700" dirty="0"/>
              <a:t>return first + </a:t>
            </a:r>
            <a:r>
              <a:rPr lang="en-US" sz="2700" dirty="0" err="1">
                <a:solidFill>
                  <a:srgbClr val="FF0000"/>
                </a:solidFill>
              </a:rPr>
              <a:t>addList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45FBD-4968-44B8-AABD-06FEC6E01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3" t="68705" r="71804" b="24137"/>
          <a:stretch/>
        </p:blipFill>
        <p:spPr>
          <a:xfrm>
            <a:off x="6162630" y="5738841"/>
            <a:ext cx="6586755" cy="1235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915BA-F7E1-4384-8118-09E043F8615A}"/>
              </a:ext>
            </a:extLst>
          </p:cNvPr>
          <p:cNvSpPr txBox="1"/>
          <p:nvPr/>
        </p:nvSpPr>
        <p:spPr>
          <a:xfrm>
            <a:off x="7088597" y="353071"/>
            <a:ext cx="473482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500" dirty="0" err="1">
                <a:solidFill>
                  <a:srgbClr val="FF0000"/>
                </a:solidFill>
              </a:rPr>
              <a:t>addList</a:t>
            </a:r>
            <a:r>
              <a:rPr lang="en-IE" sz="2500" dirty="0">
                <a:solidFill>
                  <a:srgbClr val="FF0000"/>
                </a:solidFill>
              </a:rPr>
              <a:t>[]=0</a:t>
            </a:r>
          </a:p>
          <a:p>
            <a:r>
              <a:rPr lang="en-IE" sz="2500" dirty="0" err="1">
                <a:solidFill>
                  <a:srgbClr val="FF0000"/>
                </a:solidFill>
              </a:rPr>
              <a:t>addList</a:t>
            </a:r>
            <a:r>
              <a:rPr lang="en-IE" sz="2500" dirty="0">
                <a:solidFill>
                  <a:srgbClr val="FF0000"/>
                </a:solidFill>
              </a:rPr>
              <a:t>[2,5,2,8]= 2 + </a:t>
            </a:r>
            <a:r>
              <a:rPr lang="en-IE" sz="2500" dirty="0" err="1">
                <a:solidFill>
                  <a:srgbClr val="FF0000"/>
                </a:solidFill>
              </a:rPr>
              <a:t>addList</a:t>
            </a:r>
            <a:r>
              <a:rPr lang="en-IE" sz="2500" dirty="0">
                <a:solidFill>
                  <a:srgbClr val="FF0000"/>
                </a:solidFill>
              </a:rPr>
              <a:t>[5,2,8]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1855548" cy="1325563"/>
          </a:xfrm>
        </p:spPr>
        <p:txBody>
          <a:bodyPr>
            <a:normAutofit/>
          </a:bodyPr>
          <a:lstStyle/>
          <a:p>
            <a:pPr lvl="0"/>
            <a:r>
              <a:rPr lang="en-CA" sz="3200" dirty="0">
                <a:solidFill>
                  <a:srgbClr val="FF0000"/>
                </a:solidFill>
              </a:rPr>
              <a:t>Ex94_ Complete method </a:t>
            </a:r>
            <a:r>
              <a:rPr lang="en-CA" sz="3200" dirty="0" err="1">
                <a:solidFill>
                  <a:srgbClr val="FF0000"/>
                </a:solidFill>
              </a:rPr>
              <a:t>countEven</a:t>
            </a:r>
            <a:r>
              <a:rPr lang="en-CA" sz="3200" dirty="0">
                <a:solidFill>
                  <a:srgbClr val="FF0000"/>
                </a:solidFill>
              </a:rPr>
              <a:t>  </a:t>
            </a:r>
            <a:r>
              <a:rPr lang="en-CA" sz="3200" dirty="0"/>
              <a:t>Ex94_skel.py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672458"/>
            <a:ext cx="7859524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</a:t>
            </a:r>
            <a:r>
              <a:rPr lang="en-US" sz="2700" dirty="0">
                <a:solidFill>
                  <a:srgbClr val="FF0000"/>
                </a:solidFill>
              </a:rPr>
              <a:t>2</a:t>
            </a:r>
            <a:r>
              <a:rPr lang="en-US" sz="2700" dirty="0"/>
              <a:t>, 5, </a:t>
            </a:r>
            <a:r>
              <a:rPr lang="en-US" sz="2700" dirty="0">
                <a:solidFill>
                  <a:srgbClr val="FF0000"/>
                </a:solidFill>
              </a:rPr>
              <a:t>2</a:t>
            </a:r>
            <a:r>
              <a:rPr lang="en-US" sz="2700" dirty="0"/>
              <a:t>, </a:t>
            </a:r>
            <a:r>
              <a:rPr lang="en-US" sz="2700" dirty="0">
                <a:solidFill>
                  <a:srgbClr val="FF0000"/>
                </a:solidFill>
              </a:rPr>
              <a:t>8</a:t>
            </a:r>
            <a:r>
              <a:rPr lang="en-US" sz="2700" dirty="0"/>
              <a:t>, 7, 3, </a:t>
            </a:r>
            <a:r>
              <a:rPr lang="en-US" sz="2700" dirty="0">
                <a:solidFill>
                  <a:srgbClr val="FF0000"/>
                </a:solidFill>
              </a:rPr>
              <a:t>2</a:t>
            </a:r>
            <a:r>
              <a:rPr lang="en-US" sz="2700" dirty="0"/>
              <a:t>, 5]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countEven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print('Number of Even </a:t>
            </a:r>
            <a:r>
              <a:rPr lang="en-US" sz="2700" dirty="0" err="1"/>
              <a:t>els</a:t>
            </a:r>
            <a:r>
              <a:rPr lang="en-US" sz="2700" dirty="0"/>
              <a:t> in list 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countEven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[] = 0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2,5,6,1</a:t>
            </a:r>
            <a:r>
              <a:rPr lang="en-US" sz="2700" dirty="0">
                <a:solidFill>
                  <a:srgbClr val="FF0000"/>
                </a:solidFill>
              </a:rPr>
              <a:t>] = 1 + </a:t>
            </a:r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 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3,5,6,1</a:t>
            </a:r>
            <a:r>
              <a:rPr lang="en-US" sz="2700" dirty="0">
                <a:solidFill>
                  <a:srgbClr val="FF0000"/>
                </a:solidFill>
              </a:rPr>
              <a:t>] = 0 + </a:t>
            </a:r>
            <a:r>
              <a:rPr lang="en-US" sz="2700" dirty="0" err="1">
                <a:solidFill>
                  <a:srgbClr val="FF0000"/>
                </a:solidFill>
              </a:rPr>
              <a:t>countEven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 </a:t>
            </a:r>
          </a:p>
          <a:p>
            <a:endParaRPr lang="en-US" sz="2700" dirty="0"/>
          </a:p>
          <a:p>
            <a:r>
              <a:rPr lang="en-US" sz="2700" dirty="0"/>
              <a:t>If (num%2==0):       </a:t>
            </a:r>
            <a:r>
              <a:rPr lang="en-US" sz="2700" dirty="0">
                <a:solidFill>
                  <a:srgbClr val="FF0000"/>
                </a:solidFill>
              </a:rPr>
              <a:t># to check if a number is Even</a:t>
            </a:r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C284F-6ED1-454B-ADCD-0148FC968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0" t="71330" r="70001" b="23041"/>
          <a:stretch/>
        </p:blipFill>
        <p:spPr>
          <a:xfrm>
            <a:off x="5822033" y="2815389"/>
            <a:ext cx="6647804" cy="8848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DA05B-F958-4412-BAD4-1E008E7A121D}"/>
              </a:ext>
            </a:extLst>
          </p:cNvPr>
          <p:cNvCxnSpPr/>
          <p:nvPr/>
        </p:nvCxnSpPr>
        <p:spPr>
          <a:xfrm>
            <a:off x="4630677" y="1326551"/>
            <a:ext cx="6184232" cy="11430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Ex95_ Complete method </a:t>
            </a:r>
            <a:r>
              <a:rPr lang="en-CA" dirty="0" err="1">
                <a:solidFill>
                  <a:srgbClr val="FF0000"/>
                </a:solidFill>
              </a:rPr>
              <a:t>addOdd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Ex95_skel.py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7257115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 = [2, 5, 2, 8, 7, 3, 2, 5]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addOdd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print(‘Sum of Odd </a:t>
            </a:r>
            <a:r>
              <a:rPr lang="en-US" sz="2700" dirty="0" err="1"/>
              <a:t>els</a:t>
            </a:r>
            <a:r>
              <a:rPr lang="en-US" sz="2700" dirty="0"/>
              <a:t> in list 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addOdd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 return 0</a:t>
            </a:r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</a:t>
            </a:r>
            <a:r>
              <a:rPr lang="en-US" sz="2700" dirty="0"/>
              <a:t>8</a:t>
            </a:r>
            <a:r>
              <a:rPr lang="en-US" sz="2700" dirty="0">
                <a:solidFill>
                  <a:srgbClr val="FF0000"/>
                </a:solidFill>
              </a:rPr>
              <a:t>, 7, 3, </a:t>
            </a:r>
            <a:r>
              <a:rPr lang="en-US" sz="2700" dirty="0"/>
              <a:t>2</a:t>
            </a:r>
            <a:r>
              <a:rPr lang="en-US" sz="2700" dirty="0">
                <a:solidFill>
                  <a:srgbClr val="FF0000"/>
                </a:solidFill>
              </a:rPr>
              <a:t>, 5] = (5+7+3+5) =  20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[] = 0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2,5,6,1</a:t>
            </a:r>
            <a:r>
              <a:rPr lang="en-US" sz="2700" dirty="0">
                <a:solidFill>
                  <a:srgbClr val="FF0000"/>
                </a:solidFill>
              </a:rPr>
              <a:t>] = 0 + </a:t>
            </a:r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 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3,5,6,1</a:t>
            </a:r>
            <a:r>
              <a:rPr lang="en-US" sz="2700" dirty="0">
                <a:solidFill>
                  <a:srgbClr val="FF0000"/>
                </a:solidFill>
              </a:rPr>
              <a:t>] = 3 + </a:t>
            </a:r>
            <a:r>
              <a:rPr lang="en-US" sz="2700" dirty="0" err="1">
                <a:solidFill>
                  <a:srgbClr val="FF0000"/>
                </a:solidFill>
              </a:rPr>
              <a:t>addOdd</a:t>
            </a:r>
            <a:r>
              <a:rPr lang="en-US" sz="2700" dirty="0">
                <a:solidFill>
                  <a:srgbClr val="FF0000"/>
                </a:solidFill>
              </a:rPr>
              <a:t>[</a:t>
            </a:r>
            <a:r>
              <a:rPr lang="en-US" sz="2700" dirty="0"/>
              <a:t>5,6,1</a:t>
            </a:r>
            <a:r>
              <a:rPr lang="en-US" sz="2700" dirty="0">
                <a:solidFill>
                  <a:srgbClr val="FF0000"/>
                </a:solidFill>
              </a:rPr>
              <a:t>] 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r>
              <a:rPr lang="en-US" sz="2700" dirty="0"/>
              <a:t>If (num%2==1):       </a:t>
            </a:r>
            <a:r>
              <a:rPr lang="en-US" sz="2700" dirty="0">
                <a:solidFill>
                  <a:srgbClr val="FF0000"/>
                </a:solidFill>
              </a:rPr>
              <a:t># to check if a number is Odd</a:t>
            </a:r>
          </a:p>
          <a:p>
            <a:endParaRPr lang="en-IE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BAF45-7D4E-4E8B-B98A-BD55E3375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0" t="69800" r="70645" b="23921"/>
          <a:stretch/>
        </p:blipFill>
        <p:spPr>
          <a:xfrm>
            <a:off x="6346615" y="3280277"/>
            <a:ext cx="6927868" cy="1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1272</Words>
  <Application>Microsoft Office PowerPoint</Application>
  <PresentationFormat>Widescreen</PresentationFormat>
  <Paragraphs>199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Design for Cloud 2</vt:lpstr>
      <vt:lpstr>Recursion – first Program</vt:lpstr>
      <vt:lpstr>Exercise 91  </vt:lpstr>
      <vt:lpstr>Recursion </vt:lpstr>
      <vt:lpstr>Ex92    (Ex92_skel.py)   Must Use recursion</vt:lpstr>
      <vt:lpstr>Ex93    (Ex93_skel.py)   Must Use recursion</vt:lpstr>
      <vt:lpstr>Recursion with Lists</vt:lpstr>
      <vt:lpstr>Ex94_ Complete method countEven  Ex94_skel.py</vt:lpstr>
      <vt:lpstr>Ex95_ Complete method addOdd  Ex95_skel.py</vt:lpstr>
      <vt:lpstr>Ex96_ Complete method countTarget  Ex96_skel.py</vt:lpstr>
      <vt:lpstr>Search</vt:lpstr>
      <vt:lpstr>Ex97 Recursive Version of allEven       if (el%2==0):</vt:lpstr>
      <vt:lpstr>Ex98_ Complete method ‘myLargest’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111</cp:revision>
  <dcterms:created xsi:type="dcterms:W3CDTF">2021-06-03T10:50:00Z</dcterms:created>
  <dcterms:modified xsi:type="dcterms:W3CDTF">2021-06-19T09:34:37Z</dcterms:modified>
</cp:coreProperties>
</file>