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60" r:id="rId3"/>
    <p:sldId id="361" r:id="rId4"/>
    <p:sldId id="335" r:id="rId5"/>
    <p:sldId id="362" r:id="rId6"/>
    <p:sldId id="363" r:id="rId7"/>
    <p:sldId id="364" r:id="rId8"/>
    <p:sldId id="365" r:id="rId9"/>
    <p:sldId id="369" r:id="rId10"/>
    <p:sldId id="348" r:id="rId11"/>
    <p:sldId id="368" r:id="rId12"/>
    <p:sldId id="366" r:id="rId13"/>
    <p:sldId id="367" r:id="rId14"/>
    <p:sldId id="370" r:id="rId15"/>
    <p:sldId id="354" r:id="rId16"/>
    <p:sldId id="372" r:id="rId17"/>
    <p:sldId id="357" r:id="rId18"/>
    <p:sldId id="3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331" autoAdjust="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36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793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7469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797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956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97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614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97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76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45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08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472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4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6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48112" y="-21310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3 levels of attribute accessibility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860309"/>
            <a:ext cx="1173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X: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val1,val2,val3):</a:t>
            </a:r>
          </a:p>
          <a:p>
            <a:r>
              <a:rPr lang="en-US" sz="2600" dirty="0"/>
              <a:t>        self.value1      = val1                              # </a:t>
            </a:r>
            <a:r>
              <a:rPr lang="en-US" sz="2600" dirty="0">
                <a:solidFill>
                  <a:srgbClr val="FF0000"/>
                </a:solidFill>
              </a:rPr>
              <a:t>public</a:t>
            </a:r>
            <a:r>
              <a:rPr lang="en-US" sz="2600" dirty="0"/>
              <a:t>, fully available</a:t>
            </a:r>
          </a:p>
          <a:p>
            <a:r>
              <a:rPr lang="en-US" sz="2600" dirty="0"/>
              <a:t>        self.__value2 = val2                              # </a:t>
            </a:r>
            <a:r>
              <a:rPr lang="en-US" sz="2600" dirty="0">
                <a:solidFill>
                  <a:srgbClr val="FF0000"/>
                </a:solidFill>
              </a:rPr>
              <a:t>private</a:t>
            </a:r>
            <a:r>
              <a:rPr lang="en-US" sz="2600" dirty="0"/>
              <a:t>, only available within X class</a:t>
            </a:r>
          </a:p>
          <a:p>
            <a:r>
              <a:rPr lang="en-US" sz="2600" dirty="0"/>
              <a:t>        self._value3   = val3                              # </a:t>
            </a:r>
            <a:r>
              <a:rPr lang="en-US" sz="2600" dirty="0">
                <a:solidFill>
                  <a:srgbClr val="FF0000"/>
                </a:solidFill>
              </a:rPr>
              <a:t>protected</a:t>
            </a:r>
            <a:r>
              <a:rPr lang="en-US" sz="2600" dirty="0"/>
              <a:t>, available within X class</a:t>
            </a:r>
          </a:p>
          <a:p>
            <a:r>
              <a:rPr lang="en-US" sz="2600" dirty="0"/>
              <a:t>                                                                         #                     plus any class that inherits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540541" y="3694083"/>
            <a:ext cx="6194259" cy="2662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900" dirty="0"/>
              <a:t>    </a:t>
            </a:r>
            <a:r>
              <a:rPr lang="en-US" sz="3200" dirty="0"/>
              <a:t>If value in base class is </a:t>
            </a:r>
            <a:r>
              <a:rPr lang="en-US" sz="3200" u="sng" dirty="0">
                <a:solidFill>
                  <a:srgbClr val="FF0000"/>
                </a:solidFill>
              </a:rPr>
              <a:t>private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Derived class can’t directly access __value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9275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8198" y="-209083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Protected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08284" y="18468"/>
            <a:ext cx="11734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Counter: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self.__value</a:t>
            </a:r>
            <a:r>
              <a:rPr lang="en-US" sz="2600" dirty="0"/>
              <a:t> = 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setValue</a:t>
            </a:r>
            <a:r>
              <a:rPr lang="en-US" sz="2600" dirty="0"/>
              <a:t>(</a:t>
            </a:r>
            <a:r>
              <a:rPr lang="en-US" sz="2600" dirty="0" err="1"/>
              <a:t>self,val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self.__value</a:t>
            </a:r>
            <a:r>
              <a:rPr lang="en-US" sz="2600" dirty="0"/>
              <a:t>=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getValue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self.__value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decrement(self):</a:t>
            </a:r>
          </a:p>
          <a:p>
            <a:r>
              <a:rPr lang="en-US" sz="2600" dirty="0"/>
              <a:t>        if (</a:t>
            </a:r>
            <a:r>
              <a:rPr lang="en-US" sz="2600" dirty="0" err="1"/>
              <a:t>self.__value</a:t>
            </a:r>
            <a:r>
              <a:rPr lang="en-US" sz="2600" dirty="0"/>
              <a:t>&gt;0):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self.__value</a:t>
            </a:r>
            <a:r>
              <a:rPr lang="en-US" sz="2600" dirty="0"/>
              <a:t> -=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408193" y="2167655"/>
            <a:ext cx="6194259" cy="2662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900" dirty="0"/>
              <a:t>    </a:t>
            </a:r>
            <a:r>
              <a:rPr lang="en-US" sz="3200" dirty="0"/>
              <a:t>If value in base class is </a:t>
            </a:r>
            <a:r>
              <a:rPr lang="en-US" sz="3200" u="sng" dirty="0">
                <a:solidFill>
                  <a:srgbClr val="FF0000"/>
                </a:solidFill>
              </a:rPr>
              <a:t>private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Derived class can’t directly access __value</a:t>
            </a:r>
          </a:p>
          <a:p>
            <a:endParaRPr lang="en-US" sz="27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8E0FC-D454-4C99-ADE9-10B32C3DCB0A}"/>
              </a:ext>
            </a:extLst>
          </p:cNvPr>
          <p:cNvCxnSpPr>
            <a:cxnSpLocks/>
          </p:cNvCxnSpPr>
          <p:nvPr/>
        </p:nvCxnSpPr>
        <p:spPr>
          <a:xfrm flipH="1" flipV="1">
            <a:off x="1948112" y="1732547"/>
            <a:ext cx="3658604" cy="103471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4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8198" y="-209083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Protected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08284" y="18468"/>
            <a:ext cx="11734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Counter: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self.__value</a:t>
            </a:r>
            <a:r>
              <a:rPr lang="en-US" sz="2600" dirty="0"/>
              <a:t> = 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setValue</a:t>
            </a:r>
            <a:r>
              <a:rPr lang="en-US" sz="2600" dirty="0"/>
              <a:t>(</a:t>
            </a:r>
            <a:r>
              <a:rPr lang="en-US" sz="2600" dirty="0" err="1"/>
              <a:t>self,val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self.__value</a:t>
            </a:r>
            <a:r>
              <a:rPr lang="en-US" sz="2600" dirty="0"/>
              <a:t>=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getValue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self.__value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decrement(self):</a:t>
            </a:r>
          </a:p>
          <a:p>
            <a:r>
              <a:rPr lang="en-US" sz="2600" dirty="0"/>
              <a:t>        if (</a:t>
            </a:r>
            <a:r>
              <a:rPr lang="en-US" sz="2600" dirty="0" err="1"/>
              <a:t>self.__value</a:t>
            </a:r>
            <a:r>
              <a:rPr lang="en-US" sz="2600" dirty="0"/>
              <a:t>&gt;0):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self.__value</a:t>
            </a:r>
            <a:r>
              <a:rPr lang="en-US" sz="2600" dirty="0"/>
              <a:t> -=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648825" y="803104"/>
            <a:ext cx="6194259" cy="598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900" dirty="0"/>
              <a:t>    </a:t>
            </a:r>
            <a:r>
              <a:rPr lang="en-US" sz="3200" dirty="0"/>
              <a:t>If value in base class is </a:t>
            </a:r>
            <a:r>
              <a:rPr lang="en-US" sz="3200" u="sng" dirty="0">
                <a:solidFill>
                  <a:srgbClr val="FF0000"/>
                </a:solidFill>
              </a:rPr>
              <a:t>private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class </a:t>
            </a:r>
            <a:r>
              <a:rPr lang="en-US" sz="2700" dirty="0" err="1"/>
              <a:t>MyCounter</a:t>
            </a:r>
            <a:r>
              <a:rPr lang="en-US" sz="2700" dirty="0"/>
              <a:t> (Counter):</a:t>
            </a:r>
          </a:p>
          <a:p>
            <a:r>
              <a:rPr lang="en-US" sz="2700" dirty="0"/>
              <a:t>       :</a:t>
            </a:r>
          </a:p>
          <a:p>
            <a:r>
              <a:rPr lang="en-US" sz="2700" dirty="0"/>
              <a:t>                                                      </a:t>
            </a:r>
            <a:r>
              <a:rPr lang="en-US" sz="2700" dirty="0">
                <a:solidFill>
                  <a:srgbClr val="FF0000"/>
                </a:solidFill>
              </a:rPr>
              <a:t>Error</a:t>
            </a:r>
          </a:p>
          <a:p>
            <a:r>
              <a:rPr lang="en-US" sz="2700" dirty="0"/>
              <a:t>    def increment(self):</a:t>
            </a:r>
          </a:p>
          <a:p>
            <a:r>
              <a:rPr lang="en-US" sz="2700" dirty="0"/>
              <a:t>        if (</a:t>
            </a:r>
            <a:r>
              <a:rPr lang="en-US" sz="2700" dirty="0" err="1"/>
              <a:t>self.__value</a:t>
            </a:r>
            <a:r>
              <a:rPr lang="en-US" sz="2700" dirty="0"/>
              <a:t> &lt; </a:t>
            </a:r>
            <a:r>
              <a:rPr lang="en-US" sz="2700" dirty="0" err="1"/>
              <a:t>self.limit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    </a:t>
            </a:r>
            <a:r>
              <a:rPr lang="en-US" sz="2700" dirty="0" err="1"/>
              <a:t>self.__value</a:t>
            </a:r>
            <a:r>
              <a:rPr lang="en-US" sz="2700" dirty="0"/>
              <a:t> += 1</a:t>
            </a:r>
          </a:p>
          <a:p>
            <a:r>
              <a:rPr lang="en-US" sz="2700" dirty="0"/>
              <a:t>            return True</a:t>
            </a:r>
          </a:p>
          <a:p>
            <a:r>
              <a:rPr lang="en-US" sz="2700" dirty="0"/>
              <a:t>        else:</a:t>
            </a:r>
          </a:p>
          <a:p>
            <a:r>
              <a:rPr lang="en-US" sz="2700" dirty="0"/>
              <a:t>            return False</a:t>
            </a:r>
          </a:p>
          <a:p>
            <a:endParaRPr lang="en-US" sz="27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712F6-F8B8-4498-904C-78374629CE29}"/>
              </a:ext>
            </a:extLst>
          </p:cNvPr>
          <p:cNvCxnSpPr>
            <a:cxnSpLocks/>
          </p:cNvCxnSpPr>
          <p:nvPr/>
        </p:nvCxnSpPr>
        <p:spPr>
          <a:xfrm flipH="1">
            <a:off x="1546561" y="1712015"/>
            <a:ext cx="4549439" cy="11678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8E0FC-D454-4C99-ADE9-10B32C3DCB0A}"/>
              </a:ext>
            </a:extLst>
          </p:cNvPr>
          <p:cNvCxnSpPr>
            <a:cxnSpLocks/>
          </p:cNvCxnSpPr>
          <p:nvPr/>
        </p:nvCxnSpPr>
        <p:spPr>
          <a:xfrm flipV="1">
            <a:off x="8157411" y="3738770"/>
            <a:ext cx="1515979" cy="55160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99611" y="-1163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Use Protected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838200" y="1703350"/>
            <a:ext cx="1173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Counter: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self._value</a:t>
            </a:r>
            <a:r>
              <a:rPr lang="en-US" sz="2600" dirty="0"/>
              <a:t> = 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648825" y="803104"/>
            <a:ext cx="6194259" cy="598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900" dirty="0"/>
              <a:t>    </a:t>
            </a:r>
            <a:r>
              <a:rPr lang="en-US" sz="3200" dirty="0"/>
              <a:t>If value in base class is </a:t>
            </a:r>
            <a:r>
              <a:rPr lang="en-US" sz="3200" u="sng" dirty="0">
                <a:solidFill>
                  <a:srgbClr val="FF0000"/>
                </a:solidFill>
              </a:rPr>
              <a:t>private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class </a:t>
            </a:r>
            <a:r>
              <a:rPr lang="en-US" sz="2700" dirty="0" err="1"/>
              <a:t>MyCounter</a:t>
            </a:r>
            <a:r>
              <a:rPr lang="en-US" sz="2700" dirty="0"/>
              <a:t> (Counter):</a:t>
            </a:r>
          </a:p>
          <a:p>
            <a:r>
              <a:rPr lang="en-US" sz="2700" dirty="0"/>
              <a:t>       :</a:t>
            </a:r>
          </a:p>
          <a:p>
            <a:r>
              <a:rPr lang="en-US" sz="2700" dirty="0"/>
              <a:t>                                                      </a:t>
            </a:r>
            <a:r>
              <a:rPr lang="en-US" sz="2700" dirty="0">
                <a:solidFill>
                  <a:srgbClr val="FF0000"/>
                </a:solidFill>
              </a:rPr>
              <a:t>OK</a:t>
            </a:r>
          </a:p>
          <a:p>
            <a:r>
              <a:rPr lang="en-US" sz="2700" dirty="0"/>
              <a:t>    def increment(self):</a:t>
            </a:r>
          </a:p>
          <a:p>
            <a:r>
              <a:rPr lang="en-US" sz="2700" dirty="0"/>
              <a:t>        if (</a:t>
            </a:r>
            <a:r>
              <a:rPr lang="en-US" sz="2700" dirty="0" err="1"/>
              <a:t>self._value</a:t>
            </a:r>
            <a:r>
              <a:rPr lang="en-US" sz="2700" dirty="0"/>
              <a:t> &lt; </a:t>
            </a:r>
            <a:r>
              <a:rPr lang="en-US" sz="2700" dirty="0" err="1"/>
              <a:t>self.limit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    </a:t>
            </a:r>
            <a:r>
              <a:rPr lang="en-US" sz="2700" dirty="0" err="1"/>
              <a:t>self._value</a:t>
            </a:r>
            <a:r>
              <a:rPr lang="en-US" sz="2700" dirty="0"/>
              <a:t> += 1</a:t>
            </a:r>
          </a:p>
          <a:p>
            <a:r>
              <a:rPr lang="en-US" sz="2700" dirty="0"/>
              <a:t>            return True</a:t>
            </a:r>
          </a:p>
          <a:p>
            <a:r>
              <a:rPr lang="en-US" sz="2700" dirty="0"/>
              <a:t>        else:</a:t>
            </a:r>
          </a:p>
          <a:p>
            <a:r>
              <a:rPr lang="en-US" sz="2700" dirty="0"/>
              <a:t>            return False</a:t>
            </a:r>
          </a:p>
          <a:p>
            <a:endParaRPr lang="en-US" sz="27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712F6-F8B8-4498-904C-78374629CE29}"/>
              </a:ext>
            </a:extLst>
          </p:cNvPr>
          <p:cNvCxnSpPr>
            <a:cxnSpLocks/>
          </p:cNvCxnSpPr>
          <p:nvPr/>
        </p:nvCxnSpPr>
        <p:spPr>
          <a:xfrm flipH="1">
            <a:off x="1546561" y="1712015"/>
            <a:ext cx="4549439" cy="11678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8E0FC-D454-4C99-ADE9-10B32C3DCB0A}"/>
              </a:ext>
            </a:extLst>
          </p:cNvPr>
          <p:cNvCxnSpPr>
            <a:cxnSpLocks/>
          </p:cNvCxnSpPr>
          <p:nvPr/>
        </p:nvCxnSpPr>
        <p:spPr>
          <a:xfrm flipV="1">
            <a:off x="8157411" y="3738770"/>
            <a:ext cx="1515979" cy="55160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0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52711-C91F-410B-9400-9D76BF650A40}"/>
              </a:ext>
            </a:extLst>
          </p:cNvPr>
          <p:cNvSpPr txBox="1"/>
          <p:nvPr/>
        </p:nvSpPr>
        <p:spPr>
          <a:xfrm>
            <a:off x="4235116" y="95453"/>
            <a:ext cx="8217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100" b="1" dirty="0"/>
              <a:t>Ideally put classes in a separate File from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9D674-C998-4E3A-BE0E-F58783816FF1}"/>
              </a:ext>
            </a:extLst>
          </p:cNvPr>
          <p:cNvSpPr txBox="1"/>
          <p:nvPr/>
        </p:nvSpPr>
        <p:spPr>
          <a:xfrm>
            <a:off x="0" y="-8538"/>
            <a:ext cx="4235116" cy="758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      #MyClasses.py</a:t>
            </a:r>
          </a:p>
          <a:p>
            <a:r>
              <a:rPr lang="en-US" sz="2700" dirty="0"/>
              <a:t>class Counter:</a:t>
            </a:r>
            <a:endParaRPr lang="en-US" sz="26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val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self.__value</a:t>
            </a:r>
            <a:r>
              <a:rPr lang="en-US" sz="2000" dirty="0"/>
              <a:t> = </a:t>
            </a:r>
            <a:r>
              <a:rPr lang="en-US" sz="2000" dirty="0" err="1"/>
              <a:t>val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setValue</a:t>
            </a:r>
            <a:r>
              <a:rPr lang="en-US" sz="2000" dirty="0"/>
              <a:t>(</a:t>
            </a:r>
            <a:r>
              <a:rPr lang="en-US" sz="2000" dirty="0" err="1"/>
              <a:t>self,val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self.__value</a:t>
            </a:r>
            <a:r>
              <a:rPr lang="en-US" sz="2000" dirty="0"/>
              <a:t>=</a:t>
            </a:r>
            <a:r>
              <a:rPr lang="en-US" sz="2000" dirty="0" err="1"/>
              <a:t>val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getValue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self.__value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decrement(self):</a:t>
            </a:r>
          </a:p>
          <a:p>
            <a:r>
              <a:rPr lang="en-US" sz="2000" dirty="0"/>
              <a:t>        if (</a:t>
            </a:r>
            <a:r>
              <a:rPr lang="en-US" sz="2000" dirty="0" err="1"/>
              <a:t>self.__value</a:t>
            </a:r>
            <a:r>
              <a:rPr lang="en-US" sz="2000" dirty="0"/>
              <a:t>&gt;0):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self.__value</a:t>
            </a:r>
            <a:r>
              <a:rPr lang="en-US" sz="2000" dirty="0"/>
              <a:t> -= 1</a:t>
            </a:r>
          </a:p>
          <a:p>
            <a:r>
              <a:rPr lang="en-US" sz="2000" dirty="0"/>
              <a:t>            return True</a:t>
            </a:r>
          </a:p>
          <a:p>
            <a:r>
              <a:rPr lang="en-US" sz="2000" dirty="0"/>
              <a:t>        else:</a:t>
            </a:r>
          </a:p>
          <a:p>
            <a:r>
              <a:rPr lang="en-US" sz="2000" dirty="0"/>
              <a:t>            return False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700" dirty="0"/>
              <a:t>class </a:t>
            </a:r>
            <a:r>
              <a:rPr lang="en-US" sz="2700" dirty="0" err="1"/>
              <a:t>MyCounter</a:t>
            </a:r>
            <a:r>
              <a:rPr lang="en-US" sz="2700" dirty="0"/>
              <a:t> (Counter):       :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9B878-A2C0-4ADE-9C48-32AF35964802}"/>
              </a:ext>
            </a:extLst>
          </p:cNvPr>
          <p:cNvSpPr txBox="1"/>
          <p:nvPr/>
        </p:nvSpPr>
        <p:spPr>
          <a:xfrm>
            <a:off x="5769429" y="1099458"/>
            <a:ext cx="5823857" cy="5370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      #MyClient.py</a:t>
            </a:r>
          </a:p>
          <a:p>
            <a:r>
              <a:rPr lang="en-US" sz="2700" dirty="0"/>
              <a:t>from </a:t>
            </a:r>
            <a:r>
              <a:rPr lang="en-US" sz="2700" dirty="0" err="1"/>
              <a:t>tkinter</a:t>
            </a:r>
            <a:r>
              <a:rPr lang="en-US" sz="2700" dirty="0"/>
              <a:t> import *</a:t>
            </a:r>
          </a:p>
          <a:p>
            <a:r>
              <a:rPr lang="en-US" sz="2700" dirty="0"/>
              <a:t>window = Tk()</a:t>
            </a:r>
          </a:p>
          <a:p>
            <a:r>
              <a:rPr lang="en-US" sz="2700" dirty="0" err="1"/>
              <a:t>window.geometry</a:t>
            </a:r>
            <a:r>
              <a:rPr lang="en-US" sz="2700" dirty="0"/>
              <a:t>("300x300")</a:t>
            </a:r>
          </a:p>
          <a:p>
            <a:r>
              <a:rPr lang="en-US" sz="2700" dirty="0" err="1"/>
              <a:t>window.title</a:t>
            </a:r>
            <a:r>
              <a:rPr lang="en-US" sz="2700" dirty="0"/>
              <a:t>("Welcome")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from </a:t>
            </a:r>
            <a:r>
              <a:rPr lang="en-US" sz="2700" dirty="0" err="1">
                <a:solidFill>
                  <a:srgbClr val="FF0000"/>
                </a:solidFill>
              </a:rPr>
              <a:t>MyClasses</a:t>
            </a:r>
            <a:r>
              <a:rPr lang="en-US" sz="2700" dirty="0">
                <a:solidFill>
                  <a:srgbClr val="FF0000"/>
                </a:solidFill>
              </a:rPr>
              <a:t> import *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def display():</a:t>
            </a:r>
          </a:p>
          <a:p>
            <a:r>
              <a:rPr lang="en-US" sz="2700" dirty="0"/>
              <a:t>    value = c1.getValue()</a:t>
            </a:r>
          </a:p>
          <a:p>
            <a:r>
              <a:rPr lang="en-US" sz="2700" dirty="0"/>
              <a:t>    limit = c1.getLimit()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13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7578" y="-190882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0409" y="167992"/>
            <a:ext cx="4186989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Single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value1 (int)     # protected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__(int)</a:t>
            </a:r>
          </a:p>
          <a:p>
            <a:r>
              <a:rPr lang="en-US" sz="2400" dirty="0"/>
              <a:t>incrValue1()</a:t>
            </a:r>
          </a:p>
          <a:p>
            <a:r>
              <a:rPr lang="en-US" sz="2400" dirty="0"/>
              <a:t>int  getValue1()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A74DE-5361-451B-B280-3D6A90BEB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3" r="12506" b="3202"/>
          <a:stretch/>
        </p:blipFill>
        <p:spPr>
          <a:xfrm>
            <a:off x="4559251" y="50394"/>
            <a:ext cx="3307568" cy="292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05FFC-5917-4AF2-82C9-C0BE5C3FC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06" r="10045" b="3493"/>
          <a:stretch/>
        </p:blipFill>
        <p:spPr>
          <a:xfrm>
            <a:off x="8310743" y="-32303"/>
            <a:ext cx="3431655" cy="3010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B4D44-6AB1-4A88-8EB6-6F85382E9E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47" r="14457"/>
          <a:stretch/>
        </p:blipFill>
        <p:spPr>
          <a:xfrm>
            <a:off x="8296455" y="3294901"/>
            <a:ext cx="3460232" cy="3288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FED73-0F7F-432E-A782-7CD6FE9986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90" r="12506"/>
          <a:stretch/>
        </p:blipFill>
        <p:spPr>
          <a:xfrm>
            <a:off x="4559250" y="3294902"/>
            <a:ext cx="3610631" cy="328877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4A0A22-3E7F-4FD7-8EB4-0DCFA6B9B03F}"/>
              </a:ext>
            </a:extLst>
          </p:cNvPr>
          <p:cNvCxnSpPr>
            <a:cxnSpLocks/>
          </p:cNvCxnSpPr>
          <p:nvPr/>
        </p:nvCxnSpPr>
        <p:spPr>
          <a:xfrm flipV="1">
            <a:off x="6021393" y="976101"/>
            <a:ext cx="3761569" cy="68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073942-1A5C-42ED-9D15-1D97119DAFD7}"/>
              </a:ext>
            </a:extLst>
          </p:cNvPr>
          <p:cNvCxnSpPr>
            <a:cxnSpLocks/>
          </p:cNvCxnSpPr>
          <p:nvPr/>
        </p:nvCxnSpPr>
        <p:spPr>
          <a:xfrm flipV="1">
            <a:off x="5538562" y="5641087"/>
            <a:ext cx="67447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98DDD-66DF-4804-9CF8-907212ADA1CC}"/>
              </a:ext>
            </a:extLst>
          </p:cNvPr>
          <p:cNvCxnSpPr>
            <a:cxnSpLocks/>
          </p:cNvCxnSpPr>
          <p:nvPr/>
        </p:nvCxnSpPr>
        <p:spPr>
          <a:xfrm flipH="1">
            <a:off x="11092704" y="1861367"/>
            <a:ext cx="12594" cy="278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9FC19C-9C06-4C48-91CC-CC603A6D0E18}"/>
              </a:ext>
            </a:extLst>
          </p:cNvPr>
          <p:cNvCxnSpPr>
            <a:cxnSpLocks/>
          </p:cNvCxnSpPr>
          <p:nvPr/>
        </p:nvCxnSpPr>
        <p:spPr>
          <a:xfrm flipV="1">
            <a:off x="5881402" y="6183029"/>
            <a:ext cx="33163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3012" y="3306933"/>
            <a:ext cx="4186989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Pair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400" dirty="0"/>
              <a:t>value2 (int)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int,int</a:t>
            </a:r>
            <a:r>
              <a:rPr lang="en-US" sz="2400" dirty="0"/>
              <a:t>)</a:t>
            </a:r>
          </a:p>
          <a:p>
            <a:r>
              <a:rPr lang="en-US" sz="2400" dirty="0"/>
              <a:t>incrValue2()</a:t>
            </a:r>
          </a:p>
          <a:p>
            <a:r>
              <a:rPr lang="en-US" sz="2400" dirty="0"/>
              <a:t>int getValue2()</a:t>
            </a:r>
          </a:p>
          <a:p>
            <a:r>
              <a:rPr lang="en-US" sz="2400" dirty="0"/>
              <a:t>int add()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return value1+value2</a:t>
            </a:r>
          </a:p>
          <a:p>
            <a:r>
              <a:rPr lang="en-US" sz="2400" dirty="0"/>
              <a:t>int multiply()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1444914" y="2799482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583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7578" y="-190882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182279"/>
            <a:ext cx="4186989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Account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balance (int)     </a:t>
            </a:r>
            <a:r>
              <a:rPr lang="en-US" sz="2300" dirty="0">
                <a:solidFill>
                  <a:srgbClr val="FF0000"/>
                </a:solidFill>
              </a:rPr>
              <a:t># protected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__(int)</a:t>
            </a:r>
          </a:p>
          <a:p>
            <a:r>
              <a:rPr lang="en-US" sz="2400" dirty="0" err="1"/>
              <a:t>getBalance</a:t>
            </a:r>
            <a:r>
              <a:rPr lang="en-US" sz="2400" dirty="0"/>
              <a:t>()         </a:t>
            </a:r>
            <a:r>
              <a:rPr lang="en-US" sz="2400" dirty="0">
                <a:solidFill>
                  <a:srgbClr val="FF0000"/>
                </a:solidFill>
              </a:rPr>
              <a:t># return int</a:t>
            </a:r>
          </a:p>
          <a:p>
            <a:r>
              <a:rPr lang="en-US" sz="2400" dirty="0"/>
              <a:t>withdraw(amt)     </a:t>
            </a:r>
            <a:r>
              <a:rPr lang="en-US" sz="2400" dirty="0">
                <a:solidFill>
                  <a:srgbClr val="FF0000"/>
                </a:solidFill>
              </a:rPr>
              <a:t># return bool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98DDD-66DF-4804-9CF8-907212ADA1CC}"/>
              </a:ext>
            </a:extLst>
          </p:cNvPr>
          <p:cNvCxnSpPr>
            <a:cxnSpLocks/>
          </p:cNvCxnSpPr>
          <p:nvPr/>
        </p:nvCxnSpPr>
        <p:spPr>
          <a:xfrm flipH="1">
            <a:off x="11092704" y="1861367"/>
            <a:ext cx="12594" cy="278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3012" y="3306933"/>
            <a:ext cx="4186989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 err="1"/>
              <a:t>DepositAccount</a:t>
            </a:r>
            <a:endParaRPr lang="en-US" sz="2300" dirty="0"/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400" dirty="0"/>
              <a:t>name (string)  </a:t>
            </a:r>
            <a:r>
              <a:rPr lang="en-US" sz="2400" dirty="0">
                <a:solidFill>
                  <a:srgbClr val="FF0000"/>
                </a:solidFill>
              </a:rPr>
              <a:t># private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string,int</a:t>
            </a:r>
            <a:r>
              <a:rPr lang="en-US" sz="24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return </a:t>
            </a:r>
            <a:r>
              <a:rPr lang="en-US" sz="2400" dirty="0">
                <a:solidFill>
                  <a:srgbClr val="FF0000"/>
                </a:solidFill>
                <a:latin typeface="Calibri" panose="020F0502020204030204"/>
              </a:rPr>
              <a:t>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deposit(amt)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add to balance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1444914" y="2799482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70F060-622D-4C16-9B71-FDA8494B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91" y="-348473"/>
            <a:ext cx="3368025" cy="3777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34166B-3391-46E0-8D74-04FD4AFC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406" y="-348474"/>
            <a:ext cx="3368025" cy="37774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78C07A-E0E1-4BE3-93B3-F9D2ECC32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08"/>
          <a:stretch/>
        </p:blipFill>
        <p:spPr>
          <a:xfrm>
            <a:off x="8509820" y="3586588"/>
            <a:ext cx="3315017" cy="31786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BB9A77-AB39-408A-BF23-FCD8639B7C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658"/>
          <a:stretch/>
        </p:blipFill>
        <p:spPr>
          <a:xfrm>
            <a:off x="4573652" y="3592141"/>
            <a:ext cx="3611286" cy="317306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596A2D-FFF3-441F-8892-490BC94711D8}"/>
              </a:ext>
            </a:extLst>
          </p:cNvPr>
          <p:cNvCxnSpPr>
            <a:cxnSpLocks/>
          </p:cNvCxnSpPr>
          <p:nvPr/>
        </p:nvCxnSpPr>
        <p:spPr>
          <a:xfrm flipV="1">
            <a:off x="6061407" y="1690778"/>
            <a:ext cx="3789959" cy="47729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17B8DE-AB09-477F-9EFB-4F2810AC0F55}"/>
              </a:ext>
            </a:extLst>
          </p:cNvPr>
          <p:cNvCxnSpPr>
            <a:cxnSpLocks/>
          </p:cNvCxnSpPr>
          <p:nvPr/>
        </p:nvCxnSpPr>
        <p:spPr>
          <a:xfrm flipH="1">
            <a:off x="7660257" y="5953811"/>
            <a:ext cx="1271957" cy="4889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1DE883-41B0-444C-9FD8-10480FF5FDBA}"/>
              </a:ext>
            </a:extLst>
          </p:cNvPr>
          <p:cNvCxnSpPr>
            <a:cxnSpLocks/>
          </p:cNvCxnSpPr>
          <p:nvPr/>
        </p:nvCxnSpPr>
        <p:spPr>
          <a:xfrm>
            <a:off x="9540815" y="2799482"/>
            <a:ext cx="462951" cy="19784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1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984725" y="6010680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0729" y="-1"/>
            <a:ext cx="4051600" cy="398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Team                              </a:t>
            </a:r>
          </a:p>
          <a:p>
            <a:r>
              <a:rPr lang="en-US" sz="2300" dirty="0"/>
              <a:t>name (str) </a:t>
            </a:r>
          </a:p>
          <a:p>
            <a:r>
              <a:rPr lang="en-US" sz="2300" dirty="0"/>
              <a:t>played (int)        </a:t>
            </a:r>
          </a:p>
          <a:p>
            <a:r>
              <a:rPr lang="en-US" sz="2300" dirty="0"/>
              <a:t>points (int)        </a:t>
            </a:r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300" dirty="0"/>
              <a:t>__</a:t>
            </a:r>
            <a:r>
              <a:rPr lang="en-US" sz="2300" dirty="0" err="1"/>
              <a:t>init</a:t>
            </a:r>
            <a:r>
              <a:rPr lang="en-US" sz="2300" dirty="0"/>
              <a:t>__(str)  </a:t>
            </a:r>
            <a:r>
              <a:rPr lang="en-US" sz="2300" dirty="0">
                <a:solidFill>
                  <a:srgbClr val="FF0000"/>
                </a:solidFill>
              </a:rPr>
              <a:t># played, points 0</a:t>
            </a:r>
          </a:p>
          <a:p>
            <a:r>
              <a:rPr lang="en-US" sz="2300" dirty="0"/>
              <a:t>draw() </a:t>
            </a:r>
            <a:r>
              <a:rPr lang="en-US" sz="2300" dirty="0">
                <a:solidFill>
                  <a:srgbClr val="FF0000"/>
                </a:solidFill>
              </a:rPr>
              <a:t># points+1, played+1</a:t>
            </a:r>
          </a:p>
          <a:p>
            <a:r>
              <a:rPr lang="en-US" sz="2300" dirty="0"/>
              <a:t>loss()   </a:t>
            </a:r>
            <a:r>
              <a:rPr lang="en-US" sz="2300" dirty="0">
                <a:solidFill>
                  <a:srgbClr val="FF0000"/>
                </a:solidFill>
              </a:rPr>
              <a:t>#  played+1</a:t>
            </a:r>
          </a:p>
          <a:p>
            <a:r>
              <a:rPr lang="en-US" sz="2300" dirty="0"/>
              <a:t>str </a:t>
            </a:r>
            <a:r>
              <a:rPr lang="en-US" sz="2300" dirty="0" err="1"/>
              <a:t>getName</a:t>
            </a:r>
            <a:r>
              <a:rPr lang="en-US" sz="2300" dirty="0"/>
              <a:t>()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getPoints</a:t>
            </a:r>
            <a:r>
              <a:rPr lang="en-US" sz="2300" dirty="0"/>
              <a:t>()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getPlayed</a:t>
            </a:r>
            <a:r>
              <a:rPr lang="en-US" sz="2300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91A86-F983-4E08-930B-FCE308F7A204}"/>
              </a:ext>
            </a:extLst>
          </p:cNvPr>
          <p:cNvSpPr txBox="1"/>
          <p:nvPr/>
        </p:nvSpPr>
        <p:spPr>
          <a:xfrm>
            <a:off x="4605688" y="6379868"/>
            <a:ext cx="39263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300" b="1" dirty="0"/>
              <a:t>3 points for a win, 1 for a 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1BD68-CF0E-4ACC-A938-A7217CC6A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" t="29963" r="17167" b="1302"/>
          <a:stretch/>
        </p:blipFill>
        <p:spPr>
          <a:xfrm>
            <a:off x="4561912" y="-1"/>
            <a:ext cx="3137813" cy="3001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5B6CC-9735-476C-828D-C72675E1F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317" r="15294"/>
          <a:stretch/>
        </p:blipFill>
        <p:spPr>
          <a:xfrm>
            <a:off x="8099672" y="0"/>
            <a:ext cx="3416716" cy="300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F3E31-E51B-4583-AAA0-A5E2BCE72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317"/>
          <a:stretch/>
        </p:blipFill>
        <p:spPr>
          <a:xfrm>
            <a:off x="8223474" y="3073985"/>
            <a:ext cx="4458378" cy="3317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3ED87F-6142-457D-80E7-A3A1181D08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648" r="15069"/>
          <a:stretch/>
        </p:blipFill>
        <p:spPr>
          <a:xfrm>
            <a:off x="4492276" y="3085428"/>
            <a:ext cx="3617786" cy="329444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0AE65-605E-4CA7-A41B-B7E800B92B5B}"/>
              </a:ext>
            </a:extLst>
          </p:cNvPr>
          <p:cNvCxnSpPr/>
          <p:nvPr/>
        </p:nvCxnSpPr>
        <p:spPr>
          <a:xfrm flipV="1">
            <a:off x="5330476" y="815926"/>
            <a:ext cx="4094878" cy="7737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157C49-5DBE-45D6-98C6-66B97E1B4599}"/>
              </a:ext>
            </a:extLst>
          </p:cNvPr>
          <p:cNvCxnSpPr>
            <a:cxnSpLocks/>
          </p:cNvCxnSpPr>
          <p:nvPr/>
        </p:nvCxnSpPr>
        <p:spPr>
          <a:xfrm flipV="1">
            <a:off x="5652286" y="6027336"/>
            <a:ext cx="478531" cy="1473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45EF86-C1BB-49F9-BBEB-FAF50EF3266D}"/>
              </a:ext>
            </a:extLst>
          </p:cNvPr>
          <p:cNvCxnSpPr>
            <a:cxnSpLocks/>
          </p:cNvCxnSpPr>
          <p:nvPr/>
        </p:nvCxnSpPr>
        <p:spPr>
          <a:xfrm>
            <a:off x="10299635" y="1707562"/>
            <a:ext cx="1052993" cy="21096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4E0737-14B9-449A-8F1F-997B61845588}"/>
              </a:ext>
            </a:extLst>
          </p:cNvPr>
          <p:cNvSpPr txBox="1"/>
          <p:nvPr/>
        </p:nvSpPr>
        <p:spPr>
          <a:xfrm>
            <a:off x="-45995" y="4497079"/>
            <a:ext cx="4607907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 err="1"/>
              <a:t>FootballTeam</a:t>
            </a:r>
            <a:endParaRPr lang="en-US" sz="2300" u="sng" dirty="0"/>
          </a:p>
          <a:p>
            <a:r>
              <a:rPr lang="en-US" sz="2400" dirty="0"/>
              <a:t>wins (int)        </a:t>
            </a:r>
            <a:r>
              <a:rPr lang="en-US" sz="2400" dirty="0">
                <a:solidFill>
                  <a:srgbClr val="FF0000"/>
                </a:solidFill>
              </a:rPr>
              <a:t># number of wins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__(string)</a:t>
            </a:r>
            <a:r>
              <a:rPr lang="en-US" sz="2400" dirty="0">
                <a:solidFill>
                  <a:srgbClr val="FF0000"/>
                </a:solidFill>
              </a:rPr>
              <a:t> wins set to 0</a:t>
            </a:r>
            <a:endParaRPr lang="en-US" sz="2400" dirty="0"/>
          </a:p>
          <a:p>
            <a:r>
              <a:rPr lang="en-US" sz="2400" dirty="0"/>
              <a:t>win()   </a:t>
            </a:r>
            <a:r>
              <a:rPr lang="en-US" sz="2400" dirty="0">
                <a:solidFill>
                  <a:srgbClr val="FF0000"/>
                </a:solidFill>
              </a:rPr>
              <a:t># points+3, wins+1, played+1</a:t>
            </a:r>
          </a:p>
          <a:p>
            <a:pPr>
              <a:defRPr/>
            </a:pPr>
            <a:r>
              <a:rPr lang="en-US" sz="2400" dirty="0"/>
              <a:t>int </a:t>
            </a:r>
            <a:r>
              <a:rPr lang="en-US" sz="2400" dirty="0" err="1"/>
              <a:t>getWins</a:t>
            </a:r>
            <a:r>
              <a:rPr lang="en-US" sz="2400" dirty="0"/>
              <a:t>()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B9A807B-7ED2-49D9-9F36-483BACDC8B49}"/>
              </a:ext>
            </a:extLst>
          </p:cNvPr>
          <p:cNvSpPr/>
          <p:nvPr/>
        </p:nvSpPr>
        <p:spPr>
          <a:xfrm>
            <a:off x="1393155" y="4011747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599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6552" y="5762143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0729" y="-1"/>
            <a:ext cx="4051600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Stepper                            </a:t>
            </a:r>
          </a:p>
          <a:p>
            <a:r>
              <a:rPr lang="en-US" sz="2300" dirty="0"/>
              <a:t>value (int)        </a:t>
            </a:r>
            <a:r>
              <a:rPr lang="en-US" sz="2300" dirty="0">
                <a:solidFill>
                  <a:srgbClr val="FF0000"/>
                </a:solidFill>
              </a:rPr>
              <a:t>#protected</a:t>
            </a:r>
          </a:p>
          <a:p>
            <a:r>
              <a:rPr lang="en-US" sz="23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300" dirty="0"/>
              <a:t>__</a:t>
            </a:r>
            <a:r>
              <a:rPr lang="en-US" sz="2300" dirty="0" err="1"/>
              <a:t>init</a:t>
            </a:r>
            <a:r>
              <a:rPr lang="en-US" sz="2300" dirty="0"/>
              <a:t>__(int) </a:t>
            </a:r>
          </a:p>
          <a:p>
            <a:r>
              <a:rPr lang="en-US" sz="2300" dirty="0" err="1"/>
              <a:t>stepDown</a:t>
            </a:r>
            <a:r>
              <a:rPr lang="en-US" sz="2300" dirty="0"/>
              <a:t>(int) </a:t>
            </a:r>
            <a:r>
              <a:rPr lang="en-US" sz="2300" dirty="0">
                <a:solidFill>
                  <a:srgbClr val="FF0000"/>
                </a:solidFill>
              </a:rPr>
              <a:t># return bool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getValue</a:t>
            </a:r>
            <a:r>
              <a:rPr lang="en-US" sz="23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E0737-14B9-449A-8F1F-997B61845588}"/>
              </a:ext>
            </a:extLst>
          </p:cNvPr>
          <p:cNvSpPr txBox="1"/>
          <p:nvPr/>
        </p:nvSpPr>
        <p:spPr>
          <a:xfrm>
            <a:off x="40729" y="2856340"/>
            <a:ext cx="4466862" cy="2662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 err="1"/>
              <a:t>MyStepper</a:t>
            </a:r>
            <a:endParaRPr lang="en-US" sz="2300" u="sng" dirty="0"/>
          </a:p>
          <a:p>
            <a:r>
              <a:rPr lang="en-US" sz="2400" dirty="0"/>
              <a:t>limit (int)        </a:t>
            </a:r>
            <a:r>
              <a:rPr lang="en-US" sz="2400" dirty="0">
                <a:solidFill>
                  <a:srgbClr val="FF0000"/>
                </a:solidFill>
              </a:rPr>
              <a:t># private upper limit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int,int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# </a:t>
            </a:r>
            <a:r>
              <a:rPr lang="en-US" sz="2400" dirty="0" err="1">
                <a:solidFill>
                  <a:srgbClr val="FF0000"/>
                </a:solidFill>
              </a:rPr>
              <a:t>value,limit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stepUp</a:t>
            </a:r>
            <a:r>
              <a:rPr lang="en-US" sz="2400" dirty="0"/>
              <a:t>(int) </a:t>
            </a:r>
            <a:r>
              <a:rPr lang="en-US" sz="2400" dirty="0">
                <a:solidFill>
                  <a:srgbClr val="FF0000"/>
                </a:solidFill>
              </a:rPr>
              <a:t># return bool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getLimit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resetLimit</a:t>
            </a:r>
            <a:r>
              <a:rPr lang="en-US" sz="2400" dirty="0"/>
              <a:t>(int)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B9A807B-7ED2-49D9-9F36-483BACDC8B49}"/>
              </a:ext>
            </a:extLst>
          </p:cNvPr>
          <p:cNvSpPr/>
          <p:nvPr/>
        </p:nvSpPr>
        <p:spPr>
          <a:xfrm>
            <a:off x="1598922" y="2360921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58406-3C7F-4C84-BFC9-0156AE705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10"/>
          <a:stretch/>
        </p:blipFill>
        <p:spPr>
          <a:xfrm>
            <a:off x="4605687" y="42476"/>
            <a:ext cx="3343585" cy="3147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0A0D8-B7F9-4479-BF49-1E89DAE183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88"/>
          <a:stretch/>
        </p:blipFill>
        <p:spPr>
          <a:xfrm>
            <a:off x="8278762" y="31856"/>
            <a:ext cx="3343585" cy="3125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12B044-0005-45F8-B6AA-6FBE1946A4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821"/>
          <a:stretch/>
        </p:blipFill>
        <p:spPr>
          <a:xfrm>
            <a:off x="8389540" y="3384106"/>
            <a:ext cx="3343585" cy="31548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BDB385-D308-4F98-B49E-D2109FD976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298"/>
          <a:stretch/>
        </p:blipFill>
        <p:spPr>
          <a:xfrm>
            <a:off x="4605686" y="3384106"/>
            <a:ext cx="3314821" cy="314754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15E887-90D8-4913-BE0E-6D1C9B1EF744}"/>
              </a:ext>
            </a:extLst>
          </p:cNvPr>
          <p:cNvCxnSpPr/>
          <p:nvPr/>
        </p:nvCxnSpPr>
        <p:spPr>
          <a:xfrm flipV="1">
            <a:off x="5796951" y="862642"/>
            <a:ext cx="3931521" cy="1052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A5420-155F-4D0B-B5E7-BE6872FCC210}"/>
              </a:ext>
            </a:extLst>
          </p:cNvPr>
          <p:cNvCxnSpPr>
            <a:cxnSpLocks/>
          </p:cNvCxnSpPr>
          <p:nvPr/>
        </p:nvCxnSpPr>
        <p:spPr>
          <a:xfrm flipH="1">
            <a:off x="7467600" y="5438516"/>
            <a:ext cx="1368639" cy="848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1BE7A0-DCE0-4811-945D-7CE5842831F2}"/>
              </a:ext>
            </a:extLst>
          </p:cNvPr>
          <p:cNvCxnSpPr>
            <a:cxnSpLocks/>
          </p:cNvCxnSpPr>
          <p:nvPr/>
        </p:nvCxnSpPr>
        <p:spPr>
          <a:xfrm>
            <a:off x="8953975" y="1762664"/>
            <a:ext cx="774497" cy="3027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7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6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41804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A22-5C65-447E-876D-D84511F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0B9E5C-8545-46CF-A9BE-D18E87F52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0722" y="2670435"/>
            <a:ext cx="4617618" cy="438081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41D2E-9B41-4379-84AB-CFC559CC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4" y="-874214"/>
            <a:ext cx="4535821" cy="4303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4DA03-AE2E-4D99-88D1-7C036372A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09" y="-1066719"/>
            <a:ext cx="4738731" cy="449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2CAEE-04F4-4E55-B2B9-509CD18C9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762"/>
          <a:stretch/>
        </p:blipFill>
        <p:spPr>
          <a:xfrm>
            <a:off x="649704" y="3711419"/>
            <a:ext cx="4617618" cy="33398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BCE604-3AF8-452C-AA1B-5BC964595538}"/>
              </a:ext>
            </a:extLst>
          </p:cNvPr>
          <p:cNvCxnSpPr/>
          <p:nvPr/>
        </p:nvCxnSpPr>
        <p:spPr>
          <a:xfrm flipV="1">
            <a:off x="4547937" y="1277393"/>
            <a:ext cx="4475747" cy="1008607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185BF5-5D82-4953-9F60-BA8C0DE30CBA}"/>
              </a:ext>
            </a:extLst>
          </p:cNvPr>
          <p:cNvCxnSpPr>
            <a:cxnSpLocks/>
          </p:cNvCxnSpPr>
          <p:nvPr/>
        </p:nvCxnSpPr>
        <p:spPr>
          <a:xfrm flipH="1">
            <a:off x="10756232" y="2548304"/>
            <a:ext cx="1" cy="2312539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FC50B-0555-418E-8A7B-A1B1DA982529}"/>
              </a:ext>
            </a:extLst>
          </p:cNvPr>
          <p:cNvCxnSpPr>
            <a:cxnSpLocks/>
          </p:cNvCxnSpPr>
          <p:nvPr/>
        </p:nvCxnSpPr>
        <p:spPr>
          <a:xfrm flipH="1">
            <a:off x="4547937" y="5775158"/>
            <a:ext cx="4921595" cy="717717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35579" y="38808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Base Classes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77476" y="67997"/>
            <a:ext cx="9637048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Counter: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self.value</a:t>
            </a:r>
            <a:r>
              <a:rPr lang="en-US" sz="2600" dirty="0"/>
              <a:t> = 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setValue</a:t>
            </a:r>
            <a:r>
              <a:rPr lang="en-US" sz="2600" dirty="0"/>
              <a:t>(</a:t>
            </a:r>
            <a:r>
              <a:rPr lang="en-US" sz="2600" dirty="0" err="1"/>
              <a:t>self,val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self.value</a:t>
            </a:r>
            <a:r>
              <a:rPr lang="en-US" sz="2600" dirty="0"/>
              <a:t>=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getValue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self.value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decrement(self):</a:t>
            </a:r>
          </a:p>
          <a:p>
            <a:r>
              <a:rPr lang="en-US" sz="2600" dirty="0"/>
              <a:t>        if (</a:t>
            </a:r>
            <a:r>
              <a:rPr lang="en-US" sz="2600" dirty="0" err="1"/>
              <a:t>self.value</a:t>
            </a:r>
            <a:r>
              <a:rPr lang="en-US" sz="2600" dirty="0"/>
              <a:t>&gt;0):</a:t>
            </a:r>
          </a:p>
          <a:p>
            <a:r>
              <a:rPr lang="en-US" sz="2600" dirty="0"/>
              <a:t>                  </a:t>
            </a:r>
            <a:r>
              <a:rPr lang="en-US" sz="2600" dirty="0" err="1"/>
              <a:t>self.value</a:t>
            </a:r>
            <a:r>
              <a:rPr lang="en-US" sz="2600" dirty="0"/>
              <a:t> -= 1</a:t>
            </a:r>
          </a:p>
          <a:p>
            <a:r>
              <a:rPr lang="en-US" sz="2600" dirty="0"/>
              <a:t>     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838200" y="266309"/>
            <a:ext cx="96370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Now we want to extend the class Counter to add:</a:t>
            </a:r>
          </a:p>
          <a:p>
            <a:r>
              <a:rPr lang="en-US" sz="2600" dirty="0"/>
              <a:t>    - </a:t>
            </a:r>
            <a:r>
              <a:rPr lang="en-US" sz="2600" dirty="0">
                <a:solidFill>
                  <a:srgbClr val="FF0000"/>
                </a:solidFill>
              </a:rPr>
              <a:t>limit</a:t>
            </a:r>
            <a:r>
              <a:rPr lang="en-US" sz="2600" dirty="0"/>
              <a:t> attribute     (</a:t>
            </a:r>
            <a:r>
              <a:rPr lang="en-US" sz="2600" dirty="0" err="1"/>
              <a:t>upperLimit</a:t>
            </a:r>
            <a:r>
              <a:rPr lang="en-US" sz="2600" dirty="0"/>
              <a:t> value can’t go above)</a:t>
            </a:r>
          </a:p>
          <a:p>
            <a:r>
              <a:rPr lang="en-US" sz="2600" dirty="0"/>
              <a:t>    - </a:t>
            </a:r>
            <a:r>
              <a:rPr lang="en-US" sz="2600" dirty="0">
                <a:solidFill>
                  <a:srgbClr val="FF0000"/>
                </a:solidFill>
              </a:rPr>
              <a:t>incremen</a:t>
            </a:r>
            <a:r>
              <a:rPr lang="en-US" sz="2600" dirty="0"/>
              <a:t>t method (steps value up by 1)</a:t>
            </a:r>
          </a:p>
          <a:p>
            <a:r>
              <a:rPr lang="en-US" sz="2600" dirty="0"/>
              <a:t>    - </a:t>
            </a:r>
            <a:r>
              <a:rPr lang="en-US" sz="2600" dirty="0" err="1">
                <a:solidFill>
                  <a:srgbClr val="FF0000"/>
                </a:solidFill>
              </a:rPr>
              <a:t>getLimit</a:t>
            </a:r>
            <a:r>
              <a:rPr lang="en-US" sz="2600" dirty="0"/>
              <a:t> method (returns the value of the limit)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A647B-C668-4220-B238-0DC947EF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36608"/>
            <a:ext cx="3620001" cy="3979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53AE5-BF79-43CD-8282-66ECCF6E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99" y="2136608"/>
            <a:ext cx="3620001" cy="3979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9648B2-C1C1-42EE-9BCD-45E16BB6D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324" y="2136608"/>
            <a:ext cx="3620001" cy="397960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3167B-4CA4-4E1F-A748-F66E750DBA47}"/>
              </a:ext>
            </a:extLst>
          </p:cNvPr>
          <p:cNvCxnSpPr>
            <a:cxnSpLocks/>
          </p:cNvCxnSpPr>
          <p:nvPr/>
        </p:nvCxnSpPr>
        <p:spPr>
          <a:xfrm flipV="1">
            <a:off x="1343526" y="3753853"/>
            <a:ext cx="4313198" cy="683755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E1276-42ED-44C9-BE60-CFA73C9A3A9C}"/>
              </a:ext>
            </a:extLst>
          </p:cNvPr>
          <p:cNvCxnSpPr>
            <a:cxnSpLocks/>
          </p:cNvCxnSpPr>
          <p:nvPr/>
        </p:nvCxnSpPr>
        <p:spPr>
          <a:xfrm>
            <a:off x="5462337" y="4577545"/>
            <a:ext cx="4259179" cy="355402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2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35579" y="38808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Derived Classes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609600" y="57356"/>
            <a:ext cx="96370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MyCounter</a:t>
            </a:r>
            <a:r>
              <a:rPr lang="en-US" sz="2600" dirty="0"/>
              <a:t> (Counter):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, </a:t>
            </a:r>
            <a:r>
              <a:rPr lang="en-US" sz="2600" dirty="0" err="1"/>
              <a:t>lim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super().__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val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self.limit</a:t>
            </a:r>
            <a:r>
              <a:rPr lang="en-US" sz="2600" dirty="0"/>
              <a:t> = </a:t>
            </a:r>
            <a:r>
              <a:rPr lang="en-US" sz="2600" dirty="0" err="1"/>
              <a:t>lim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increment(self):</a:t>
            </a:r>
          </a:p>
          <a:p>
            <a:r>
              <a:rPr lang="en-US" sz="2600" dirty="0"/>
              <a:t>        if (</a:t>
            </a:r>
            <a:r>
              <a:rPr lang="en-US" sz="2600" dirty="0" err="1"/>
              <a:t>self.value</a:t>
            </a:r>
            <a:r>
              <a:rPr lang="en-US" sz="2600" dirty="0"/>
              <a:t> &lt; </a:t>
            </a:r>
            <a:r>
              <a:rPr lang="en-US" sz="2600" dirty="0" err="1"/>
              <a:t>self.limit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self.value</a:t>
            </a:r>
            <a:r>
              <a:rPr lang="en-US" sz="2600" dirty="0"/>
              <a:t> +=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getLimit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self.limit</a:t>
            </a:r>
            <a:endParaRPr lang="en-US" sz="2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609600" y="57356"/>
            <a:ext cx="1144088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MyCounter</a:t>
            </a:r>
            <a:r>
              <a:rPr lang="en-US" sz="2600" dirty="0"/>
              <a:t> (Counter):           </a:t>
            </a:r>
            <a:r>
              <a:rPr lang="en-US" sz="2600" dirty="0">
                <a:solidFill>
                  <a:srgbClr val="00B0F0"/>
                </a:solidFill>
              </a:rPr>
              <a:t># Extends Counter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, </a:t>
            </a:r>
            <a:r>
              <a:rPr lang="en-US" sz="2600" dirty="0" err="1"/>
              <a:t>lim</a:t>
            </a:r>
            <a:r>
              <a:rPr lang="en-US" sz="2600" dirty="0"/>
              <a:t>):          </a:t>
            </a:r>
            <a:r>
              <a:rPr lang="en-US" sz="2600" dirty="0">
                <a:solidFill>
                  <a:srgbClr val="00B0F0"/>
                </a:solidFill>
              </a:rPr>
              <a:t># Constructor </a:t>
            </a:r>
            <a:r>
              <a:rPr lang="en-US" sz="2600" dirty="0">
                <a:solidFill>
                  <a:schemeClr val="accent5"/>
                </a:solidFill>
              </a:rPr>
              <a:t>receives 2 parameters</a:t>
            </a:r>
          </a:p>
          <a:p>
            <a:r>
              <a:rPr lang="en-US" sz="2600" dirty="0"/>
              <a:t>        super().__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/>
              <a:t>)               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sz="2600" dirty="0">
                <a:solidFill>
                  <a:schemeClr val="accent5"/>
                </a:solidFill>
              </a:rPr>
              <a:t>calls base class Constructor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self.limit</a:t>
            </a:r>
            <a:r>
              <a:rPr lang="en-US" sz="2600" dirty="0"/>
              <a:t> = </a:t>
            </a:r>
            <a:r>
              <a:rPr lang="en-US" sz="2600" dirty="0" err="1"/>
              <a:t>lim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increment(self):                     </a:t>
            </a:r>
            <a:r>
              <a:rPr lang="en-US" sz="2600" dirty="0">
                <a:solidFill>
                  <a:srgbClr val="00B0F0"/>
                </a:solidFill>
              </a:rPr>
              <a:t># Extra Function uses ‘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value</a:t>
            </a:r>
            <a:r>
              <a:rPr lang="en-US" sz="2600" dirty="0">
                <a:solidFill>
                  <a:srgbClr val="00B0F0"/>
                </a:solidFill>
              </a:rPr>
              <a:t>’ from base</a:t>
            </a:r>
          </a:p>
          <a:p>
            <a:r>
              <a:rPr lang="en-US" sz="2600" dirty="0"/>
              <a:t>        if (</a:t>
            </a:r>
            <a:r>
              <a:rPr lang="en-US" sz="2600" dirty="0" err="1">
                <a:solidFill>
                  <a:srgbClr val="FF0000"/>
                </a:solidFill>
              </a:rPr>
              <a:t>self.value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&lt; </a:t>
            </a:r>
            <a:r>
              <a:rPr lang="en-US" sz="2600" dirty="0" err="1"/>
              <a:t>self.limit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self.value</a:t>
            </a:r>
            <a:r>
              <a:rPr lang="en-US" sz="2600" dirty="0"/>
              <a:t> +=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getLimit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self.limit</a:t>
            </a:r>
            <a:endParaRPr lang="en-US" sz="2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          Defining an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08284" y="829182"/>
            <a:ext cx="11734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MyCounter</a:t>
            </a:r>
            <a:r>
              <a:rPr lang="en-US" sz="2600" dirty="0"/>
              <a:t> (Counter):</a:t>
            </a:r>
          </a:p>
          <a:p>
            <a:r>
              <a:rPr lang="en-US" sz="2600" dirty="0"/>
              <a:t>         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, </a:t>
            </a:r>
            <a:r>
              <a:rPr lang="en-US" sz="2600" dirty="0" err="1"/>
              <a:t>lim</a:t>
            </a:r>
            <a:r>
              <a:rPr lang="en-US" sz="2600" dirty="0"/>
              <a:t>):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super().__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/>
              <a:t>)                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</a:t>
            </a:r>
            <a:r>
              <a:rPr lang="en-US" sz="2600" dirty="0" err="1"/>
              <a:t>self.limit</a:t>
            </a:r>
            <a:r>
              <a:rPr lang="en-US" sz="2600" dirty="0"/>
              <a:t> = </a:t>
            </a:r>
            <a:r>
              <a:rPr lang="en-US" sz="2600" dirty="0" err="1"/>
              <a:t>lim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increment(self):                     </a:t>
            </a: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/>
              <a:t>        if (</a:t>
            </a:r>
            <a:r>
              <a:rPr lang="en-US" sz="2600" dirty="0" err="1">
                <a:solidFill>
                  <a:srgbClr val="FF0000"/>
                </a:solidFill>
              </a:rPr>
              <a:t>self.value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&lt; </a:t>
            </a:r>
            <a:r>
              <a:rPr lang="en-US" sz="2600" dirty="0" err="1"/>
              <a:t>self.limit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self.value</a:t>
            </a:r>
            <a:r>
              <a:rPr lang="en-US" sz="2600" dirty="0"/>
              <a:t> +=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getLimit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self.limit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812255" y="1129264"/>
            <a:ext cx="6194259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</a:t>
            </a:r>
            <a:r>
              <a:rPr lang="en-US" sz="2700" dirty="0" err="1"/>
              <a:t>MyCounter</a:t>
            </a:r>
            <a:r>
              <a:rPr lang="en-US" sz="2700" dirty="0"/>
              <a:t>(8,10)   </a:t>
            </a:r>
          </a:p>
          <a:p>
            <a:r>
              <a:rPr lang="en-US" sz="2700" dirty="0"/>
              <a:t>    print('Init Value=', c1.getValue())</a:t>
            </a:r>
          </a:p>
          <a:p>
            <a:r>
              <a:rPr lang="en-US" sz="2700" dirty="0"/>
              <a:t>    c1.decrement()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c1.increment()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print(Limit=', c1.getLimit())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712F6-F8B8-4498-904C-78374629CE29}"/>
              </a:ext>
            </a:extLst>
          </p:cNvPr>
          <p:cNvCxnSpPr/>
          <p:nvPr/>
        </p:nvCxnSpPr>
        <p:spPr>
          <a:xfrm flipH="1">
            <a:off x="4211053" y="1828800"/>
            <a:ext cx="1884947" cy="26469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8E0FC-D454-4C99-ADE9-10B32C3DCB0A}"/>
              </a:ext>
            </a:extLst>
          </p:cNvPr>
          <p:cNvCxnSpPr>
            <a:cxnSpLocks/>
          </p:cNvCxnSpPr>
          <p:nvPr/>
        </p:nvCxnSpPr>
        <p:spPr>
          <a:xfrm flipH="1" flipV="1">
            <a:off x="4032586" y="3665621"/>
            <a:ext cx="1943098" cy="29988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024B00-D256-48A0-A46E-8739E012B635}"/>
              </a:ext>
            </a:extLst>
          </p:cNvPr>
          <p:cNvCxnSpPr>
            <a:cxnSpLocks/>
          </p:cNvCxnSpPr>
          <p:nvPr/>
        </p:nvCxnSpPr>
        <p:spPr>
          <a:xfrm flipH="1">
            <a:off x="3224463" y="5390147"/>
            <a:ext cx="5386139" cy="11487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Putting Classes in separate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08284" y="829182"/>
            <a:ext cx="11734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MyCounter</a:t>
            </a:r>
            <a:r>
              <a:rPr lang="en-US" sz="2600" dirty="0"/>
              <a:t> (Counter):</a:t>
            </a:r>
          </a:p>
          <a:p>
            <a:r>
              <a:rPr lang="en-US" sz="2600" dirty="0"/>
              <a:t>         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, </a:t>
            </a:r>
            <a:r>
              <a:rPr lang="en-US" sz="2600" dirty="0" err="1"/>
              <a:t>lim</a:t>
            </a:r>
            <a:r>
              <a:rPr lang="en-US" sz="2600" dirty="0"/>
              <a:t>):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super().__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/>
              <a:t>)                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</a:t>
            </a:r>
            <a:r>
              <a:rPr lang="en-US" sz="2600" dirty="0" err="1"/>
              <a:t>self.limit</a:t>
            </a:r>
            <a:r>
              <a:rPr lang="en-US" sz="2600" dirty="0"/>
              <a:t> = </a:t>
            </a:r>
            <a:r>
              <a:rPr lang="en-US" sz="2600" dirty="0" err="1"/>
              <a:t>lim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increment(self):                     </a:t>
            </a: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/>
              <a:t>        if (</a:t>
            </a:r>
            <a:r>
              <a:rPr lang="en-US" sz="2600" dirty="0" err="1">
                <a:solidFill>
                  <a:srgbClr val="FF0000"/>
                </a:solidFill>
              </a:rPr>
              <a:t>self.value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&lt; </a:t>
            </a:r>
            <a:r>
              <a:rPr lang="en-US" sz="2600" dirty="0" err="1"/>
              <a:t>self.limit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self.value</a:t>
            </a:r>
            <a:r>
              <a:rPr lang="en-US" sz="2600" dirty="0"/>
              <a:t> +=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getLimit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self.limit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812255" y="1129264"/>
            <a:ext cx="6194259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</a:t>
            </a:r>
            <a:r>
              <a:rPr lang="en-US" sz="2700" dirty="0" err="1"/>
              <a:t>MyCounter</a:t>
            </a:r>
            <a:r>
              <a:rPr lang="en-US" sz="2700" dirty="0"/>
              <a:t>(8,10)   </a:t>
            </a:r>
          </a:p>
          <a:p>
            <a:r>
              <a:rPr lang="en-US" sz="2700" dirty="0"/>
              <a:t>    print('Init Value=', c1.getValue())</a:t>
            </a:r>
          </a:p>
          <a:p>
            <a:r>
              <a:rPr lang="en-US" sz="2700" dirty="0"/>
              <a:t>    c1.decrement()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c1.increment()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print(Limit=', c1.getLimit())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712F6-F8B8-4498-904C-78374629CE29}"/>
              </a:ext>
            </a:extLst>
          </p:cNvPr>
          <p:cNvCxnSpPr/>
          <p:nvPr/>
        </p:nvCxnSpPr>
        <p:spPr>
          <a:xfrm flipH="1">
            <a:off x="4211053" y="1828800"/>
            <a:ext cx="1884947" cy="26469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8E0FC-D454-4C99-ADE9-10B32C3DCB0A}"/>
              </a:ext>
            </a:extLst>
          </p:cNvPr>
          <p:cNvCxnSpPr>
            <a:cxnSpLocks/>
          </p:cNvCxnSpPr>
          <p:nvPr/>
        </p:nvCxnSpPr>
        <p:spPr>
          <a:xfrm flipH="1" flipV="1">
            <a:off x="4032586" y="3665621"/>
            <a:ext cx="1943098" cy="29988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024B00-D256-48A0-A46E-8739E012B635}"/>
              </a:ext>
            </a:extLst>
          </p:cNvPr>
          <p:cNvCxnSpPr>
            <a:cxnSpLocks/>
          </p:cNvCxnSpPr>
          <p:nvPr/>
        </p:nvCxnSpPr>
        <p:spPr>
          <a:xfrm flipH="1">
            <a:off x="3224463" y="5390147"/>
            <a:ext cx="5386139" cy="11487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7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1406</Words>
  <Application>Microsoft Office PowerPoint</Application>
  <PresentationFormat>Widescreen</PresentationFormat>
  <Paragraphs>336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Software Design for Cloud 2_2</vt:lpstr>
      <vt:lpstr>Software Design for Cloud 2_2</vt:lpstr>
      <vt:lpstr>PowerPoint Presentation</vt:lpstr>
      <vt:lpstr>Base Classes</vt:lpstr>
      <vt:lpstr>PowerPoint Presentation</vt:lpstr>
      <vt:lpstr>Derived Classes</vt:lpstr>
      <vt:lpstr>PowerPoint Presentation</vt:lpstr>
      <vt:lpstr>Classes                             Defining an Object</vt:lpstr>
      <vt:lpstr>Putting Classes in separate File</vt:lpstr>
      <vt:lpstr>3 levels of attribute accessibility</vt:lpstr>
      <vt:lpstr>Protected Variables</vt:lpstr>
      <vt:lpstr>Protected Variables</vt:lpstr>
      <vt:lpstr>Use Protected Variables</vt:lpstr>
      <vt:lpstr>PowerPoint Presentation</vt:lpstr>
      <vt:lpstr>Ex211</vt:lpstr>
      <vt:lpstr>Ex212</vt:lpstr>
      <vt:lpstr>Ex213</vt:lpstr>
      <vt:lpstr>Ex214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145</cp:revision>
  <dcterms:created xsi:type="dcterms:W3CDTF">2021-06-03T10:50:00Z</dcterms:created>
  <dcterms:modified xsi:type="dcterms:W3CDTF">2021-12-16T13:55:10Z</dcterms:modified>
</cp:coreProperties>
</file>