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1" r:id="rId3"/>
    <p:sldId id="335" r:id="rId4"/>
    <p:sldId id="374" r:id="rId5"/>
    <p:sldId id="375" r:id="rId6"/>
    <p:sldId id="376" r:id="rId7"/>
    <p:sldId id="377" r:id="rId8"/>
    <p:sldId id="380" r:id="rId9"/>
    <p:sldId id="388" r:id="rId10"/>
    <p:sldId id="389" r:id="rId11"/>
    <p:sldId id="390" r:id="rId12"/>
    <p:sldId id="391" r:id="rId13"/>
    <p:sldId id="392" r:id="rId14"/>
    <p:sldId id="393" r:id="rId15"/>
    <p:sldId id="387" r:id="rId16"/>
    <p:sldId id="383" r:id="rId17"/>
    <p:sldId id="384" r:id="rId18"/>
    <p:sldId id="382" r:id="rId19"/>
    <p:sldId id="385" r:id="rId20"/>
    <p:sldId id="3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331" autoAdjust="0"/>
  </p:normalViewPr>
  <p:slideViewPr>
    <p:cSldViewPr snapToGrid="0">
      <p:cViewPr varScale="1">
        <p:scale>
          <a:sx n="56" d="100"/>
          <a:sy n="56" d="100"/>
        </p:scale>
        <p:origin x="4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910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90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8890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197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6999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5016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2905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831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89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399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96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651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356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778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1697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416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16/12/2021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2_2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2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58035" y="-127017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167992"/>
            <a:ext cx="4186989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Programmer_______________</a:t>
            </a:r>
          </a:p>
          <a:p>
            <a:r>
              <a:rPr lang="en-US" sz="2300" dirty="0"/>
              <a:t>_language(str)     # protected</a:t>
            </a:r>
          </a:p>
          <a:p>
            <a:r>
              <a:rPr lang="en-US" sz="2300" u="sng" dirty="0"/>
              <a:t>_level (int)           # protected____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__(str, int)</a:t>
            </a:r>
          </a:p>
          <a:p>
            <a:r>
              <a:rPr lang="en-US" sz="2400" dirty="0" err="1"/>
              <a:t>stepProgammingLevel</a:t>
            </a:r>
            <a:r>
              <a:rPr lang="en-US" sz="2400" dirty="0"/>
              <a:t>()</a:t>
            </a:r>
          </a:p>
          <a:p>
            <a:r>
              <a:rPr lang="en-US" sz="2400" dirty="0"/>
              <a:t>int  </a:t>
            </a:r>
            <a:r>
              <a:rPr lang="en-US" sz="2400" dirty="0" err="1"/>
              <a:t>getLevel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getLanguage</a:t>
            </a:r>
            <a:r>
              <a:rPr lang="en-US" sz="24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4610823" y="28213"/>
            <a:ext cx="4186989" cy="2662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Manager____________________</a:t>
            </a:r>
          </a:p>
          <a:p>
            <a:r>
              <a:rPr lang="en-US" sz="2400" dirty="0"/>
              <a:t>title(str)                    # protected</a:t>
            </a:r>
          </a:p>
          <a:p>
            <a:r>
              <a:rPr lang="en-US" sz="2400" u="sng" dirty="0"/>
              <a:t>employees (int)      #protected </a:t>
            </a:r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str,int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incrementEmployees</a:t>
            </a:r>
            <a:r>
              <a:rPr lang="en-US" sz="2400" dirty="0"/>
              <a:t>()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getEmployees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getTitle</a:t>
            </a:r>
            <a:r>
              <a:rPr lang="en-US" sz="2400" dirty="0"/>
              <a:t>()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617240" y="3563100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523745" y="4080649"/>
            <a:ext cx="4186989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 err="1"/>
              <a:t>ProgrammingManager</a:t>
            </a:r>
            <a:r>
              <a:rPr lang="en-US" sz="2300" u="sng" dirty="0"/>
              <a:t>_______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str,int,str</a:t>
            </a:r>
            <a:r>
              <a:rPr lang="en-US" sz="2400" dirty="0"/>
              <a:t>, int)</a:t>
            </a:r>
          </a:p>
          <a:p>
            <a:r>
              <a:rPr lang="en-US" sz="2400" dirty="0" err="1"/>
              <a:t>decrementEmployees</a:t>
            </a:r>
            <a:r>
              <a:rPr lang="en-US" sz="2400" dirty="0"/>
              <a:t>()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/>
              <a:t>changeTitle</a:t>
            </a:r>
            <a:r>
              <a:rPr lang="en-US" sz="2400" dirty="0"/>
              <a:t>(str)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444914" y="3563100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444914" y="2799482"/>
            <a:ext cx="0" cy="763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>
            <a:off x="6084277" y="3059812"/>
            <a:ext cx="0" cy="5032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264C0B4-3ABF-4F25-94A5-D8404E9C0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30"/>
          <a:stretch/>
        </p:blipFill>
        <p:spPr>
          <a:xfrm>
            <a:off x="7071131" y="2402666"/>
            <a:ext cx="5885741" cy="46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5AE51-4372-44E3-B970-9898EA51B02F}"/>
              </a:ext>
            </a:extLst>
          </p:cNvPr>
          <p:cNvSpPr txBox="1"/>
          <p:nvPr/>
        </p:nvSpPr>
        <p:spPr>
          <a:xfrm>
            <a:off x="9601200" y="0"/>
            <a:ext cx="24090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400" b="1" dirty="0">
                <a:solidFill>
                  <a:srgbClr val="FF0000"/>
                </a:solidFill>
              </a:rPr>
              <a:t>Ex223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5566E-8278-40DA-86F6-A47A4E8B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756" y="-115908"/>
            <a:ext cx="5661613" cy="6973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28729-20A9-4736-9F23-21D79736C3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42"/>
          <a:stretch/>
        </p:blipFill>
        <p:spPr>
          <a:xfrm>
            <a:off x="6266273" y="642822"/>
            <a:ext cx="6509928" cy="644377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A0DC88-D6AA-41C5-9B05-041F9B554C7E}"/>
              </a:ext>
            </a:extLst>
          </p:cNvPr>
          <p:cNvCxnSpPr/>
          <p:nvPr/>
        </p:nvCxnSpPr>
        <p:spPr>
          <a:xfrm flipV="1">
            <a:off x="1651000" y="2489200"/>
            <a:ext cx="7035800" cy="2514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E65D81-4A24-4FE5-8E90-353B5AFCE9FE}"/>
              </a:ext>
            </a:extLst>
          </p:cNvPr>
          <p:cNvCxnSpPr>
            <a:cxnSpLocks/>
          </p:cNvCxnSpPr>
          <p:nvPr/>
        </p:nvCxnSpPr>
        <p:spPr>
          <a:xfrm flipV="1">
            <a:off x="1803400" y="3864711"/>
            <a:ext cx="6883400" cy="1656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EFEBF-86D1-4ADD-B33D-97044820AB10}"/>
              </a:ext>
            </a:extLst>
          </p:cNvPr>
          <p:cNvCxnSpPr>
            <a:cxnSpLocks/>
          </p:cNvCxnSpPr>
          <p:nvPr/>
        </p:nvCxnSpPr>
        <p:spPr>
          <a:xfrm flipV="1">
            <a:off x="10990053" y="3053752"/>
            <a:ext cx="0" cy="36677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CC1BB6-4B2F-400D-B186-331DC72639A5}"/>
              </a:ext>
            </a:extLst>
          </p:cNvPr>
          <p:cNvCxnSpPr>
            <a:cxnSpLocks/>
          </p:cNvCxnSpPr>
          <p:nvPr/>
        </p:nvCxnSpPr>
        <p:spPr>
          <a:xfrm>
            <a:off x="1362974" y="6721475"/>
            <a:ext cx="96270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164C25-EFD1-45ED-B091-37E3B1959B2C}"/>
              </a:ext>
            </a:extLst>
          </p:cNvPr>
          <p:cNvCxnSpPr>
            <a:cxnSpLocks/>
          </p:cNvCxnSpPr>
          <p:nvPr/>
        </p:nvCxnSpPr>
        <p:spPr>
          <a:xfrm>
            <a:off x="1362974" y="6361395"/>
            <a:ext cx="0" cy="36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58035" y="-127017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167992"/>
            <a:ext cx="4186989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Student____________________</a:t>
            </a:r>
          </a:p>
          <a:p>
            <a:r>
              <a:rPr lang="en-US" sz="2300" dirty="0"/>
              <a:t>_course(str)     # protected</a:t>
            </a:r>
          </a:p>
          <a:p>
            <a:r>
              <a:rPr lang="en-US" sz="2300" u="sng" dirty="0"/>
              <a:t>_</a:t>
            </a:r>
            <a:r>
              <a:rPr lang="en-US" sz="2300" u="sng" dirty="0" err="1"/>
              <a:t>yearOfStudy</a:t>
            </a:r>
            <a:r>
              <a:rPr lang="en-US" sz="2300" u="sng" dirty="0"/>
              <a:t> (int)     # protected    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__(str, int)</a:t>
            </a:r>
          </a:p>
          <a:p>
            <a:r>
              <a:rPr lang="en-US" sz="2400" dirty="0" err="1"/>
              <a:t>incrementYear</a:t>
            </a:r>
            <a:r>
              <a:rPr lang="en-US" sz="2400" dirty="0"/>
              <a:t>()</a:t>
            </a:r>
          </a:p>
          <a:p>
            <a:r>
              <a:rPr lang="en-US" sz="2400" dirty="0"/>
              <a:t>int  </a:t>
            </a:r>
            <a:r>
              <a:rPr lang="en-US" sz="2400" dirty="0" err="1"/>
              <a:t>getYear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getCourse</a:t>
            </a:r>
            <a:r>
              <a:rPr lang="en-US" sz="2400" dirty="0"/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4610823" y="28213"/>
            <a:ext cx="4464165" cy="2662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Lecturer____________________</a:t>
            </a:r>
          </a:p>
          <a:p>
            <a:r>
              <a:rPr lang="en-US" sz="2400" dirty="0"/>
              <a:t>topic(str)                        # protected</a:t>
            </a:r>
          </a:p>
          <a:p>
            <a:r>
              <a:rPr lang="en-US" sz="2400" u="sng" dirty="0" err="1"/>
              <a:t>teachingHours</a:t>
            </a:r>
            <a:r>
              <a:rPr lang="en-US" sz="2400" u="sng" dirty="0"/>
              <a:t> (int)      # protected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str,int</a:t>
            </a:r>
            <a:r>
              <a:rPr lang="en-US" sz="2400" dirty="0"/>
              <a:t>)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getHours</a:t>
            </a:r>
            <a:r>
              <a:rPr lang="en-US" sz="2400" dirty="0"/>
              <a:t>()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getTopic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setTopic</a:t>
            </a:r>
            <a:r>
              <a:rPr lang="en-US" sz="2400" dirty="0"/>
              <a:t>(str) 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617240" y="3563100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523745" y="4080649"/>
            <a:ext cx="4186989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 err="1"/>
              <a:t>PostGraduate</a:t>
            </a:r>
            <a:r>
              <a:rPr lang="en-US" sz="2300" u="sng" dirty="0"/>
              <a:t>_______________</a:t>
            </a:r>
          </a:p>
          <a:p>
            <a:r>
              <a:rPr lang="en-US" sz="2300" dirty="0"/>
              <a:t>office (str)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str,int,str</a:t>
            </a:r>
            <a:r>
              <a:rPr lang="en-US" sz="2400" dirty="0"/>
              <a:t>, </a:t>
            </a:r>
            <a:r>
              <a:rPr lang="en-US" sz="2400" dirty="0" err="1"/>
              <a:t>int,str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setHours</a:t>
            </a:r>
            <a:r>
              <a:rPr lang="en-US" sz="2400" dirty="0"/>
              <a:t>(int)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str </a:t>
            </a:r>
            <a:r>
              <a:rPr lang="en-US" sz="2400" dirty="0" err="1"/>
              <a:t>getOffice</a:t>
            </a:r>
            <a:r>
              <a:rPr lang="en-US" sz="2400" dirty="0"/>
              <a:t>()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444914" y="3563100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444914" y="2799482"/>
            <a:ext cx="0" cy="763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 flipH="1">
            <a:off x="6084277" y="2690480"/>
            <a:ext cx="11723" cy="8726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D56D919-0450-4DC8-8CC3-3D81409A74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733"/>
          <a:stretch/>
        </p:blipFill>
        <p:spPr>
          <a:xfrm>
            <a:off x="6842905" y="2442274"/>
            <a:ext cx="5232790" cy="47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9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5AE51-4372-44E3-B970-9898EA51B02F}"/>
              </a:ext>
            </a:extLst>
          </p:cNvPr>
          <p:cNvSpPr txBox="1"/>
          <p:nvPr/>
        </p:nvSpPr>
        <p:spPr>
          <a:xfrm>
            <a:off x="9601200" y="0"/>
            <a:ext cx="24090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400" b="1" dirty="0">
                <a:solidFill>
                  <a:srgbClr val="FF0000"/>
                </a:solidFill>
              </a:rPr>
              <a:t>Ex224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EA81A-CCC4-46D4-B0AB-BE692B70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1" y="0"/>
            <a:ext cx="528345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7F7DA-85D2-4786-B9EA-97BCA149A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136"/>
          <a:stretch/>
        </p:blipFill>
        <p:spPr>
          <a:xfrm>
            <a:off x="6566029" y="615553"/>
            <a:ext cx="6070341" cy="645042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6564CA-CAAD-49C7-BE77-B40B40930A78}"/>
              </a:ext>
            </a:extLst>
          </p:cNvPr>
          <p:cNvCxnSpPr/>
          <p:nvPr/>
        </p:nvCxnSpPr>
        <p:spPr>
          <a:xfrm flipV="1">
            <a:off x="1803400" y="2260600"/>
            <a:ext cx="6908800" cy="254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D5DA5E-9B6D-47E7-9413-2A2B0F3641B3}"/>
              </a:ext>
            </a:extLst>
          </p:cNvPr>
          <p:cNvCxnSpPr>
            <a:cxnSpLocks/>
          </p:cNvCxnSpPr>
          <p:nvPr/>
        </p:nvCxnSpPr>
        <p:spPr>
          <a:xfrm flipV="1">
            <a:off x="1803400" y="2863970"/>
            <a:ext cx="7030049" cy="2503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AAFA89-9BE5-49A9-B316-731D9FA7B81C}"/>
              </a:ext>
            </a:extLst>
          </p:cNvPr>
          <p:cNvCxnSpPr>
            <a:cxnSpLocks/>
          </p:cNvCxnSpPr>
          <p:nvPr/>
        </p:nvCxnSpPr>
        <p:spPr>
          <a:xfrm flipV="1">
            <a:off x="2209800" y="3598863"/>
            <a:ext cx="6882442" cy="29400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26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58035" y="-127017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167992"/>
            <a:ext cx="4186989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Book____________________</a:t>
            </a:r>
          </a:p>
          <a:p>
            <a:r>
              <a:rPr lang="en-US" sz="2300" dirty="0"/>
              <a:t>_title(str)     # protected</a:t>
            </a:r>
          </a:p>
          <a:p>
            <a:r>
              <a:rPr lang="en-US" sz="2300" u="sng" dirty="0"/>
              <a:t>_author (int)     # protected    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__(str, str)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getTitle</a:t>
            </a:r>
            <a:r>
              <a:rPr lang="en-US" sz="2400" dirty="0"/>
              <a:t>()</a:t>
            </a:r>
          </a:p>
          <a:p>
            <a:r>
              <a:rPr lang="en-US" sz="2400" dirty="0"/>
              <a:t>str  </a:t>
            </a:r>
            <a:r>
              <a:rPr lang="en-US" sz="2400" dirty="0" err="1"/>
              <a:t>getAuthor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setAuthor</a:t>
            </a:r>
            <a:r>
              <a:rPr lang="en-US" sz="2400" dirty="0"/>
              <a:t>(str)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4610823" y="28213"/>
            <a:ext cx="4464165" cy="303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Audio____________________</a:t>
            </a:r>
          </a:p>
          <a:p>
            <a:r>
              <a:rPr lang="en-US" sz="2400" dirty="0"/>
              <a:t>format(str)                     # protected</a:t>
            </a:r>
          </a:p>
          <a:p>
            <a:r>
              <a:rPr lang="en-US" sz="2400" u="sng" dirty="0" err="1"/>
              <a:t>playtingTime</a:t>
            </a:r>
            <a:r>
              <a:rPr lang="en-US" sz="2400" u="sng" dirty="0"/>
              <a:t>(int)         # minutes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str,int</a:t>
            </a:r>
            <a:r>
              <a:rPr lang="en-US" sz="2400" dirty="0"/>
              <a:t>)</a:t>
            </a:r>
          </a:p>
          <a:p>
            <a:r>
              <a:rPr lang="en-US" sz="2400" dirty="0"/>
              <a:t>int </a:t>
            </a:r>
            <a:r>
              <a:rPr lang="en-US" sz="2400" dirty="0" err="1"/>
              <a:t>getPlayingTime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setPlayingTime</a:t>
            </a:r>
            <a:r>
              <a:rPr lang="en-US" sz="2400" dirty="0"/>
              <a:t>(int)</a:t>
            </a:r>
          </a:p>
          <a:p>
            <a:r>
              <a:rPr lang="en-US" sz="2400" dirty="0"/>
              <a:t>str </a:t>
            </a:r>
            <a:r>
              <a:rPr lang="en-US" sz="2400" dirty="0" err="1"/>
              <a:t>getFormat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setFormat</a:t>
            </a:r>
            <a:r>
              <a:rPr lang="en-US" sz="2400" dirty="0"/>
              <a:t>(str) 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617240" y="3563100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523745" y="4080649"/>
            <a:ext cx="4186989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 err="1"/>
              <a:t>AudioBook</a:t>
            </a:r>
            <a:r>
              <a:rPr lang="en-US" sz="2300" u="sng" dirty="0"/>
              <a:t>______________</a:t>
            </a:r>
          </a:p>
          <a:p>
            <a:r>
              <a:rPr lang="en-US" sz="2300" dirty="0" err="1"/>
              <a:t>isbn</a:t>
            </a:r>
            <a:r>
              <a:rPr lang="en-US" sz="2300" dirty="0"/>
              <a:t> (str)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str,str,str</a:t>
            </a:r>
            <a:r>
              <a:rPr lang="en-US" sz="2400" dirty="0"/>
              <a:t>, </a:t>
            </a:r>
            <a:r>
              <a:rPr lang="en-US" sz="2400" dirty="0" err="1"/>
              <a:t>int,str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addToPlayingTime</a:t>
            </a:r>
            <a:r>
              <a:rPr lang="en-US" sz="2400" dirty="0"/>
              <a:t>(int)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str </a:t>
            </a:r>
            <a:r>
              <a:rPr lang="en-US" sz="2400" dirty="0" err="1"/>
              <a:t>getIsbn</a:t>
            </a:r>
            <a:r>
              <a:rPr lang="en-US" sz="2400" dirty="0"/>
              <a:t>()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444914" y="3563100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444914" y="2799482"/>
            <a:ext cx="0" cy="763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 flipH="1">
            <a:off x="6084278" y="3059812"/>
            <a:ext cx="11722" cy="5032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A33B2FA-20EF-4946-B7DF-723F93ED0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422"/>
          <a:stretch/>
        </p:blipFill>
        <p:spPr>
          <a:xfrm>
            <a:off x="7569456" y="1983350"/>
            <a:ext cx="5247030" cy="49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5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F2C512-033E-434F-8A66-11C7E849C5A1}"/>
              </a:ext>
            </a:extLst>
          </p:cNvPr>
          <p:cNvSpPr txBox="1"/>
          <p:nvPr/>
        </p:nvSpPr>
        <p:spPr>
          <a:xfrm>
            <a:off x="2569580" y="2060294"/>
            <a:ext cx="40278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Resolving Ambiguity (RTO)</a:t>
            </a:r>
          </a:p>
          <a:p>
            <a:endParaRPr lang="en-IE" sz="2800" dirty="0"/>
          </a:p>
          <a:p>
            <a:r>
              <a:rPr lang="en-IE" sz="2800" dirty="0"/>
              <a:t>Some additional Notes</a:t>
            </a:r>
          </a:p>
        </p:txBody>
      </p:sp>
    </p:spTree>
    <p:extLst>
      <p:ext uri="{BB962C8B-B14F-4D97-AF65-F5344CB8AC3E}">
        <p14:creationId xmlns:p14="http://schemas.microsoft.com/office/powerpoint/2010/main" val="146374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68307" y="-143000"/>
            <a:ext cx="13947229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Resolving 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22789"/>
            <a:ext cx="346509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A: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print('A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3807563" y="38179"/>
            <a:ext cx="335523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B: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print('B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098864" y="1870452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342648" y="247398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class C(</a:t>
            </a:r>
            <a:r>
              <a:rPr lang="en-US" sz="2300" dirty="0">
                <a:solidFill>
                  <a:srgbClr val="FF0000"/>
                </a:solidFill>
              </a:rPr>
              <a:t>A</a:t>
            </a:r>
            <a:r>
              <a:rPr lang="en-US" sz="2300" dirty="0"/>
              <a:t>,B):</a:t>
            </a:r>
          </a:p>
          <a:p>
            <a:endParaRPr lang="en-US" sz="2300" dirty="0"/>
          </a:p>
          <a:p>
            <a:r>
              <a:rPr lang="en-US" sz="2300" dirty="0"/>
              <a:t>    def print(self):</a:t>
            </a:r>
          </a:p>
          <a:p>
            <a:r>
              <a:rPr lang="en-US" sz="2300" dirty="0"/>
              <a:t>        print('C </a:t>
            </a:r>
            <a:r>
              <a:rPr lang="en-US" sz="2300" dirty="0" err="1"/>
              <a:t>Class'</a:t>
            </a:r>
            <a:r>
              <a:rPr lang="en-US" sz="2300" dirty="0"/>
              <a:t>)</a:t>
            </a:r>
          </a:p>
          <a:p>
            <a:r>
              <a:rPr lang="en-US" sz="2300" dirty="0"/>
              <a:t>        super().print()</a:t>
            </a:r>
          </a:p>
          <a:p>
            <a:r>
              <a:rPr lang="en-US" sz="2300" dirty="0"/>
              <a:t>        super().print()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059990" y="1870452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059990" y="1484729"/>
            <a:ext cx="8748" cy="3857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>
            <a:off x="5711076" y="1469339"/>
            <a:ext cx="0" cy="4219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01746-38C8-4E80-84BC-865CBCCFE2F4}"/>
              </a:ext>
            </a:extLst>
          </p:cNvPr>
          <p:cNvSpPr txBox="1"/>
          <p:nvPr/>
        </p:nvSpPr>
        <p:spPr>
          <a:xfrm>
            <a:off x="7618149" y="102855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300" dirty="0"/>
              <a:t>c1 = C()</a:t>
            </a:r>
          </a:p>
          <a:p>
            <a:r>
              <a:rPr lang="fr-FR" sz="2300" dirty="0">
                <a:solidFill>
                  <a:srgbClr val="FF0000"/>
                </a:solidFill>
              </a:rPr>
              <a:t>c1.print()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A.print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B.print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066F7-85A8-4DF5-AD34-5502A9A4C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5" t="56683" r="82308" b="14194"/>
          <a:stretch/>
        </p:blipFill>
        <p:spPr>
          <a:xfrm>
            <a:off x="7618149" y="3428539"/>
            <a:ext cx="3096743" cy="366069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A99BBA-C34C-4FE3-89EA-1497D640D5CA}"/>
              </a:ext>
            </a:extLst>
          </p:cNvPr>
          <p:cNvCxnSpPr/>
          <p:nvPr/>
        </p:nvCxnSpPr>
        <p:spPr>
          <a:xfrm>
            <a:off x="2450123" y="2860431"/>
            <a:ext cx="4818184" cy="1348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1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68307" y="-143000"/>
            <a:ext cx="13947229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Resolving 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22789"/>
            <a:ext cx="346509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A: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print('A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3807563" y="38179"/>
            <a:ext cx="335523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B: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print('B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098864" y="1870452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342648" y="247398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class C(</a:t>
            </a:r>
            <a:r>
              <a:rPr lang="en-US" sz="2300" dirty="0">
                <a:solidFill>
                  <a:srgbClr val="FF0000"/>
                </a:solidFill>
              </a:rPr>
              <a:t>B</a:t>
            </a:r>
            <a:r>
              <a:rPr lang="en-US" sz="2300" dirty="0"/>
              <a:t>,A):</a:t>
            </a:r>
          </a:p>
          <a:p>
            <a:endParaRPr lang="en-US" sz="2300" dirty="0"/>
          </a:p>
          <a:p>
            <a:r>
              <a:rPr lang="en-US" sz="2300" dirty="0"/>
              <a:t>    def print(self):</a:t>
            </a:r>
          </a:p>
          <a:p>
            <a:r>
              <a:rPr lang="en-US" sz="2300" dirty="0"/>
              <a:t>        print('C </a:t>
            </a:r>
            <a:r>
              <a:rPr lang="en-US" sz="2300" dirty="0" err="1"/>
              <a:t>Class'</a:t>
            </a:r>
            <a:r>
              <a:rPr lang="en-US" sz="2300" dirty="0"/>
              <a:t>)</a:t>
            </a:r>
          </a:p>
          <a:p>
            <a:r>
              <a:rPr lang="en-US" sz="2300" dirty="0"/>
              <a:t>        super().print()</a:t>
            </a:r>
          </a:p>
          <a:p>
            <a:r>
              <a:rPr lang="en-US" sz="2300" dirty="0"/>
              <a:t>        super().print()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059990" y="1870452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059990" y="1484729"/>
            <a:ext cx="8748" cy="3857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>
            <a:off x="5711076" y="1469339"/>
            <a:ext cx="0" cy="4219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01746-38C8-4E80-84BC-865CBCCFE2F4}"/>
              </a:ext>
            </a:extLst>
          </p:cNvPr>
          <p:cNvSpPr txBox="1"/>
          <p:nvPr/>
        </p:nvSpPr>
        <p:spPr>
          <a:xfrm>
            <a:off x="7618149" y="102855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300" dirty="0"/>
              <a:t>c1 = C()</a:t>
            </a:r>
          </a:p>
          <a:p>
            <a:r>
              <a:rPr lang="fr-FR" sz="2300" dirty="0">
                <a:solidFill>
                  <a:srgbClr val="FF0000"/>
                </a:solidFill>
              </a:rPr>
              <a:t>c1.print()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A.print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B.print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A99BBA-C34C-4FE3-89EA-1497D640D5CA}"/>
              </a:ext>
            </a:extLst>
          </p:cNvPr>
          <p:cNvCxnSpPr>
            <a:cxnSpLocks/>
          </p:cNvCxnSpPr>
          <p:nvPr/>
        </p:nvCxnSpPr>
        <p:spPr>
          <a:xfrm>
            <a:off x="2450123" y="2860431"/>
            <a:ext cx="5251939" cy="1500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21AA758-F07F-4B42-B2AC-BEEBB94AA8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1" t="55319" r="85692" b="16917"/>
          <a:stretch/>
        </p:blipFill>
        <p:spPr>
          <a:xfrm>
            <a:off x="7852610" y="3446325"/>
            <a:ext cx="2123728" cy="32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7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68307" y="-143000"/>
            <a:ext cx="13947229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Resolving 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22789"/>
            <a:ext cx="346509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A: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print('A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3807563" y="38179"/>
            <a:ext cx="335523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B: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print('B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098864" y="1870452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342648" y="247398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class C(A,B):</a:t>
            </a:r>
          </a:p>
          <a:p>
            <a:endParaRPr lang="en-US" sz="2300" dirty="0"/>
          </a:p>
          <a:p>
            <a:r>
              <a:rPr lang="en-US" sz="2300" dirty="0"/>
              <a:t>    def print(self):</a:t>
            </a:r>
          </a:p>
          <a:p>
            <a:r>
              <a:rPr lang="en-US" sz="2300" dirty="0"/>
              <a:t>        print('C </a:t>
            </a:r>
            <a:r>
              <a:rPr lang="en-US" sz="2300" dirty="0" err="1"/>
              <a:t>Class'</a:t>
            </a:r>
            <a:r>
              <a:rPr lang="en-US" sz="2300" dirty="0"/>
              <a:t>)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A.print</a:t>
            </a:r>
            <a:r>
              <a:rPr lang="en-US" sz="2300" dirty="0"/>
              <a:t>(self)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B.print</a:t>
            </a:r>
            <a:r>
              <a:rPr lang="en-US" sz="2300" dirty="0"/>
              <a:t>(self)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059990" y="1870452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059990" y="1484729"/>
            <a:ext cx="8748" cy="3857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>
            <a:off x="5711076" y="1469339"/>
            <a:ext cx="0" cy="4219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01746-38C8-4E80-84BC-865CBCCFE2F4}"/>
              </a:ext>
            </a:extLst>
          </p:cNvPr>
          <p:cNvSpPr txBox="1"/>
          <p:nvPr/>
        </p:nvSpPr>
        <p:spPr>
          <a:xfrm>
            <a:off x="7618149" y="102855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300" dirty="0"/>
              <a:t>c1 = C()</a:t>
            </a:r>
          </a:p>
          <a:p>
            <a:r>
              <a:rPr lang="fr-FR" sz="2300" dirty="0">
                <a:solidFill>
                  <a:srgbClr val="FF0000"/>
                </a:solidFill>
              </a:rPr>
              <a:t>c1.print()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A.print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B.print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5B785F-388A-46E1-977E-5FEA1ED0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6" t="66795" r="84974" b="5617"/>
          <a:stretch/>
        </p:blipFill>
        <p:spPr>
          <a:xfrm>
            <a:off x="8610602" y="3429000"/>
            <a:ext cx="2743199" cy="36605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3325AF-23D8-4259-9E9C-CA4DF2BE40B5}"/>
              </a:ext>
            </a:extLst>
          </p:cNvPr>
          <p:cNvCxnSpPr>
            <a:cxnSpLocks/>
          </p:cNvCxnSpPr>
          <p:nvPr/>
        </p:nvCxnSpPr>
        <p:spPr>
          <a:xfrm>
            <a:off x="3581399" y="4243754"/>
            <a:ext cx="4800601" cy="128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8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68307" y="-143000"/>
            <a:ext cx="13947229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Resolving 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22789"/>
            <a:ext cx="3465095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A: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print('A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3807563" y="38179"/>
            <a:ext cx="335523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class B:</a:t>
            </a:r>
          </a:p>
          <a:p>
            <a:endParaRPr lang="en-US" sz="2200" dirty="0"/>
          </a:p>
          <a:p>
            <a:r>
              <a:rPr lang="en-US" sz="2200" dirty="0"/>
              <a:t>    def print(self):</a:t>
            </a:r>
          </a:p>
          <a:p>
            <a:r>
              <a:rPr lang="en-US" sz="2200" dirty="0"/>
              <a:t>        print('B </a:t>
            </a:r>
            <a:r>
              <a:rPr lang="en-US" sz="2200" dirty="0" err="1"/>
              <a:t>Class'</a:t>
            </a:r>
            <a:r>
              <a:rPr lang="en-US" sz="2200" dirty="0"/>
              <a:t>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098864" y="1870452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342648" y="247398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class C(A,B):</a:t>
            </a:r>
          </a:p>
          <a:p>
            <a:endParaRPr lang="en-US" sz="2300" dirty="0"/>
          </a:p>
          <a:p>
            <a:r>
              <a:rPr lang="en-US" sz="2300" dirty="0"/>
              <a:t>    def print(self):</a:t>
            </a:r>
          </a:p>
          <a:p>
            <a:r>
              <a:rPr lang="en-US" sz="2300" dirty="0"/>
              <a:t>        print('C </a:t>
            </a:r>
            <a:r>
              <a:rPr lang="en-US" sz="2300" dirty="0" err="1"/>
              <a:t>Class'</a:t>
            </a:r>
            <a:r>
              <a:rPr lang="en-US" sz="2300" dirty="0"/>
              <a:t>)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A.print</a:t>
            </a:r>
            <a:r>
              <a:rPr lang="en-US" sz="2300" dirty="0"/>
              <a:t>(self)</a:t>
            </a:r>
          </a:p>
          <a:p>
            <a:r>
              <a:rPr lang="en-US" sz="2300" dirty="0"/>
              <a:t>        </a:t>
            </a:r>
            <a:r>
              <a:rPr lang="en-US" sz="2300" dirty="0" err="1"/>
              <a:t>B.print</a:t>
            </a:r>
            <a:r>
              <a:rPr lang="en-US" sz="2300" dirty="0"/>
              <a:t>(self)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059990" y="1870452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059990" y="1484729"/>
            <a:ext cx="8748" cy="3857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>
            <a:off x="5711076" y="1469339"/>
            <a:ext cx="0" cy="4219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01746-38C8-4E80-84BC-865CBCCFE2F4}"/>
              </a:ext>
            </a:extLst>
          </p:cNvPr>
          <p:cNvSpPr txBox="1"/>
          <p:nvPr/>
        </p:nvSpPr>
        <p:spPr>
          <a:xfrm>
            <a:off x="7618149" y="1028559"/>
            <a:ext cx="4186989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300" dirty="0"/>
              <a:t>c1 = C()</a:t>
            </a:r>
          </a:p>
          <a:p>
            <a:r>
              <a:rPr lang="fr-FR" sz="2300" dirty="0">
                <a:solidFill>
                  <a:srgbClr val="FF0000"/>
                </a:solidFill>
              </a:rPr>
              <a:t>c1.print()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A.print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</a:p>
          <a:p>
            <a:r>
              <a:rPr lang="fr-FR" sz="2300" dirty="0" err="1"/>
              <a:t>print</a:t>
            </a:r>
            <a:r>
              <a:rPr lang="fr-FR" sz="2300" dirty="0"/>
              <a:t>()</a:t>
            </a:r>
          </a:p>
          <a:p>
            <a:r>
              <a:rPr lang="fr-FR" sz="2300" dirty="0" err="1">
                <a:solidFill>
                  <a:srgbClr val="FF0000"/>
                </a:solidFill>
              </a:rPr>
              <a:t>B.print</a:t>
            </a:r>
            <a:r>
              <a:rPr lang="fr-FR" sz="2300" dirty="0">
                <a:solidFill>
                  <a:srgbClr val="FF0000"/>
                </a:solidFill>
              </a:rPr>
              <a:t>(c1)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35B785F-388A-46E1-977E-5FEA1ED0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6" t="66795" r="84974" b="5617"/>
          <a:stretch/>
        </p:blipFill>
        <p:spPr>
          <a:xfrm>
            <a:off x="8610602" y="3429000"/>
            <a:ext cx="2743199" cy="366050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3325AF-23D8-4259-9E9C-CA4DF2BE40B5}"/>
              </a:ext>
            </a:extLst>
          </p:cNvPr>
          <p:cNvCxnSpPr>
            <a:cxnSpLocks/>
          </p:cNvCxnSpPr>
          <p:nvPr/>
        </p:nvCxnSpPr>
        <p:spPr>
          <a:xfrm>
            <a:off x="3581399" y="4243754"/>
            <a:ext cx="4800601" cy="1289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4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DA22-5C65-447E-876D-D84511F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6BA83-2114-47B1-8249-FE37241A8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57"/>
          <a:stretch/>
        </p:blipFill>
        <p:spPr>
          <a:xfrm>
            <a:off x="355006" y="-1"/>
            <a:ext cx="4000408" cy="3339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4FAC4D-6473-41E5-9991-83B5FA2E13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872"/>
          <a:stretch/>
        </p:blipFill>
        <p:spPr>
          <a:xfrm>
            <a:off x="4960038" y="-38196"/>
            <a:ext cx="4201904" cy="3378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0940C3-115B-42D0-9993-32DE08DFB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72"/>
          <a:stretch/>
        </p:blipFill>
        <p:spPr>
          <a:xfrm>
            <a:off x="1745554" y="3639141"/>
            <a:ext cx="4003915" cy="321885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45F9EF-F05D-470F-9CF1-41958B6A2979}"/>
              </a:ext>
            </a:extLst>
          </p:cNvPr>
          <p:cNvCxnSpPr>
            <a:cxnSpLocks/>
          </p:cNvCxnSpPr>
          <p:nvPr/>
        </p:nvCxnSpPr>
        <p:spPr>
          <a:xfrm flipV="1">
            <a:off x="2098431" y="690806"/>
            <a:ext cx="4201904" cy="1325563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6C9B03-77EB-4707-814E-7355002457FD}"/>
              </a:ext>
            </a:extLst>
          </p:cNvPr>
          <p:cNvCxnSpPr>
            <a:cxnSpLocks/>
          </p:cNvCxnSpPr>
          <p:nvPr/>
        </p:nvCxnSpPr>
        <p:spPr>
          <a:xfrm flipH="1">
            <a:off x="4960038" y="3178042"/>
            <a:ext cx="1340297" cy="1618810"/>
          </a:xfrm>
          <a:prstGeom prst="line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21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68307" y="-143000"/>
            <a:ext cx="13947229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Resolving 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22789"/>
            <a:ext cx="346509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A: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val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self._value</a:t>
            </a:r>
            <a:r>
              <a:rPr lang="en-US" sz="2400" dirty="0"/>
              <a:t> = </a:t>
            </a:r>
            <a:r>
              <a:rPr lang="en-US" sz="2400" dirty="0" err="1"/>
              <a:t>val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3978134" y="84344"/>
            <a:ext cx="335523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class B:</a:t>
            </a:r>
          </a:p>
          <a:p>
            <a:endParaRPr lang="en-US" sz="2400" dirty="0"/>
          </a:p>
          <a:p>
            <a:r>
              <a:rPr lang="en-US" sz="2400" dirty="0"/>
              <a:t>     def __</a:t>
            </a:r>
            <a:r>
              <a:rPr lang="en-US" sz="2400" dirty="0" err="1"/>
              <a:t>init</a:t>
            </a:r>
            <a:r>
              <a:rPr lang="en-US" sz="2400" dirty="0"/>
              <a:t>__(self, </a:t>
            </a:r>
            <a:r>
              <a:rPr lang="en-US" sz="2400" dirty="0" err="1"/>
              <a:t>val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self._value</a:t>
            </a:r>
            <a:r>
              <a:rPr lang="en-US" sz="2400" dirty="0"/>
              <a:t> = </a:t>
            </a:r>
            <a:r>
              <a:rPr lang="en-US" sz="2400" dirty="0" err="1"/>
              <a:t>val</a:t>
            </a:r>
            <a:endParaRPr lang="en-US" sz="2400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098864" y="1870452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342648" y="2473989"/>
            <a:ext cx="4186989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/>
              <a:t>class C(A,B):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059990" y="1870452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068738" y="1592449"/>
            <a:ext cx="0" cy="2780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>
            <a:off x="5711076" y="1654004"/>
            <a:ext cx="0" cy="2372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D01746-38C8-4E80-84BC-865CBCCFE2F4}"/>
              </a:ext>
            </a:extLst>
          </p:cNvPr>
          <p:cNvSpPr txBox="1"/>
          <p:nvPr/>
        </p:nvSpPr>
        <p:spPr>
          <a:xfrm>
            <a:off x="1342648" y="4437319"/>
            <a:ext cx="908631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/>
              <a:t>Note: class C </a:t>
            </a:r>
            <a:r>
              <a:rPr lang="fr-FR" sz="2800" dirty="0" err="1"/>
              <a:t>will</a:t>
            </a:r>
            <a:r>
              <a:rPr lang="fr-FR" sz="2800" dirty="0"/>
              <a:t> have </a:t>
            </a:r>
            <a:r>
              <a:rPr lang="fr-FR" sz="2800" dirty="0" err="1"/>
              <a:t>only</a:t>
            </a:r>
            <a:r>
              <a:rPr lang="fr-FR" sz="2800" dirty="0"/>
              <a:t> one </a:t>
            </a:r>
            <a:r>
              <a:rPr lang="fr-FR" sz="2800" dirty="0" err="1"/>
              <a:t>attribute</a:t>
            </a:r>
            <a:r>
              <a:rPr lang="fr-FR" sz="2800" dirty="0"/>
              <a:t> _</a:t>
            </a:r>
            <a:r>
              <a:rPr lang="fr-FR" sz="2800" dirty="0">
                <a:solidFill>
                  <a:srgbClr val="FF0000"/>
                </a:solidFill>
              </a:rPr>
              <a:t>value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3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17231" y="-249516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Base Classes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527968" y="43934"/>
            <a:ext cx="4658103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Counter: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self._value</a:t>
            </a:r>
            <a:r>
              <a:rPr lang="en-US" sz="2600" dirty="0"/>
              <a:t> = 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setValue</a:t>
            </a:r>
            <a:r>
              <a:rPr lang="en-US" sz="2600" dirty="0"/>
              <a:t>(</a:t>
            </a:r>
            <a:r>
              <a:rPr lang="en-US" sz="2600" dirty="0" err="1"/>
              <a:t>self,val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self._value</a:t>
            </a:r>
            <a:r>
              <a:rPr lang="en-US" sz="2600" dirty="0"/>
              <a:t>=</a:t>
            </a:r>
            <a:r>
              <a:rPr lang="en-US" sz="2600" dirty="0" err="1"/>
              <a:t>val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getValue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self._value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decrement(self):</a:t>
            </a:r>
          </a:p>
          <a:p>
            <a:r>
              <a:rPr lang="en-US" sz="2600" dirty="0"/>
              <a:t>        if (</a:t>
            </a:r>
            <a:r>
              <a:rPr lang="en-US" sz="2600" dirty="0" err="1"/>
              <a:t>self._value</a:t>
            </a:r>
            <a:r>
              <a:rPr lang="en-US" sz="2600" dirty="0"/>
              <a:t>&gt;0):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self._value</a:t>
            </a:r>
            <a:r>
              <a:rPr lang="en-US" sz="2600" dirty="0"/>
              <a:t> -=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B387E-44B3-4F33-8BFE-0C5C4D713910}"/>
              </a:ext>
            </a:extLst>
          </p:cNvPr>
          <p:cNvSpPr txBox="1"/>
          <p:nvPr/>
        </p:nvSpPr>
        <p:spPr>
          <a:xfrm>
            <a:off x="6695697" y="0"/>
            <a:ext cx="46581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Task: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name, </a:t>
            </a:r>
            <a:r>
              <a:rPr lang="en-US" sz="2600" dirty="0" err="1"/>
              <a:t>descr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self._name</a:t>
            </a:r>
            <a:r>
              <a:rPr lang="en-US" sz="2600" dirty="0"/>
              <a:t> = name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self._description</a:t>
            </a:r>
            <a:r>
              <a:rPr lang="en-US" sz="2600" dirty="0"/>
              <a:t>=</a:t>
            </a:r>
            <a:r>
              <a:rPr lang="en-US" sz="2600" dirty="0" err="1"/>
              <a:t>descr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setDescription</a:t>
            </a:r>
            <a:r>
              <a:rPr lang="en-US" sz="2600" dirty="0"/>
              <a:t>(</a:t>
            </a:r>
            <a:r>
              <a:rPr lang="en-US" sz="2600" dirty="0" err="1"/>
              <a:t>self,descr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self._description</a:t>
            </a:r>
            <a:r>
              <a:rPr lang="en-US" sz="2600" dirty="0"/>
              <a:t>=</a:t>
            </a:r>
            <a:r>
              <a:rPr lang="en-US" sz="2600" dirty="0" err="1"/>
              <a:t>descr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getDescription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self._description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getName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self._name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74438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Multiple Inheritance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527968" y="43934"/>
            <a:ext cx="65024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TaskCounter</a:t>
            </a:r>
            <a:r>
              <a:rPr lang="en-US" sz="2600" dirty="0"/>
              <a:t> (</a:t>
            </a:r>
            <a:r>
              <a:rPr lang="en-US" sz="2600" dirty="0" err="1">
                <a:solidFill>
                  <a:srgbClr val="FF0000"/>
                </a:solidFill>
              </a:rPr>
              <a:t>Counter,Task</a:t>
            </a:r>
            <a:r>
              <a:rPr lang="en-US" sz="2600" dirty="0"/>
              <a:t>):</a:t>
            </a:r>
          </a:p>
          <a:p>
            <a:endParaRPr lang="en-US" sz="2600" dirty="0"/>
          </a:p>
          <a:p>
            <a:r>
              <a:rPr lang="en-US" sz="2600" dirty="0"/>
              <a:t>    def 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, </a:t>
            </a:r>
            <a:r>
              <a:rPr lang="en-US" sz="2600" dirty="0" err="1"/>
              <a:t>lim</a:t>
            </a:r>
            <a:r>
              <a:rPr lang="en-US" sz="2600" dirty="0"/>
              <a:t>, name, </a:t>
            </a:r>
            <a:r>
              <a:rPr lang="en-US" sz="2600" dirty="0" err="1"/>
              <a:t>descr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Counter.__</a:t>
            </a:r>
            <a:r>
              <a:rPr lang="en-US" sz="2600" dirty="0" err="1"/>
              <a:t>init</a:t>
            </a:r>
            <a:r>
              <a:rPr lang="en-US" sz="2600" dirty="0"/>
              <a:t>__(self, </a:t>
            </a:r>
            <a:r>
              <a:rPr lang="en-US" sz="2600" dirty="0" err="1"/>
              <a:t>val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Task.__</a:t>
            </a:r>
            <a:r>
              <a:rPr lang="en-US" sz="2600" dirty="0" err="1"/>
              <a:t>init</a:t>
            </a:r>
            <a:r>
              <a:rPr lang="en-US" sz="2600" dirty="0"/>
              <a:t>__(</a:t>
            </a:r>
            <a:r>
              <a:rPr lang="en-US" sz="2600" dirty="0" err="1"/>
              <a:t>self,name,descr</a:t>
            </a:r>
            <a:r>
              <a:rPr lang="en-US" sz="2600" dirty="0"/>
              <a:t>)</a:t>
            </a:r>
          </a:p>
          <a:p>
            <a:r>
              <a:rPr lang="en-US" sz="2600" dirty="0"/>
              <a:t>        </a:t>
            </a:r>
            <a:r>
              <a:rPr lang="en-US" sz="2600" dirty="0" err="1"/>
              <a:t>self.limit</a:t>
            </a:r>
            <a:r>
              <a:rPr lang="en-US" sz="2600" dirty="0"/>
              <a:t> = </a:t>
            </a:r>
            <a:r>
              <a:rPr lang="en-US" sz="2600" dirty="0" err="1"/>
              <a:t>lim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    def increment(self):</a:t>
            </a:r>
          </a:p>
          <a:p>
            <a:r>
              <a:rPr lang="en-US" sz="2600" dirty="0"/>
              <a:t>        if (</a:t>
            </a:r>
            <a:r>
              <a:rPr lang="en-US" sz="2600" dirty="0" err="1"/>
              <a:t>self._value</a:t>
            </a:r>
            <a:r>
              <a:rPr lang="en-US" sz="2600" dirty="0"/>
              <a:t> &lt; </a:t>
            </a:r>
            <a:r>
              <a:rPr lang="en-US" sz="2600" dirty="0" err="1"/>
              <a:t>self.limit</a:t>
            </a:r>
            <a:r>
              <a:rPr lang="en-US" sz="2600" dirty="0"/>
              <a:t>):</a:t>
            </a:r>
          </a:p>
          <a:p>
            <a:r>
              <a:rPr lang="en-US" sz="2600" dirty="0"/>
              <a:t>            </a:t>
            </a:r>
            <a:r>
              <a:rPr lang="en-US" sz="2600" dirty="0" err="1"/>
              <a:t>self._value</a:t>
            </a:r>
            <a:r>
              <a:rPr lang="en-US" sz="2600" dirty="0"/>
              <a:t> += 1</a:t>
            </a:r>
          </a:p>
          <a:p>
            <a:r>
              <a:rPr lang="en-US" sz="2600" dirty="0"/>
              <a:t>            return True</a:t>
            </a:r>
          </a:p>
          <a:p>
            <a:r>
              <a:rPr lang="en-US" sz="2600" dirty="0"/>
              <a:t>        else:</a:t>
            </a:r>
          </a:p>
          <a:p>
            <a:r>
              <a:rPr lang="en-US" sz="2600" dirty="0"/>
              <a:t>            return False</a:t>
            </a:r>
          </a:p>
          <a:p>
            <a:endParaRPr lang="en-US" sz="2600" dirty="0"/>
          </a:p>
          <a:p>
            <a:r>
              <a:rPr lang="en-US" sz="2600" dirty="0"/>
              <a:t>    def </a:t>
            </a:r>
            <a:r>
              <a:rPr lang="en-US" sz="2600" dirty="0" err="1"/>
              <a:t>getLimit</a:t>
            </a:r>
            <a:r>
              <a:rPr lang="en-US" sz="2600" dirty="0"/>
              <a:t>(self):</a:t>
            </a:r>
          </a:p>
          <a:p>
            <a:r>
              <a:rPr lang="en-US" sz="2600" dirty="0"/>
              <a:t>        return </a:t>
            </a:r>
            <a:r>
              <a:rPr lang="en-US" sz="2600" dirty="0" err="1"/>
              <a:t>self.limit</a:t>
            </a:r>
            <a:endParaRPr lang="en-US" sz="2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90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Client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30190" y="1497980"/>
            <a:ext cx="108524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c1=</a:t>
            </a:r>
            <a:r>
              <a:rPr lang="en-US" sz="2600" dirty="0" err="1"/>
              <a:t>TaskCounter</a:t>
            </a:r>
            <a:r>
              <a:rPr lang="en-US" sz="2600" dirty="0"/>
              <a:t>(6,50, "Duration", "Number of days to complete task")</a:t>
            </a:r>
          </a:p>
          <a:p>
            <a:pPr algn="ctr"/>
            <a:endParaRPr lang="en-US" sz="2600" dirty="0"/>
          </a:p>
          <a:p>
            <a:r>
              <a:rPr lang="en-US" sz="2600" dirty="0"/>
              <a:t> value = c1.getValue()   # from Counter</a:t>
            </a:r>
          </a:p>
          <a:p>
            <a:endParaRPr lang="en-US" sz="2600" dirty="0"/>
          </a:p>
          <a:p>
            <a:r>
              <a:rPr lang="en-US" sz="2600" dirty="0"/>
              <a:t> limit = c1.getLimit()    # </a:t>
            </a:r>
            <a:r>
              <a:rPr lang="en-US" sz="2600" dirty="0" err="1"/>
              <a:t>TaskCounter</a:t>
            </a:r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c1.getName()               # Task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c1     has 5 attributes:  </a:t>
            </a:r>
            <a:r>
              <a:rPr lang="en-US" sz="2600" dirty="0">
                <a:solidFill>
                  <a:srgbClr val="FF0000"/>
                </a:solidFill>
              </a:rPr>
              <a:t>value, name, description, limit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/>
              <a:t>c1 has 8 methods </a:t>
            </a:r>
            <a:r>
              <a:rPr lang="en-US" sz="2600" dirty="0">
                <a:solidFill>
                  <a:srgbClr val="FF0000"/>
                </a:solidFill>
              </a:rPr>
              <a:t>(all methods Counter, Task, </a:t>
            </a:r>
            <a:r>
              <a:rPr lang="en-US" sz="2600" dirty="0" err="1">
                <a:solidFill>
                  <a:srgbClr val="FF0000"/>
                </a:solidFill>
              </a:rPr>
              <a:t>TaskCounter</a:t>
            </a:r>
            <a:r>
              <a:rPr lang="en-US" sz="2600" dirty="0">
                <a:solidFill>
                  <a:srgbClr val="FF0000"/>
                </a:solidFill>
              </a:rPr>
              <a:t>) </a:t>
            </a:r>
          </a:p>
          <a:p>
            <a:r>
              <a:rPr lang="en-US" sz="2600" dirty="0"/>
              <a:t>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72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186181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What if we add a </a:t>
            </a:r>
            <a:r>
              <a:rPr lang="en-CA" dirty="0" err="1">
                <a:solidFill>
                  <a:srgbClr val="FF0000"/>
                </a:solidFill>
              </a:rPr>
              <a:t>getName</a:t>
            </a:r>
            <a:r>
              <a:rPr lang="en-CA" dirty="0">
                <a:solidFill>
                  <a:srgbClr val="FF0000"/>
                </a:solidFill>
              </a:rPr>
              <a:t> method to Counter also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30190" y="1497980"/>
            <a:ext cx="10852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FC9CE-61FD-4C01-883A-9290A963231F}"/>
              </a:ext>
            </a:extLst>
          </p:cNvPr>
          <p:cNvSpPr txBox="1"/>
          <p:nvPr/>
        </p:nvSpPr>
        <p:spPr>
          <a:xfrm>
            <a:off x="330191" y="1123226"/>
            <a:ext cx="3251210" cy="2492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class Counter:</a:t>
            </a:r>
          </a:p>
          <a:p>
            <a:endParaRPr lang="en-US" sz="2600" dirty="0"/>
          </a:p>
          <a:p>
            <a:r>
              <a:rPr lang="en-US" sz="2600" dirty="0"/>
              <a:t>    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rgbClr val="FF0000"/>
                </a:solidFill>
              </a:rPr>
              <a:t>def </a:t>
            </a:r>
            <a:r>
              <a:rPr lang="en-US" sz="2600" dirty="0" err="1">
                <a:solidFill>
                  <a:srgbClr val="FF0000"/>
                </a:solidFill>
              </a:rPr>
              <a:t>getName</a:t>
            </a:r>
            <a:r>
              <a:rPr lang="en-US" sz="2600" dirty="0">
                <a:solidFill>
                  <a:srgbClr val="FF0000"/>
                </a:solidFill>
              </a:rPr>
              <a:t>(self):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      return “</a:t>
            </a:r>
            <a:r>
              <a:rPr lang="en-US" sz="2600" dirty="0" err="1">
                <a:solidFill>
                  <a:srgbClr val="FF0000"/>
                </a:solidFill>
              </a:rPr>
              <a:t>xyz</a:t>
            </a:r>
            <a:r>
              <a:rPr lang="en-US" sz="2600" dirty="0">
                <a:solidFill>
                  <a:srgbClr val="FF0000"/>
                </a:solidFill>
              </a:rPr>
              <a:t>”;</a:t>
            </a:r>
          </a:p>
          <a:p>
            <a:endParaRPr lang="en-US" sz="2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8FC-B2DB-4D0A-A8EA-6921DA42C01D}"/>
              </a:ext>
            </a:extLst>
          </p:cNvPr>
          <p:cNvSpPr txBox="1"/>
          <p:nvPr/>
        </p:nvSpPr>
        <p:spPr>
          <a:xfrm>
            <a:off x="184731" y="4888388"/>
            <a:ext cx="3251210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class Task:</a:t>
            </a:r>
          </a:p>
          <a:p>
            <a:r>
              <a:rPr lang="en-US" sz="2600" dirty="0"/>
              <a:t>      :</a:t>
            </a:r>
          </a:p>
          <a:p>
            <a:r>
              <a:rPr lang="en-US" sz="2600" dirty="0"/>
              <a:t>    </a:t>
            </a:r>
            <a:r>
              <a:rPr lang="en-US" sz="2600" dirty="0">
                <a:solidFill>
                  <a:srgbClr val="FF0000"/>
                </a:solidFill>
              </a:rPr>
              <a:t>def </a:t>
            </a:r>
            <a:r>
              <a:rPr lang="en-US" sz="2600" dirty="0" err="1">
                <a:solidFill>
                  <a:srgbClr val="FF0000"/>
                </a:solidFill>
              </a:rPr>
              <a:t>getName</a:t>
            </a:r>
            <a:r>
              <a:rPr lang="en-US" sz="2600" dirty="0">
                <a:solidFill>
                  <a:srgbClr val="FF0000"/>
                </a:solidFill>
              </a:rPr>
              <a:t>(self):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      return </a:t>
            </a:r>
            <a:r>
              <a:rPr lang="en-US" sz="2600" dirty="0" err="1">
                <a:solidFill>
                  <a:srgbClr val="FF0000"/>
                </a:solidFill>
              </a:rPr>
              <a:t>self._name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7E3AD-71D7-482B-A921-9A6A5C0FD477}"/>
              </a:ext>
            </a:extLst>
          </p:cNvPr>
          <p:cNvSpPr txBox="1"/>
          <p:nvPr/>
        </p:nvSpPr>
        <p:spPr>
          <a:xfrm>
            <a:off x="4152275" y="1129655"/>
            <a:ext cx="4991725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TaskCounter</a:t>
            </a:r>
            <a:r>
              <a:rPr lang="en-US" sz="2600" dirty="0"/>
              <a:t> (</a:t>
            </a:r>
            <a:r>
              <a:rPr lang="en-US" sz="2600" dirty="0" err="1">
                <a:solidFill>
                  <a:srgbClr val="FF0000"/>
                </a:solidFill>
              </a:rPr>
              <a:t>Counter</a:t>
            </a:r>
            <a:r>
              <a:rPr lang="en-US" sz="2600" dirty="0" err="1"/>
              <a:t>,Task</a:t>
            </a:r>
            <a:r>
              <a:rPr lang="en-US" sz="2600" dirty="0"/>
              <a:t>):</a:t>
            </a:r>
            <a:endParaRPr lang="en-US" sz="26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FC0A82-6936-4355-B341-3CE3284E8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84" b="37557"/>
          <a:stretch/>
        </p:blipFill>
        <p:spPr>
          <a:xfrm>
            <a:off x="7045376" y="1794514"/>
            <a:ext cx="5146623" cy="1915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D5A1C3-BB67-425C-831D-77A8D05B60A2}"/>
              </a:ext>
            </a:extLst>
          </p:cNvPr>
          <p:cNvSpPr txBox="1"/>
          <p:nvPr/>
        </p:nvSpPr>
        <p:spPr>
          <a:xfrm>
            <a:off x="4272196" y="4195193"/>
            <a:ext cx="4991725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TaskCounter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FF0000"/>
                </a:solidFill>
              </a:rPr>
              <a:t>Task</a:t>
            </a:r>
            <a:r>
              <a:rPr lang="en-US" sz="2600" dirty="0"/>
              <a:t>, Counter):</a:t>
            </a:r>
            <a:endParaRPr lang="en-US" sz="26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5FB4E2-021F-4632-9721-D1249D953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06" b="41732"/>
          <a:stretch/>
        </p:blipFill>
        <p:spPr>
          <a:xfrm>
            <a:off x="6936230" y="4884199"/>
            <a:ext cx="5885608" cy="169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0190" y="0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Resolving Ambiguity Multiple Inheritance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330190" y="1497980"/>
            <a:ext cx="108524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class </a:t>
            </a:r>
            <a:r>
              <a:rPr lang="en-US" sz="2600" dirty="0" err="1"/>
              <a:t>TaskCounter</a:t>
            </a:r>
            <a:r>
              <a:rPr lang="en-US" sz="2600" dirty="0"/>
              <a:t> (</a:t>
            </a:r>
            <a:r>
              <a:rPr lang="en-US" sz="2600" dirty="0" err="1">
                <a:solidFill>
                  <a:srgbClr val="FF0000"/>
                </a:solidFill>
              </a:rPr>
              <a:t>Counter</a:t>
            </a:r>
            <a:r>
              <a:rPr lang="en-US" sz="2600" dirty="0" err="1"/>
              <a:t>,Task</a:t>
            </a:r>
            <a:r>
              <a:rPr lang="en-US" sz="2600" dirty="0"/>
              <a:t>):</a:t>
            </a:r>
          </a:p>
          <a:p>
            <a:r>
              <a:rPr lang="en-US" sz="2600" dirty="0"/>
              <a:t>c1.getName()               # calls </a:t>
            </a:r>
            <a:r>
              <a:rPr lang="en-US" sz="2600" dirty="0">
                <a:solidFill>
                  <a:srgbClr val="FF0000"/>
                </a:solidFill>
              </a:rPr>
              <a:t>Counter</a:t>
            </a:r>
            <a:r>
              <a:rPr lang="en-US" sz="2600" dirty="0"/>
              <a:t> version</a:t>
            </a:r>
          </a:p>
          <a:p>
            <a:endParaRPr lang="en-US" sz="2600" dirty="0"/>
          </a:p>
          <a:p>
            <a:r>
              <a:rPr lang="en-US" sz="2600" dirty="0"/>
              <a:t>class </a:t>
            </a:r>
            <a:r>
              <a:rPr lang="en-US" sz="2600" dirty="0" err="1"/>
              <a:t>TaskCounter</a:t>
            </a:r>
            <a:r>
              <a:rPr lang="en-US" sz="2600" dirty="0"/>
              <a:t> (</a:t>
            </a:r>
            <a:r>
              <a:rPr lang="en-US" sz="2600" dirty="0" err="1">
                <a:solidFill>
                  <a:srgbClr val="FF0000"/>
                </a:solidFill>
              </a:rPr>
              <a:t>Task</a:t>
            </a:r>
            <a:r>
              <a:rPr lang="en-US" sz="2600" dirty="0" err="1"/>
              <a:t>,Counter</a:t>
            </a:r>
            <a:r>
              <a:rPr lang="en-US" sz="2600" dirty="0"/>
              <a:t>):</a:t>
            </a:r>
          </a:p>
          <a:p>
            <a:r>
              <a:rPr lang="en-US" sz="2600" dirty="0"/>
              <a:t>c1.getName()               # calls </a:t>
            </a:r>
            <a:r>
              <a:rPr lang="en-US" sz="2600" dirty="0">
                <a:solidFill>
                  <a:srgbClr val="FF0000"/>
                </a:solidFill>
              </a:rPr>
              <a:t>Task</a:t>
            </a:r>
            <a:r>
              <a:rPr lang="en-US" sz="2600" dirty="0"/>
              <a:t> version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dirty="0">
                <a:solidFill>
                  <a:srgbClr val="FF0000"/>
                </a:solidFill>
              </a:rPr>
              <a:t>//In this send case could use:  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Counter.getName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(c1)</a:t>
            </a:r>
          </a:p>
          <a:p>
            <a:endParaRPr lang="en-US" sz="2600" dirty="0">
              <a:solidFill>
                <a:srgbClr val="FF0000"/>
              </a:solidFill>
            </a:endParaRPr>
          </a:p>
          <a:p>
            <a:endParaRPr lang="en-US" sz="2600" dirty="0">
              <a:solidFill>
                <a:srgbClr val="FF0000"/>
              </a:solidFill>
            </a:endParaRPr>
          </a:p>
          <a:p>
            <a:r>
              <a:rPr lang="en-US" sz="2600" b="1" u="sng" dirty="0">
                <a:solidFill>
                  <a:srgbClr val="FF0000"/>
                </a:solidFill>
              </a:rPr>
              <a:t>Use Carefully!</a:t>
            </a:r>
          </a:p>
          <a:p>
            <a:r>
              <a:rPr lang="en-US" sz="2600" dirty="0"/>
              <a:t>     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F66782-EEA7-457B-9780-2FCB3C434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9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58035" y="-127017"/>
            <a:ext cx="12765505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16305" y="167992"/>
            <a:ext cx="4186989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Single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300" dirty="0"/>
              <a:t>value1 (int)     # protected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__(int)</a:t>
            </a:r>
          </a:p>
          <a:p>
            <a:r>
              <a:rPr lang="en-US" sz="2400" dirty="0"/>
              <a:t>incrValue1()</a:t>
            </a:r>
          </a:p>
          <a:p>
            <a:r>
              <a:rPr lang="en-US" sz="2400" dirty="0"/>
              <a:t>int  getValue1()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56136-8CB4-4F78-B3B3-6F4DE171952D}"/>
              </a:ext>
            </a:extLst>
          </p:cNvPr>
          <p:cNvSpPr txBox="1"/>
          <p:nvPr/>
        </p:nvSpPr>
        <p:spPr>
          <a:xfrm>
            <a:off x="4610823" y="28213"/>
            <a:ext cx="4186989" cy="303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u="sng" dirty="0"/>
              <a:t>Pair______________________</a:t>
            </a:r>
          </a:p>
          <a:p>
            <a:r>
              <a:rPr lang="en-US" sz="2400" dirty="0"/>
              <a:t>value2 (int) # protected</a:t>
            </a:r>
          </a:p>
          <a:p>
            <a:r>
              <a:rPr lang="en-US" sz="2400" u="sng" dirty="0"/>
              <a:t>value3 (int) # protected_______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int,int</a:t>
            </a:r>
            <a:r>
              <a:rPr lang="en-US" sz="2400" dirty="0"/>
              <a:t>)</a:t>
            </a:r>
          </a:p>
          <a:p>
            <a:r>
              <a:rPr lang="en-US" sz="2400" dirty="0"/>
              <a:t>incrValue2()</a:t>
            </a:r>
          </a:p>
          <a:p>
            <a:r>
              <a:rPr lang="en-US" sz="2400" dirty="0"/>
              <a:t>int getValue2()</a:t>
            </a:r>
          </a:p>
          <a:p>
            <a:r>
              <a:rPr lang="en-US" sz="2400" dirty="0"/>
              <a:t>incrValue3()</a:t>
            </a:r>
          </a:p>
          <a:p>
            <a:r>
              <a:rPr lang="en-US" sz="2400" dirty="0"/>
              <a:t>int getValue3()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9740882-8E79-462D-AF6D-071804171156}"/>
              </a:ext>
            </a:extLst>
          </p:cNvPr>
          <p:cNvSpPr/>
          <p:nvPr/>
        </p:nvSpPr>
        <p:spPr>
          <a:xfrm>
            <a:off x="3617240" y="3563100"/>
            <a:ext cx="359766" cy="495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A992FF-7283-493E-84CA-2596EFA919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61" b="8963"/>
          <a:stretch/>
        </p:blipFill>
        <p:spPr>
          <a:xfrm>
            <a:off x="6481268" y="3209279"/>
            <a:ext cx="5427815" cy="36205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462E6D-A012-42C1-BC3F-6D9DC425CD04}"/>
              </a:ext>
            </a:extLst>
          </p:cNvPr>
          <p:cNvSpPr txBox="1"/>
          <p:nvPr/>
        </p:nvSpPr>
        <p:spPr>
          <a:xfrm>
            <a:off x="1523745" y="4080649"/>
            <a:ext cx="4186989" cy="264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dirty="0"/>
              <a:t>Treble</a:t>
            </a:r>
          </a:p>
          <a:p>
            <a:r>
              <a:rPr lang="en-US" sz="2300" dirty="0"/>
              <a:t>-------------------------------------</a:t>
            </a:r>
          </a:p>
          <a:p>
            <a:r>
              <a:rPr lang="en-US" sz="2400" dirty="0">
                <a:solidFill>
                  <a:srgbClr val="FF0000"/>
                </a:solidFill>
              </a:rPr>
              <a:t>--------------------------------------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</a:t>
            </a:r>
            <a:r>
              <a:rPr lang="en-US" sz="2400" dirty="0" err="1"/>
              <a:t>int,int,int</a:t>
            </a:r>
            <a:r>
              <a:rPr lang="en-US" sz="2400" dirty="0"/>
              <a:t>)</a:t>
            </a:r>
          </a:p>
          <a:p>
            <a:r>
              <a:rPr lang="en-US" sz="2400" dirty="0"/>
              <a:t>int add()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value1+value2+value3</a:t>
            </a:r>
          </a:p>
          <a:p>
            <a:r>
              <a:rPr lang="en-US" sz="2400" dirty="0"/>
              <a:t>int multiply()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10775-85CD-44D8-A8D0-C5E4449127B7}"/>
              </a:ext>
            </a:extLst>
          </p:cNvPr>
          <p:cNvCxnSpPr/>
          <p:nvPr/>
        </p:nvCxnSpPr>
        <p:spPr>
          <a:xfrm>
            <a:off x="1444914" y="3563100"/>
            <a:ext cx="465108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5A4D5-E21E-4D6A-9A17-0F204C5C0BCE}"/>
              </a:ext>
            </a:extLst>
          </p:cNvPr>
          <p:cNvCxnSpPr>
            <a:cxnSpLocks/>
          </p:cNvCxnSpPr>
          <p:nvPr/>
        </p:nvCxnSpPr>
        <p:spPr>
          <a:xfrm>
            <a:off x="1444914" y="2799482"/>
            <a:ext cx="0" cy="7636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10AEA-7A25-4879-B792-9A539483D283}"/>
              </a:ext>
            </a:extLst>
          </p:cNvPr>
          <p:cNvCxnSpPr>
            <a:cxnSpLocks/>
          </p:cNvCxnSpPr>
          <p:nvPr/>
        </p:nvCxnSpPr>
        <p:spPr>
          <a:xfrm>
            <a:off x="6084277" y="3059812"/>
            <a:ext cx="0" cy="5032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41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2E5B-5BB0-45FB-9968-E8CEC05F4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330"/>
          <a:stretch/>
        </p:blipFill>
        <p:spPr>
          <a:xfrm>
            <a:off x="152747" y="-127017"/>
            <a:ext cx="4774034" cy="3761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078BD7-0DCB-4B08-BBE9-92F3C411B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780"/>
          <a:stretch/>
        </p:blipFill>
        <p:spPr>
          <a:xfrm>
            <a:off x="6096000" y="0"/>
            <a:ext cx="4803058" cy="3760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25AE51-4372-44E3-B970-9898EA51B02F}"/>
              </a:ext>
            </a:extLst>
          </p:cNvPr>
          <p:cNvSpPr txBox="1"/>
          <p:nvPr/>
        </p:nvSpPr>
        <p:spPr>
          <a:xfrm>
            <a:off x="10899058" y="0"/>
            <a:ext cx="1111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solidFill>
                  <a:srgbClr val="FF0000"/>
                </a:solidFill>
              </a:rPr>
              <a:t>Ex222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B5735-6CC4-4C4E-916E-2875E817D591}"/>
              </a:ext>
            </a:extLst>
          </p:cNvPr>
          <p:cNvCxnSpPr/>
          <p:nvPr/>
        </p:nvCxnSpPr>
        <p:spPr>
          <a:xfrm flipV="1">
            <a:off x="1921397" y="960699"/>
            <a:ext cx="5972537" cy="114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9145F1-E9F4-41A8-96A9-745CC94A4EA8}"/>
              </a:ext>
            </a:extLst>
          </p:cNvPr>
          <p:cNvCxnSpPr>
            <a:cxnSpLocks/>
          </p:cNvCxnSpPr>
          <p:nvPr/>
        </p:nvCxnSpPr>
        <p:spPr>
          <a:xfrm flipV="1">
            <a:off x="3709162" y="1880283"/>
            <a:ext cx="4184772" cy="3530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473F483-A51E-48EE-BC9E-710A31D1E8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578"/>
          <a:stretch/>
        </p:blipFill>
        <p:spPr>
          <a:xfrm>
            <a:off x="1917539" y="3728915"/>
            <a:ext cx="5149439" cy="325061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6185C-105C-4A7C-BACD-96C37A368E4B}"/>
              </a:ext>
            </a:extLst>
          </p:cNvPr>
          <p:cNvCxnSpPr>
            <a:cxnSpLocks/>
          </p:cNvCxnSpPr>
          <p:nvPr/>
        </p:nvCxnSpPr>
        <p:spPr>
          <a:xfrm flipH="1">
            <a:off x="6096000" y="3602196"/>
            <a:ext cx="1496992" cy="27541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5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12098</TotalTime>
  <Words>1245</Words>
  <Application>Microsoft Office PowerPoint</Application>
  <PresentationFormat>Widescreen</PresentationFormat>
  <Paragraphs>314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Software Design for Cloud 2_2</vt:lpstr>
      <vt:lpstr>PowerPoint Presentation</vt:lpstr>
      <vt:lpstr>Base Classes</vt:lpstr>
      <vt:lpstr>Multiple Inheritance</vt:lpstr>
      <vt:lpstr>Client</vt:lpstr>
      <vt:lpstr>What if we add a getName method to Counter also</vt:lpstr>
      <vt:lpstr>Resolving Ambiguity Multiple Inheritance</vt:lpstr>
      <vt:lpstr>Ex221</vt:lpstr>
      <vt:lpstr>PowerPoint Presentation</vt:lpstr>
      <vt:lpstr>Ex222</vt:lpstr>
      <vt:lpstr>PowerPoint Presentation</vt:lpstr>
      <vt:lpstr>Ex223</vt:lpstr>
      <vt:lpstr>PowerPoint Presentation</vt:lpstr>
      <vt:lpstr>Ex224</vt:lpstr>
      <vt:lpstr>PowerPoint Presentation</vt:lpstr>
      <vt:lpstr>Resolving Ambiguity</vt:lpstr>
      <vt:lpstr>Resolving Ambiguity</vt:lpstr>
      <vt:lpstr>Resolving Ambiguity</vt:lpstr>
      <vt:lpstr>Resolving Ambiguity</vt:lpstr>
      <vt:lpstr>Resolving Ambiguity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155</cp:revision>
  <dcterms:created xsi:type="dcterms:W3CDTF">2021-06-03T10:50:00Z</dcterms:created>
  <dcterms:modified xsi:type="dcterms:W3CDTF">2021-12-18T15:48:29Z</dcterms:modified>
</cp:coreProperties>
</file>