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5" r:id="rId3"/>
    <p:sldId id="394" r:id="rId4"/>
    <p:sldId id="374" r:id="rId5"/>
    <p:sldId id="395" r:id="rId6"/>
    <p:sldId id="396" r:id="rId7"/>
    <p:sldId id="375" r:id="rId8"/>
    <p:sldId id="397" r:id="rId9"/>
    <p:sldId id="398" r:id="rId10"/>
    <p:sldId id="400" r:id="rId11"/>
    <p:sldId id="404" r:id="rId12"/>
    <p:sldId id="405" r:id="rId13"/>
    <p:sldId id="406" r:id="rId14"/>
    <p:sldId id="403" r:id="rId15"/>
    <p:sldId id="407" r:id="rId16"/>
    <p:sldId id="3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331" autoAdjust="0"/>
  </p:normalViewPr>
  <p:slideViewPr>
    <p:cSldViewPr snapToGrid="0">
      <p:cViewPr varScale="1">
        <p:scale>
          <a:sx n="56" d="100"/>
          <a:sy n="56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717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679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4480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71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913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38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825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89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07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615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99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04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548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70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18/12/2021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2_3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3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30196" y="53688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Ex233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510" y="-175459"/>
            <a:ext cx="5691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320613" y="58846"/>
            <a:ext cx="5691996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class Line: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length):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self._length</a:t>
            </a:r>
            <a:r>
              <a:rPr lang="en-US" sz="2700" dirty="0"/>
              <a:t> = length</a:t>
            </a:r>
          </a:p>
          <a:p>
            <a:endParaRPr lang="en-US" sz="2700" dirty="0"/>
          </a:p>
          <a:p>
            <a:r>
              <a:rPr lang="en-US" sz="2700" dirty="0"/>
              <a:t>    def draw(self):</a:t>
            </a:r>
          </a:p>
          <a:p>
            <a:r>
              <a:rPr lang="en-US" sz="2700" dirty="0"/>
              <a:t>        print('Base </a:t>
            </a:r>
            <a:r>
              <a:rPr lang="en-US" sz="2700" dirty="0" err="1"/>
              <a:t>Class’</a:t>
            </a:r>
            <a:r>
              <a:rPr lang="en-US" sz="2700" dirty="0"/>
              <a:t>)</a:t>
            </a:r>
          </a:p>
          <a:p>
            <a:endParaRPr lang="en-US" sz="2700" dirty="0"/>
          </a:p>
          <a:p>
            <a:r>
              <a:rPr lang="en-US" sz="2700" dirty="0"/>
              <a:t>--------------------------------------------------</a:t>
            </a:r>
          </a:p>
          <a:p>
            <a:r>
              <a:rPr lang="en-US" sz="2700" dirty="0"/>
              <a:t>class </a:t>
            </a:r>
            <a:r>
              <a:rPr lang="en-US" sz="2700" dirty="0" err="1"/>
              <a:t>VertLine</a:t>
            </a:r>
            <a:r>
              <a:rPr lang="en-US" sz="2700" dirty="0"/>
              <a:t>(Line):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length):</a:t>
            </a:r>
          </a:p>
          <a:p>
            <a:r>
              <a:rPr lang="en-US" sz="2700" dirty="0"/>
              <a:t>        super().__</a:t>
            </a:r>
            <a:r>
              <a:rPr lang="en-US" sz="2700" dirty="0" err="1"/>
              <a:t>init</a:t>
            </a:r>
            <a:r>
              <a:rPr lang="en-US" sz="2700" dirty="0"/>
              <a:t>__(length)</a:t>
            </a:r>
          </a:p>
          <a:p>
            <a:endParaRPr lang="en-US" sz="2700" dirty="0"/>
          </a:p>
          <a:p>
            <a:r>
              <a:rPr lang="en-US" sz="2700" dirty="0"/>
              <a:t>    def draw(self):</a:t>
            </a:r>
          </a:p>
          <a:p>
            <a:r>
              <a:rPr lang="en-US" sz="2700" dirty="0"/>
              <a:t>       print()</a:t>
            </a:r>
          </a:p>
          <a:p>
            <a:r>
              <a:rPr lang="en-US" sz="2700" dirty="0"/>
              <a:t>       for </a:t>
            </a:r>
            <a:r>
              <a:rPr lang="en-US" sz="2700" dirty="0" err="1"/>
              <a:t>i</a:t>
            </a:r>
            <a:r>
              <a:rPr lang="en-US" sz="2700" dirty="0"/>
              <a:t> in range(</a:t>
            </a:r>
            <a:r>
              <a:rPr lang="en-US" sz="2700" dirty="0" err="1"/>
              <a:t>self._length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   print(' *'))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C370A4-20D5-41FC-A3BB-C9250DA89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4" t="15495" r="61496" b="4151"/>
          <a:stretch/>
        </p:blipFill>
        <p:spPr>
          <a:xfrm>
            <a:off x="8610602" y="43934"/>
            <a:ext cx="3260785" cy="68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Ex233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3003060" y="101471"/>
            <a:ext cx="2494471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Line:_____</a:t>
            </a:r>
          </a:p>
          <a:p>
            <a:r>
              <a:rPr lang="en-US" sz="2600" u="sng" dirty="0"/>
              <a:t>   length (int)___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draw()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41F7F-DF44-4073-8ECD-3A04F4128000}"/>
              </a:ext>
            </a:extLst>
          </p:cNvPr>
          <p:cNvSpPr txBox="1"/>
          <p:nvPr/>
        </p:nvSpPr>
        <p:spPr>
          <a:xfrm>
            <a:off x="117292" y="4394346"/>
            <a:ext cx="1881624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VertLine</a:t>
            </a:r>
            <a:r>
              <a:rPr lang="en-US" sz="2600" u="sng" dirty="0"/>
              <a:t>:__</a:t>
            </a:r>
          </a:p>
          <a:p>
            <a:r>
              <a:rPr lang="en-US" sz="2600" u="sng" dirty="0"/>
              <a:t> _________ 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draw()</a:t>
            </a:r>
          </a:p>
          <a:p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945A30-5EE6-4805-82A4-09756C9F1C84}"/>
              </a:ext>
            </a:extLst>
          </p:cNvPr>
          <p:cNvSpPr/>
          <p:nvPr/>
        </p:nvSpPr>
        <p:spPr>
          <a:xfrm>
            <a:off x="3607978" y="2663029"/>
            <a:ext cx="483079" cy="563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ECF4F0-0A4B-4A8A-887F-736D6A7EA562}"/>
              </a:ext>
            </a:extLst>
          </p:cNvPr>
          <p:cNvCxnSpPr>
            <a:cxnSpLocks/>
          </p:cNvCxnSpPr>
          <p:nvPr/>
        </p:nvCxnSpPr>
        <p:spPr>
          <a:xfrm>
            <a:off x="1104181" y="3226279"/>
            <a:ext cx="6045500" cy="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8943B2-F630-4AB1-A2E1-E7F97B8EE77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058104" y="3226279"/>
            <a:ext cx="46078" cy="116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7C202C-3EFA-4C75-80B0-5FE939971E4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03060" y="3210233"/>
            <a:ext cx="18156" cy="118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96DC4F-6E74-4C53-A25E-1339647721F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140705" y="3193699"/>
            <a:ext cx="0" cy="123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C88CEB-0198-4877-9A4C-4B96169C7A59}"/>
              </a:ext>
            </a:extLst>
          </p:cNvPr>
          <p:cNvSpPr txBox="1"/>
          <p:nvPr/>
        </p:nvSpPr>
        <p:spPr>
          <a:xfrm>
            <a:off x="2080404" y="4396705"/>
            <a:ext cx="1881624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HorzLine</a:t>
            </a:r>
            <a:r>
              <a:rPr lang="en-US" sz="2600" u="sng" dirty="0"/>
              <a:t>:__</a:t>
            </a:r>
          </a:p>
          <a:p>
            <a:r>
              <a:rPr lang="en-US" sz="2600" u="sng" dirty="0"/>
              <a:t> _________ 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draw()</a:t>
            </a:r>
          </a:p>
          <a:p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83D78A-93F9-404E-B011-D43CF1C19E7C}"/>
              </a:ext>
            </a:extLst>
          </p:cNvPr>
          <p:cNvSpPr txBox="1"/>
          <p:nvPr/>
        </p:nvSpPr>
        <p:spPr>
          <a:xfrm>
            <a:off x="4125004" y="4396706"/>
            <a:ext cx="1881624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SlashLine</a:t>
            </a:r>
            <a:r>
              <a:rPr lang="en-US" sz="2600" u="sng" dirty="0"/>
              <a:t>:__</a:t>
            </a:r>
          </a:p>
          <a:p>
            <a:r>
              <a:rPr lang="en-US" sz="2600" u="sng" dirty="0"/>
              <a:t> _________ 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draw()</a:t>
            </a:r>
          </a:p>
          <a:p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A423C-FA7E-4217-8B80-1570480D58A3}"/>
              </a:ext>
            </a:extLst>
          </p:cNvPr>
          <p:cNvSpPr txBox="1"/>
          <p:nvPr/>
        </p:nvSpPr>
        <p:spPr>
          <a:xfrm>
            <a:off x="6199893" y="4433571"/>
            <a:ext cx="1881624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Square:__</a:t>
            </a:r>
          </a:p>
          <a:p>
            <a:r>
              <a:rPr lang="en-US" sz="2600" u="sng" dirty="0"/>
              <a:t> _________ 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draw()</a:t>
            </a:r>
          </a:p>
          <a:p>
            <a:endParaRPr lang="en-US" sz="26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EE6C03-3EA0-4199-B1EC-AC20CFF2A28E}"/>
              </a:ext>
            </a:extLst>
          </p:cNvPr>
          <p:cNvCxnSpPr>
            <a:cxnSpLocks/>
          </p:cNvCxnSpPr>
          <p:nvPr/>
        </p:nvCxnSpPr>
        <p:spPr>
          <a:xfrm>
            <a:off x="3830457" y="1825287"/>
            <a:ext cx="0" cy="83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1B3494-077E-49B2-9E6C-EDDCB0650DA1}"/>
              </a:ext>
            </a:extLst>
          </p:cNvPr>
          <p:cNvCxnSpPr>
            <a:cxnSpLocks/>
          </p:cNvCxnSpPr>
          <p:nvPr/>
        </p:nvCxnSpPr>
        <p:spPr>
          <a:xfrm>
            <a:off x="5286714" y="3234546"/>
            <a:ext cx="0" cy="115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F44C74-5B28-4E76-A40F-CF8DA8959AB4}"/>
              </a:ext>
            </a:extLst>
          </p:cNvPr>
          <p:cNvSpPr txBox="1"/>
          <p:nvPr/>
        </p:nvSpPr>
        <p:spPr>
          <a:xfrm>
            <a:off x="7475641" y="43934"/>
            <a:ext cx="470738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def main():</a:t>
            </a:r>
          </a:p>
          <a:p>
            <a:r>
              <a:rPr lang="en-US" sz="2800" dirty="0"/>
              <a:t>    obj1=</a:t>
            </a:r>
            <a:r>
              <a:rPr lang="en-US" sz="2800" dirty="0" err="1"/>
              <a:t>VertLine</a:t>
            </a:r>
            <a:r>
              <a:rPr lang="en-US" sz="2800" dirty="0"/>
              <a:t>(5)</a:t>
            </a:r>
          </a:p>
          <a:p>
            <a:r>
              <a:rPr lang="en-US" sz="2800" dirty="0"/>
              <a:t>    obj2=</a:t>
            </a:r>
            <a:r>
              <a:rPr lang="en-US" sz="2800" dirty="0" err="1"/>
              <a:t>HorzLine</a:t>
            </a:r>
            <a:r>
              <a:rPr lang="en-US" sz="2800" dirty="0"/>
              <a:t>(6)</a:t>
            </a:r>
          </a:p>
          <a:p>
            <a:r>
              <a:rPr lang="en-US" sz="2800" dirty="0"/>
              <a:t>    obj3 =</a:t>
            </a:r>
            <a:r>
              <a:rPr lang="en-US" sz="2800" dirty="0" err="1"/>
              <a:t>SlashLine</a:t>
            </a:r>
            <a:r>
              <a:rPr lang="en-US" sz="2800" dirty="0"/>
              <a:t>(7)</a:t>
            </a:r>
          </a:p>
          <a:p>
            <a:r>
              <a:rPr lang="en-US" sz="2800" dirty="0"/>
              <a:t>    obj4 =Square( 8)</a:t>
            </a:r>
          </a:p>
          <a:p>
            <a:r>
              <a:rPr lang="en-US" sz="2800" dirty="0"/>
              <a:t>    list = [obj1, obj2, obj3, obj4]</a:t>
            </a:r>
          </a:p>
          <a:p>
            <a:r>
              <a:rPr lang="en-US" sz="2800" dirty="0"/>
              <a:t>    for </a:t>
            </a:r>
            <a:r>
              <a:rPr lang="en-US" sz="2800" dirty="0" err="1"/>
              <a:t>el</a:t>
            </a:r>
            <a:r>
              <a:rPr lang="en-US" sz="2800" dirty="0"/>
              <a:t> in list:</a:t>
            </a:r>
          </a:p>
          <a:p>
            <a:r>
              <a:rPr lang="en-US" sz="2800" dirty="0"/>
              <a:t>        print('')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el.draw</a:t>
            </a:r>
            <a:r>
              <a:rPr lang="en-US" sz="2800" dirty="0"/>
              <a:t>()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30196" y="53688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Ex234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62510" y="-175459"/>
            <a:ext cx="5691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0" y="77195"/>
            <a:ext cx="4247073" cy="383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class Shape: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width):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self._width</a:t>
            </a:r>
            <a:r>
              <a:rPr lang="en-US" sz="2700" dirty="0"/>
              <a:t> = width</a:t>
            </a:r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readType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'Base Shape'</a:t>
            </a:r>
          </a:p>
          <a:p>
            <a:endParaRPr lang="en-US" sz="2700" dirty="0"/>
          </a:p>
          <a:p>
            <a:r>
              <a:rPr lang="en-US" sz="2700" dirty="0"/>
              <a:t>    def area(self):</a:t>
            </a:r>
          </a:p>
          <a:p>
            <a:r>
              <a:rPr lang="en-US" sz="2700" dirty="0"/>
              <a:t>        return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93D3B-FF8D-4DC6-8636-C3FDD9052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7" t="57092" r="75023" b="11939"/>
          <a:stretch/>
        </p:blipFill>
        <p:spPr>
          <a:xfrm>
            <a:off x="8610602" y="0"/>
            <a:ext cx="4718717" cy="552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6A5B4-4069-4482-881B-AFE9E3285A7A}"/>
              </a:ext>
            </a:extLst>
          </p:cNvPr>
          <p:cNvSpPr txBox="1"/>
          <p:nvPr/>
        </p:nvSpPr>
        <p:spPr>
          <a:xfrm>
            <a:off x="4247073" y="2707094"/>
            <a:ext cx="5177289" cy="383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class Square(Shape):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width):</a:t>
            </a:r>
          </a:p>
          <a:p>
            <a:r>
              <a:rPr lang="en-US" sz="2700" dirty="0"/>
              <a:t>        super().__</a:t>
            </a:r>
            <a:r>
              <a:rPr lang="en-US" sz="2700" dirty="0" err="1"/>
              <a:t>init</a:t>
            </a:r>
            <a:r>
              <a:rPr lang="en-US" sz="2700" dirty="0"/>
              <a:t>__(width)</a:t>
            </a:r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readType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'Square '</a:t>
            </a:r>
          </a:p>
          <a:p>
            <a:endParaRPr lang="en-US" sz="2700" dirty="0"/>
          </a:p>
          <a:p>
            <a:r>
              <a:rPr lang="en-US" sz="2700" dirty="0"/>
              <a:t>    def area(self):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self._width</a:t>
            </a:r>
            <a:r>
              <a:rPr lang="en-US" sz="2700" dirty="0"/>
              <a:t> * </a:t>
            </a:r>
            <a:r>
              <a:rPr lang="en-US" sz="2700" dirty="0" err="1"/>
              <a:t>self._width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69411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Ex234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3003060" y="101471"/>
            <a:ext cx="249447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Shape:_____</a:t>
            </a:r>
          </a:p>
          <a:p>
            <a:r>
              <a:rPr lang="en-US" sz="2600" u="sng" dirty="0"/>
              <a:t>   width(int)___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area()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945A30-5EE6-4805-82A4-09756C9F1C84}"/>
              </a:ext>
            </a:extLst>
          </p:cNvPr>
          <p:cNvSpPr/>
          <p:nvPr/>
        </p:nvSpPr>
        <p:spPr>
          <a:xfrm>
            <a:off x="3607978" y="2663029"/>
            <a:ext cx="483079" cy="563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ECF4F0-0A4B-4A8A-887F-736D6A7EA562}"/>
              </a:ext>
            </a:extLst>
          </p:cNvPr>
          <p:cNvCxnSpPr>
            <a:cxnSpLocks/>
          </p:cNvCxnSpPr>
          <p:nvPr/>
        </p:nvCxnSpPr>
        <p:spPr>
          <a:xfrm>
            <a:off x="1104181" y="3226279"/>
            <a:ext cx="5234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8943B2-F630-4AB1-A2E1-E7F97B8EE775}"/>
              </a:ext>
            </a:extLst>
          </p:cNvPr>
          <p:cNvCxnSpPr>
            <a:cxnSpLocks/>
          </p:cNvCxnSpPr>
          <p:nvPr/>
        </p:nvCxnSpPr>
        <p:spPr>
          <a:xfrm flipH="1">
            <a:off x="1104182" y="3226279"/>
            <a:ext cx="1" cy="160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EE6C03-3EA0-4199-B1EC-AC20CFF2A28E}"/>
              </a:ext>
            </a:extLst>
          </p:cNvPr>
          <p:cNvCxnSpPr>
            <a:cxnSpLocks/>
          </p:cNvCxnSpPr>
          <p:nvPr/>
        </p:nvCxnSpPr>
        <p:spPr>
          <a:xfrm>
            <a:off x="3830457" y="2260121"/>
            <a:ext cx="0" cy="40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1B3494-077E-49B2-9E6C-EDDCB0650DA1}"/>
              </a:ext>
            </a:extLst>
          </p:cNvPr>
          <p:cNvCxnSpPr>
            <a:cxnSpLocks/>
          </p:cNvCxnSpPr>
          <p:nvPr/>
        </p:nvCxnSpPr>
        <p:spPr>
          <a:xfrm>
            <a:off x="6339137" y="3258859"/>
            <a:ext cx="0" cy="149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F44C74-5B28-4E76-A40F-CF8DA8959AB4}"/>
              </a:ext>
            </a:extLst>
          </p:cNvPr>
          <p:cNvSpPr txBox="1"/>
          <p:nvPr/>
        </p:nvSpPr>
        <p:spPr>
          <a:xfrm>
            <a:off x="6759920" y="41571"/>
            <a:ext cx="533776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def main():</a:t>
            </a:r>
          </a:p>
          <a:p>
            <a:r>
              <a:rPr lang="en-US" sz="2800" dirty="0"/>
              <a:t>    obj1=Square(5)</a:t>
            </a:r>
          </a:p>
          <a:p>
            <a:r>
              <a:rPr lang="en-US" sz="2800" dirty="0"/>
              <a:t>    obj2=Rectangle(5,6)</a:t>
            </a:r>
          </a:p>
          <a:p>
            <a:r>
              <a:rPr lang="en-US" sz="2800" dirty="0"/>
              <a:t>    obj3 =Triangle(5,6)</a:t>
            </a:r>
          </a:p>
          <a:p>
            <a:r>
              <a:rPr lang="en-US" sz="2800" dirty="0"/>
              <a:t>    list = [obj1, obj2, obj3]</a:t>
            </a:r>
          </a:p>
          <a:p>
            <a:r>
              <a:rPr lang="en-US" sz="2800" dirty="0"/>
              <a:t>    for </a:t>
            </a:r>
            <a:r>
              <a:rPr lang="en-US" sz="2800" dirty="0" err="1"/>
              <a:t>el</a:t>
            </a:r>
            <a:r>
              <a:rPr lang="en-US" sz="2800" dirty="0"/>
              <a:t> in list:</a:t>
            </a:r>
          </a:p>
          <a:p>
            <a:r>
              <a:rPr lang="en-US" sz="2800" dirty="0"/>
              <a:t>        print('\</a:t>
            </a:r>
            <a:r>
              <a:rPr lang="en-US" sz="2800" dirty="0" err="1"/>
              <a:t>nType</a:t>
            </a:r>
            <a:r>
              <a:rPr lang="en-US" sz="2800" dirty="0"/>
              <a:t> =',</a:t>
            </a:r>
            <a:r>
              <a:rPr lang="en-US" sz="2800" dirty="0" err="1"/>
              <a:t>el.readType</a:t>
            </a:r>
            <a:r>
              <a:rPr lang="en-US" sz="2800" dirty="0"/>
              <a:t>())</a:t>
            </a:r>
          </a:p>
          <a:p>
            <a:r>
              <a:rPr lang="en-US" sz="2800" dirty="0"/>
              <a:t>        print('Area =',</a:t>
            </a:r>
            <a:r>
              <a:rPr lang="en-US" sz="2800" dirty="0" err="1"/>
              <a:t>el.area</a:t>
            </a:r>
            <a:r>
              <a:rPr lang="en-US" sz="2800" dirty="0"/>
              <a:t>())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B06DE-A37A-4AF2-B373-D32526C90377}"/>
              </a:ext>
            </a:extLst>
          </p:cNvPr>
          <p:cNvSpPr txBox="1"/>
          <p:nvPr/>
        </p:nvSpPr>
        <p:spPr>
          <a:xfrm>
            <a:off x="211777" y="4833406"/>
            <a:ext cx="2494471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Square:_____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area()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B9690-723B-4341-B78C-F3C50DA7C580}"/>
              </a:ext>
            </a:extLst>
          </p:cNvPr>
          <p:cNvSpPr txBox="1"/>
          <p:nvPr/>
        </p:nvSpPr>
        <p:spPr>
          <a:xfrm>
            <a:off x="2843821" y="4755328"/>
            <a:ext cx="249447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Rectangle:_____</a:t>
            </a:r>
          </a:p>
          <a:p>
            <a:r>
              <a:rPr lang="en-US" sz="2600" dirty="0"/>
              <a:t>height (int)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int,int</a:t>
            </a:r>
            <a:r>
              <a:rPr lang="en-US" sz="2600" dirty="0"/>
              <a:t>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area()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9D19C-354E-4260-A298-B65D45A000CC}"/>
              </a:ext>
            </a:extLst>
          </p:cNvPr>
          <p:cNvSpPr txBox="1"/>
          <p:nvPr/>
        </p:nvSpPr>
        <p:spPr>
          <a:xfrm>
            <a:off x="5475865" y="4765119"/>
            <a:ext cx="249447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Triangle:_____</a:t>
            </a:r>
          </a:p>
          <a:p>
            <a:r>
              <a:rPr lang="en-US" sz="2600" dirty="0"/>
              <a:t>height (int)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int,int</a:t>
            </a:r>
            <a:r>
              <a:rPr lang="en-US" sz="2600" dirty="0"/>
              <a:t>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area()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D6AF14-1144-4B2A-8121-EE2A95BA15DC}"/>
              </a:ext>
            </a:extLst>
          </p:cNvPr>
          <p:cNvCxnSpPr>
            <a:stCxn id="3" idx="3"/>
          </p:cNvCxnSpPr>
          <p:nvPr/>
        </p:nvCxnSpPr>
        <p:spPr>
          <a:xfrm flipH="1">
            <a:off x="3849517" y="3226279"/>
            <a:ext cx="1" cy="152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8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00" y="-262822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Ex235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7886210" y="139561"/>
            <a:ext cx="569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Given the base class Product</a:t>
            </a:r>
            <a:endParaRPr lang="en-US" sz="2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225707" y="54104"/>
            <a:ext cx="5691996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Product:</a:t>
            </a:r>
          </a:p>
          <a:p>
            <a:endParaRPr lang="en-US" sz="12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make, model, price):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self.__make</a:t>
            </a:r>
            <a:r>
              <a:rPr lang="en-US" sz="2400" dirty="0"/>
              <a:t> = make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self.__model</a:t>
            </a:r>
            <a:r>
              <a:rPr lang="en-US" sz="2400" dirty="0"/>
              <a:t> = model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self.__price</a:t>
            </a:r>
            <a:r>
              <a:rPr lang="en-US" sz="2400" dirty="0"/>
              <a:t> = price</a:t>
            </a:r>
          </a:p>
          <a:p>
            <a:endParaRPr lang="en-US" sz="12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getMake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self.__make</a:t>
            </a:r>
            <a:endParaRPr lang="en-US" sz="2400" dirty="0"/>
          </a:p>
          <a:p>
            <a:endParaRPr lang="en-US" sz="12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getModel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self.__model</a:t>
            </a:r>
            <a:endParaRPr lang="en-US" sz="2400" dirty="0"/>
          </a:p>
          <a:p>
            <a:endParaRPr lang="en-US" sz="12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getPrice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self.__price</a:t>
            </a:r>
            <a:endParaRPr lang="en-US" sz="2400" dirty="0"/>
          </a:p>
          <a:p>
            <a:endParaRPr lang="en-US" sz="12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readType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"Basic Product"</a:t>
            </a:r>
          </a:p>
          <a:p>
            <a:endParaRPr lang="en-US" sz="12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readDescription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""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C1C20C-5677-4AB2-BB47-912CE76A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8" r="7672" b="13045"/>
          <a:stretch/>
        </p:blipFill>
        <p:spPr>
          <a:xfrm>
            <a:off x="6095999" y="1465123"/>
            <a:ext cx="6274279" cy="56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1" y="5286883"/>
            <a:ext cx="1719531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Ex235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C1C20C-5677-4AB2-BB47-912CE76A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7" t="29794" r="12602" b="15704"/>
          <a:stretch/>
        </p:blipFill>
        <p:spPr>
          <a:xfrm>
            <a:off x="348635" y="-268455"/>
            <a:ext cx="5172272" cy="407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1B455-0CA2-4716-B0F4-D0AA79BD6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16" t="28234" r="13015" b="16663"/>
          <a:stretch/>
        </p:blipFill>
        <p:spPr>
          <a:xfrm>
            <a:off x="6340894" y="-342061"/>
            <a:ext cx="5172272" cy="3967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0FEE9C-0084-4FFF-8B9D-37E74018A8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46" t="32329" r="23510" b="20281"/>
          <a:stretch/>
        </p:blipFill>
        <p:spPr>
          <a:xfrm>
            <a:off x="4726923" y="3625528"/>
            <a:ext cx="4572816" cy="39675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8D8F93-D28D-4209-B539-0419807235A8}"/>
              </a:ext>
            </a:extLst>
          </p:cNvPr>
          <p:cNvCxnSpPr/>
          <p:nvPr/>
        </p:nvCxnSpPr>
        <p:spPr>
          <a:xfrm flipV="1">
            <a:off x="2329132" y="1639019"/>
            <a:ext cx="4382219" cy="1207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267B93-4AEE-47FA-BD8B-A44AD59E7FF1}"/>
              </a:ext>
            </a:extLst>
          </p:cNvPr>
          <p:cNvCxnSpPr>
            <a:cxnSpLocks/>
          </p:cNvCxnSpPr>
          <p:nvPr/>
        </p:nvCxnSpPr>
        <p:spPr>
          <a:xfrm flipH="1">
            <a:off x="6340894" y="2846717"/>
            <a:ext cx="370458" cy="2440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0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Ex235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3991462" y="0"/>
            <a:ext cx="308396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Product:_________</a:t>
            </a:r>
          </a:p>
          <a:p>
            <a:r>
              <a:rPr lang="en-US" sz="2400" dirty="0"/>
              <a:t>   make (str)</a:t>
            </a:r>
          </a:p>
          <a:p>
            <a:r>
              <a:rPr lang="en-US" sz="2400" dirty="0"/>
              <a:t>   model (str)</a:t>
            </a:r>
          </a:p>
          <a:p>
            <a:r>
              <a:rPr lang="en-US" sz="2400" dirty="0"/>
              <a:t>_</a:t>
            </a:r>
            <a:r>
              <a:rPr lang="en-US" sz="2400" u="sng" dirty="0"/>
              <a:t>price__(int)___</a:t>
            </a:r>
            <a:r>
              <a:rPr lang="en-US" sz="2400" dirty="0"/>
              <a:t>___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str,str,int</a:t>
            </a:r>
            <a:r>
              <a:rPr lang="en-US" sz="2400" dirty="0"/>
              <a:t>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getMake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getModel</a:t>
            </a:r>
            <a:r>
              <a:rPr lang="en-US" sz="2400" dirty="0"/>
              <a:t>()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getPrice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readType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readDecription</a:t>
            </a:r>
            <a:r>
              <a:rPr lang="en-US" sz="24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41F7F-DF44-4073-8ECD-3A04F4128000}"/>
              </a:ext>
            </a:extLst>
          </p:cNvPr>
          <p:cNvSpPr txBox="1"/>
          <p:nvPr/>
        </p:nvSpPr>
        <p:spPr>
          <a:xfrm>
            <a:off x="92365" y="4496210"/>
            <a:ext cx="3501274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Car:________________</a:t>
            </a:r>
          </a:p>
          <a:p>
            <a:r>
              <a:rPr lang="en-US" sz="2600" u="sng" dirty="0"/>
              <a:t> _engine (int)_________  </a:t>
            </a:r>
          </a:p>
          <a:p>
            <a:r>
              <a:rPr lang="en-US" sz="2800" dirty="0"/>
              <a:t>__</a:t>
            </a:r>
            <a:r>
              <a:rPr lang="en-US" sz="2800" dirty="0" err="1"/>
              <a:t>init</a:t>
            </a:r>
            <a:r>
              <a:rPr lang="en-US" sz="2800" dirty="0"/>
              <a:t>__(</a:t>
            </a:r>
            <a:r>
              <a:rPr lang="en-US" sz="2800" dirty="0" err="1"/>
              <a:t>str,str,int,int</a:t>
            </a:r>
            <a:r>
              <a:rPr lang="en-US" sz="2800" dirty="0"/>
              <a:t>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800" dirty="0"/>
              <a:t>str </a:t>
            </a:r>
            <a:r>
              <a:rPr lang="en-US" sz="2800" dirty="0" err="1"/>
              <a:t>readDecription</a:t>
            </a:r>
            <a:r>
              <a:rPr lang="en-US" sz="2800" dirty="0"/>
              <a:t>()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945A30-5EE6-4805-82A4-09756C9F1C84}"/>
              </a:ext>
            </a:extLst>
          </p:cNvPr>
          <p:cNvSpPr/>
          <p:nvPr/>
        </p:nvSpPr>
        <p:spPr>
          <a:xfrm>
            <a:off x="5060050" y="3734629"/>
            <a:ext cx="483079" cy="563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ECF4F0-0A4B-4A8A-887F-736D6A7EA562}"/>
              </a:ext>
            </a:extLst>
          </p:cNvPr>
          <p:cNvCxnSpPr>
            <a:cxnSpLocks/>
          </p:cNvCxnSpPr>
          <p:nvPr/>
        </p:nvCxnSpPr>
        <p:spPr>
          <a:xfrm>
            <a:off x="1528313" y="4329148"/>
            <a:ext cx="7804575" cy="67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8943B2-F630-4AB1-A2E1-E7F97B8EE775}"/>
              </a:ext>
            </a:extLst>
          </p:cNvPr>
          <p:cNvCxnSpPr>
            <a:cxnSpLocks/>
          </p:cNvCxnSpPr>
          <p:nvPr/>
        </p:nvCxnSpPr>
        <p:spPr>
          <a:xfrm flipH="1">
            <a:off x="1528313" y="4332384"/>
            <a:ext cx="31428" cy="160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7C202C-3EFA-4C75-80B0-5FE939971E4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01590" y="4297879"/>
            <a:ext cx="0" cy="198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96DC4F-6E74-4C53-A25E-1339647721F6}"/>
              </a:ext>
            </a:extLst>
          </p:cNvPr>
          <p:cNvCxnSpPr>
            <a:cxnSpLocks/>
          </p:cNvCxnSpPr>
          <p:nvPr/>
        </p:nvCxnSpPr>
        <p:spPr>
          <a:xfrm>
            <a:off x="9316406" y="4397044"/>
            <a:ext cx="16482" cy="19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F97740-259F-4575-913B-DD42000FE520}"/>
              </a:ext>
            </a:extLst>
          </p:cNvPr>
          <p:cNvSpPr txBox="1"/>
          <p:nvPr/>
        </p:nvSpPr>
        <p:spPr>
          <a:xfrm>
            <a:off x="3991462" y="4529325"/>
            <a:ext cx="3501274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Laptop:_____________</a:t>
            </a:r>
          </a:p>
          <a:p>
            <a:r>
              <a:rPr lang="en-US" sz="2600" u="sng" dirty="0"/>
              <a:t> _ram (int)_____ _____ </a:t>
            </a:r>
          </a:p>
          <a:p>
            <a:r>
              <a:rPr lang="en-US" sz="2800" dirty="0"/>
              <a:t>__</a:t>
            </a:r>
            <a:r>
              <a:rPr lang="en-US" sz="2800" dirty="0" err="1"/>
              <a:t>init</a:t>
            </a:r>
            <a:r>
              <a:rPr lang="en-US" sz="2800" dirty="0"/>
              <a:t>__(</a:t>
            </a:r>
            <a:r>
              <a:rPr lang="en-US" sz="2800" dirty="0" err="1"/>
              <a:t>str,str,int,int</a:t>
            </a:r>
            <a:r>
              <a:rPr lang="en-US" sz="2800" dirty="0"/>
              <a:t>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800" dirty="0"/>
              <a:t>str </a:t>
            </a:r>
            <a:r>
              <a:rPr lang="en-US" sz="2800" dirty="0" err="1"/>
              <a:t>readDecription</a:t>
            </a:r>
            <a:r>
              <a:rPr lang="en-US" sz="28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528B6-B64D-49EC-A9AF-30533AF682EA}"/>
              </a:ext>
            </a:extLst>
          </p:cNvPr>
          <p:cNvSpPr txBox="1"/>
          <p:nvPr/>
        </p:nvSpPr>
        <p:spPr>
          <a:xfrm>
            <a:off x="8263335" y="4567039"/>
            <a:ext cx="3501274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TV:________________</a:t>
            </a:r>
          </a:p>
          <a:p>
            <a:r>
              <a:rPr lang="en-US" sz="2600" u="sng" dirty="0"/>
              <a:t> _screen (int)_________  </a:t>
            </a:r>
          </a:p>
          <a:p>
            <a:r>
              <a:rPr lang="en-US" sz="2800" dirty="0"/>
              <a:t>__</a:t>
            </a:r>
            <a:r>
              <a:rPr lang="en-US" sz="2800" dirty="0" err="1"/>
              <a:t>init</a:t>
            </a:r>
            <a:r>
              <a:rPr lang="en-US" sz="2800" dirty="0"/>
              <a:t>__(</a:t>
            </a:r>
            <a:r>
              <a:rPr lang="en-US" sz="2800" dirty="0" err="1"/>
              <a:t>str,str,int,int</a:t>
            </a:r>
            <a:r>
              <a:rPr lang="en-US" sz="2800" dirty="0"/>
              <a:t>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800" dirty="0"/>
              <a:t>str </a:t>
            </a:r>
            <a:r>
              <a:rPr lang="en-US" sz="2800" dirty="0" err="1"/>
              <a:t>readDecription</a:t>
            </a:r>
            <a:r>
              <a:rPr lang="en-US" sz="2800" dirty="0"/>
              <a:t>()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4ADAFA-7C05-4F68-B6B1-014AD852F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9" t="32641" r="19350" b="16685"/>
          <a:stretch/>
        </p:blipFill>
        <p:spPr>
          <a:xfrm>
            <a:off x="7348139" y="41410"/>
            <a:ext cx="4686238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527968" y="43934"/>
            <a:ext cx="465810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Base: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print("Base1")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 Derv1(Base):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print("Derv1")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 Derv2(Base):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print("Derv2")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B387E-44B3-4F33-8BFE-0C5C4D713910}"/>
              </a:ext>
            </a:extLst>
          </p:cNvPr>
          <p:cNvSpPr txBox="1"/>
          <p:nvPr/>
        </p:nvSpPr>
        <p:spPr>
          <a:xfrm>
            <a:off x="6695697" y="0"/>
            <a:ext cx="465810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def main():</a:t>
            </a:r>
          </a:p>
          <a:p>
            <a:r>
              <a:rPr lang="en-US" sz="3000" dirty="0"/>
              <a:t>    obj1=Base()</a:t>
            </a:r>
          </a:p>
          <a:p>
            <a:r>
              <a:rPr lang="en-US" sz="3000" dirty="0"/>
              <a:t>    obj2=Derv1()</a:t>
            </a:r>
          </a:p>
          <a:p>
            <a:r>
              <a:rPr lang="en-US" sz="3000" dirty="0"/>
              <a:t>    obj3=Derv2()</a:t>
            </a:r>
          </a:p>
          <a:p>
            <a:r>
              <a:rPr lang="en-US" sz="3000" dirty="0"/>
              <a:t>    list = [obj1,obj2,obj3]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    for </a:t>
            </a:r>
            <a:r>
              <a:rPr lang="en-US" sz="3000" dirty="0" err="1">
                <a:solidFill>
                  <a:srgbClr val="FF0000"/>
                </a:solidFill>
              </a:rPr>
              <a:t>el</a:t>
            </a:r>
            <a:r>
              <a:rPr lang="en-US" sz="3000" dirty="0">
                <a:solidFill>
                  <a:srgbClr val="FF0000"/>
                </a:solidFill>
              </a:rPr>
              <a:t> in list:</a:t>
            </a:r>
          </a:p>
          <a:p>
            <a:r>
              <a:rPr lang="en-US" sz="3000" dirty="0">
                <a:solidFill>
                  <a:srgbClr val="FF0000"/>
                </a:solidFill>
              </a:rPr>
              <a:t>        el.myPrint1()</a:t>
            </a:r>
          </a:p>
          <a:p>
            <a:r>
              <a:rPr lang="en-US" sz="3000" dirty="0">
                <a:solidFill>
                  <a:srgbClr val="FF0000"/>
                </a:solidFill>
              </a:rPr>
              <a:t>        print()</a:t>
            </a:r>
          </a:p>
          <a:p>
            <a:r>
              <a:rPr lang="en-US" sz="3000" dirty="0"/>
              <a:t>main()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204E6D-88F2-47DB-ADC6-B441CFBAD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3" t="52147" r="72330" b="26512"/>
          <a:stretch/>
        </p:blipFill>
        <p:spPr>
          <a:xfrm>
            <a:off x="6695696" y="4264570"/>
            <a:ext cx="4242598" cy="33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527968" y="43934"/>
            <a:ext cx="46581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Base: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print("Base1")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 Derv1(Base):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print("Derv1")</a:t>
            </a:r>
          </a:p>
          <a:p>
            <a:endParaRPr 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B387E-44B3-4F33-8BFE-0C5C4D713910}"/>
              </a:ext>
            </a:extLst>
          </p:cNvPr>
          <p:cNvSpPr txBox="1"/>
          <p:nvPr/>
        </p:nvSpPr>
        <p:spPr>
          <a:xfrm>
            <a:off x="6695697" y="0"/>
            <a:ext cx="4658103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def main():</a:t>
            </a:r>
          </a:p>
          <a:p>
            <a:r>
              <a:rPr lang="en-US" sz="3000" dirty="0"/>
              <a:t>    base=Base()</a:t>
            </a:r>
          </a:p>
          <a:p>
            <a:r>
              <a:rPr lang="en-US" sz="3000" dirty="0"/>
              <a:t>    derv=Derv1()</a:t>
            </a:r>
          </a:p>
          <a:p>
            <a:r>
              <a:rPr lang="en-US" sz="3000" dirty="0"/>
              <a:t>    </a:t>
            </a:r>
            <a:r>
              <a:rPr lang="en-US" sz="3000" dirty="0">
                <a:solidFill>
                  <a:srgbClr val="FF0000"/>
                </a:solidFill>
              </a:rPr>
              <a:t>base.myPrint1()</a:t>
            </a:r>
          </a:p>
          <a:p>
            <a:r>
              <a:rPr lang="en-US" sz="3000" dirty="0"/>
              <a:t>    base=derv</a:t>
            </a:r>
          </a:p>
          <a:p>
            <a:r>
              <a:rPr lang="en-US" sz="3000" dirty="0"/>
              <a:t>    </a:t>
            </a:r>
            <a:r>
              <a:rPr lang="en-US" sz="3000" dirty="0">
                <a:solidFill>
                  <a:srgbClr val="FF0000"/>
                </a:solidFill>
              </a:rPr>
              <a:t>base.myPrint1()</a:t>
            </a:r>
          </a:p>
          <a:p>
            <a:r>
              <a:rPr lang="en-US" sz="3000" dirty="0"/>
              <a:t>main()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8131B-74C6-4BF0-A65D-8BB6C998B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2" t="69362" r="74759" b="21308"/>
          <a:stretch/>
        </p:blipFill>
        <p:spPr>
          <a:xfrm>
            <a:off x="6695697" y="3916392"/>
            <a:ext cx="9342099" cy="36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74438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Another Example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93463" y="662781"/>
            <a:ext cx="87540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Data:</a:t>
            </a:r>
          </a:p>
          <a:p>
            <a:endParaRPr lang="en-US" sz="2800" dirty="0"/>
          </a:p>
          <a:p>
            <a:r>
              <a:rPr lang="en-US" sz="2800" dirty="0"/>
              <a:t>    def __</a:t>
            </a:r>
            <a:r>
              <a:rPr lang="en-US" sz="2800" dirty="0" err="1"/>
              <a:t>init</a:t>
            </a:r>
            <a:r>
              <a:rPr lang="en-US" sz="2800" dirty="0"/>
              <a:t>__(self, val1, val2):</a:t>
            </a:r>
          </a:p>
          <a:p>
            <a:r>
              <a:rPr lang="en-US" sz="2800" dirty="0"/>
              <a:t>        self._value1 = val1</a:t>
            </a:r>
          </a:p>
          <a:p>
            <a:r>
              <a:rPr lang="en-US" sz="2800" dirty="0"/>
              <a:t>        self._value2 = val2</a:t>
            </a:r>
          </a:p>
          <a:p>
            <a:endParaRPr lang="en-US" sz="2800" dirty="0"/>
          </a:p>
          <a:p>
            <a:r>
              <a:rPr lang="en-US" sz="2800" dirty="0"/>
              <a:t>    def add(self):</a:t>
            </a:r>
          </a:p>
          <a:p>
            <a:r>
              <a:rPr lang="en-US" sz="2800" dirty="0"/>
              <a:t>        return 0</a:t>
            </a:r>
          </a:p>
          <a:p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printData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print('Data= ', self._value1, ':', self._value2, end='')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0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74438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Another Example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" y="1706533"/>
            <a:ext cx="510683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class Pair(Data):</a:t>
            </a:r>
          </a:p>
          <a:p>
            <a:r>
              <a:rPr lang="en-US" sz="2600" dirty="0"/>
              <a:t>   def __</a:t>
            </a:r>
            <a:r>
              <a:rPr lang="en-US" sz="2600" dirty="0" err="1"/>
              <a:t>init</a:t>
            </a:r>
            <a:r>
              <a:rPr lang="en-US" sz="2600" dirty="0"/>
              <a:t>__(self, val1, val2):</a:t>
            </a:r>
          </a:p>
          <a:p>
            <a:r>
              <a:rPr lang="en-US" sz="2600" dirty="0"/>
              <a:t>       super().__</a:t>
            </a:r>
            <a:r>
              <a:rPr lang="en-US" sz="2600" dirty="0" err="1"/>
              <a:t>init</a:t>
            </a:r>
            <a:r>
              <a:rPr lang="en-US" sz="2600" dirty="0"/>
              <a:t>__(val1,val2)</a:t>
            </a:r>
          </a:p>
          <a:p>
            <a:endParaRPr lang="en-US" sz="2600" dirty="0"/>
          </a:p>
          <a:p>
            <a:r>
              <a:rPr lang="en-US" sz="2600" dirty="0"/>
              <a:t>   def add(self):</a:t>
            </a:r>
          </a:p>
          <a:p>
            <a:r>
              <a:rPr lang="en-US" sz="2600" dirty="0"/>
              <a:t>       return self._value1 + self._value2</a:t>
            </a:r>
          </a:p>
          <a:p>
            <a:endParaRPr lang="en-US" sz="2600" dirty="0"/>
          </a:p>
          <a:p>
            <a:r>
              <a:rPr lang="en-US" sz="2600" dirty="0"/>
              <a:t>   def </a:t>
            </a:r>
            <a:r>
              <a:rPr lang="en-US" sz="2600" dirty="0" err="1"/>
              <a:t>printData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super().</a:t>
            </a:r>
            <a:r>
              <a:rPr lang="en-US" sz="2600" dirty="0" err="1"/>
              <a:t>printData</a:t>
            </a:r>
            <a:r>
              <a:rPr lang="en-US" sz="2600" dirty="0"/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D078E-E62F-4119-B886-E4C5A049DA4D}"/>
              </a:ext>
            </a:extLst>
          </p:cNvPr>
          <p:cNvSpPr txBox="1"/>
          <p:nvPr/>
        </p:nvSpPr>
        <p:spPr>
          <a:xfrm>
            <a:off x="5261920" y="1693535"/>
            <a:ext cx="7515043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class Treble(Data):</a:t>
            </a:r>
          </a:p>
          <a:p>
            <a:r>
              <a:rPr lang="en-US" sz="2600" dirty="0"/>
              <a:t>   def __</a:t>
            </a:r>
            <a:r>
              <a:rPr lang="en-US" sz="2600" dirty="0" err="1"/>
              <a:t>init</a:t>
            </a:r>
            <a:r>
              <a:rPr lang="en-US" sz="2600" dirty="0"/>
              <a:t>__(self, val1, val2, val3):</a:t>
            </a:r>
          </a:p>
          <a:p>
            <a:r>
              <a:rPr lang="en-US" sz="2600" dirty="0"/>
              <a:t>       super().__</a:t>
            </a:r>
            <a:r>
              <a:rPr lang="en-US" sz="2600" dirty="0" err="1"/>
              <a:t>init</a:t>
            </a:r>
            <a:r>
              <a:rPr lang="en-US" sz="2600" dirty="0"/>
              <a:t>__(val1, val2)</a:t>
            </a:r>
          </a:p>
          <a:p>
            <a:r>
              <a:rPr lang="en-US" sz="2600" dirty="0"/>
              <a:t>       self._value3=val3</a:t>
            </a:r>
          </a:p>
          <a:p>
            <a:endParaRPr lang="en-US" sz="2600" dirty="0"/>
          </a:p>
          <a:p>
            <a:r>
              <a:rPr lang="en-US" sz="2600" dirty="0"/>
              <a:t>   def add(self):</a:t>
            </a:r>
          </a:p>
          <a:p>
            <a:r>
              <a:rPr lang="en-US" sz="2600" dirty="0"/>
              <a:t>       return self._value1 + self._value2 + self._value3</a:t>
            </a:r>
          </a:p>
          <a:p>
            <a:endParaRPr lang="en-US" sz="2600" dirty="0"/>
          </a:p>
          <a:p>
            <a:r>
              <a:rPr lang="en-US" sz="2600" dirty="0"/>
              <a:t>   def </a:t>
            </a:r>
            <a:r>
              <a:rPr lang="en-US" sz="2600" dirty="0" err="1"/>
              <a:t>printData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super().</a:t>
            </a:r>
            <a:r>
              <a:rPr lang="en-US" sz="2600" dirty="0" err="1"/>
              <a:t>printData</a:t>
            </a:r>
            <a:r>
              <a:rPr lang="en-US" sz="2600" dirty="0"/>
              <a:t>()</a:t>
            </a:r>
          </a:p>
          <a:p>
            <a:r>
              <a:rPr lang="en-US" sz="2600" dirty="0"/>
              <a:t>       print(':', self._value3, end='')</a:t>
            </a:r>
          </a:p>
        </p:txBody>
      </p:sp>
    </p:spTree>
    <p:extLst>
      <p:ext uri="{BB962C8B-B14F-4D97-AF65-F5344CB8AC3E}">
        <p14:creationId xmlns:p14="http://schemas.microsoft.com/office/powerpoint/2010/main" val="14203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47452" y="413266"/>
            <a:ext cx="5106838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def main():</a:t>
            </a:r>
          </a:p>
          <a:p>
            <a:r>
              <a:rPr lang="en-US" sz="2800" dirty="0"/>
              <a:t>    obj1=Data(2,3)</a:t>
            </a:r>
          </a:p>
          <a:p>
            <a:r>
              <a:rPr lang="en-US" sz="2800" dirty="0"/>
              <a:t>    obj2=Pair(3,4)</a:t>
            </a:r>
          </a:p>
          <a:p>
            <a:r>
              <a:rPr lang="en-US" sz="2800" dirty="0"/>
              <a:t>    obj3 = Treble(4, 5, 6)</a:t>
            </a:r>
          </a:p>
          <a:p>
            <a:r>
              <a:rPr lang="en-US" sz="2800" dirty="0"/>
              <a:t>    list = [obj1, obj2, obj3]</a:t>
            </a:r>
          </a:p>
          <a:p>
            <a:r>
              <a:rPr lang="en-US" sz="2800" dirty="0"/>
              <a:t>    for </a:t>
            </a:r>
            <a:r>
              <a:rPr lang="en-US" sz="2800" dirty="0" err="1"/>
              <a:t>el</a:t>
            </a:r>
            <a:r>
              <a:rPr lang="en-US" sz="2800" dirty="0"/>
              <a:t> in list:</a:t>
            </a:r>
          </a:p>
          <a:p>
            <a:r>
              <a:rPr lang="en-US" sz="2800" dirty="0"/>
              <a:t>        print('---------')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el.printData</a:t>
            </a:r>
            <a:r>
              <a:rPr lang="en-US" sz="2800" dirty="0"/>
              <a:t>()</a:t>
            </a:r>
          </a:p>
          <a:p>
            <a:r>
              <a:rPr lang="en-US" sz="2800" dirty="0"/>
              <a:t>        print('\</a:t>
            </a:r>
            <a:r>
              <a:rPr lang="en-US" sz="2800" dirty="0" err="1"/>
              <a:t>nSum</a:t>
            </a:r>
            <a:r>
              <a:rPr lang="en-US" sz="2800" dirty="0"/>
              <a:t> = ', </a:t>
            </a:r>
            <a:r>
              <a:rPr lang="en-US" sz="2800" dirty="0" err="1"/>
              <a:t>el.add</a:t>
            </a:r>
            <a:r>
              <a:rPr lang="en-US" sz="2800" dirty="0"/>
              <a:t>())</a:t>
            </a:r>
          </a:p>
          <a:p>
            <a:endParaRPr lang="en-US" sz="2800" dirty="0"/>
          </a:p>
          <a:p>
            <a:r>
              <a:rPr lang="en-US" sz="2800" dirty="0"/>
              <a:t>main()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BE452-4F02-4350-89F1-9B8F9AD50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8" t="55345" r="73149" b="13218"/>
          <a:stretch/>
        </p:blipFill>
        <p:spPr>
          <a:xfrm>
            <a:off x="6616648" y="111448"/>
            <a:ext cx="5227900" cy="63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4731" y="2825979"/>
            <a:ext cx="1690219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Ex231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84731" y="136525"/>
            <a:ext cx="1085247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Modify the application so there is one more ‘</a:t>
            </a:r>
          </a:p>
          <a:p>
            <a:r>
              <a:rPr lang="en-US" sz="2700" dirty="0"/>
              <a:t>concrete’ class Quad giving the output shown 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>
                <a:solidFill>
                  <a:srgbClr val="FF0000"/>
                </a:solidFill>
              </a:rPr>
              <a:t>Note: Need to modify the main method to </a:t>
            </a:r>
          </a:p>
          <a:p>
            <a:r>
              <a:rPr lang="en-US" sz="2700" dirty="0">
                <a:solidFill>
                  <a:srgbClr val="FF0000"/>
                </a:solidFill>
              </a:rPr>
              <a:t>include a 4</a:t>
            </a:r>
            <a:r>
              <a:rPr lang="en-US" sz="2700" baseline="30000" dirty="0">
                <a:solidFill>
                  <a:srgbClr val="FF0000"/>
                </a:solidFill>
              </a:rPr>
              <a:t>th</a:t>
            </a:r>
            <a:r>
              <a:rPr lang="en-US" sz="2700" dirty="0">
                <a:solidFill>
                  <a:srgbClr val="FF0000"/>
                </a:solidFill>
              </a:rPr>
              <a:t> object of type Quad</a:t>
            </a:r>
          </a:p>
          <a:p>
            <a:r>
              <a:rPr lang="en-US" sz="2600" dirty="0"/>
              <a:t>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B824D-68A9-4F75-B177-8F9577520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8" t="46169" r="67531" b="12452"/>
          <a:stretch/>
        </p:blipFill>
        <p:spPr>
          <a:xfrm>
            <a:off x="7014367" y="-725074"/>
            <a:ext cx="6379177" cy="80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7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Ex232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6500004" y="108485"/>
            <a:ext cx="56919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Given the base class Operation and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main method shown</a:t>
            </a:r>
          </a:p>
          <a:p>
            <a:r>
              <a:rPr lang="en-US" sz="2600" dirty="0"/>
              <a:t>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404004" y="1062593"/>
            <a:ext cx="5691996" cy="52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class Operation: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val1):</a:t>
            </a:r>
          </a:p>
          <a:p>
            <a:r>
              <a:rPr lang="en-US" sz="2600" dirty="0"/>
              <a:t>        self._value1 = val1</a:t>
            </a:r>
          </a:p>
          <a:p>
            <a:endParaRPr lang="en-US" sz="2600" dirty="0"/>
          </a:p>
          <a:p>
            <a:r>
              <a:rPr lang="en-US" sz="2600" dirty="0"/>
              <a:t>    def op(self):</a:t>
            </a:r>
          </a:p>
          <a:p>
            <a:r>
              <a:rPr lang="en-US" sz="2600" dirty="0"/>
              <a:t>        return 0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readType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'Base Operation'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printData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print(</a:t>
            </a:r>
            <a:r>
              <a:rPr lang="en-US" sz="2600" dirty="0" err="1"/>
              <a:t>self.readType</a:t>
            </a:r>
            <a:r>
              <a:rPr lang="en-US" sz="2600" dirty="0"/>
              <a:t>())</a:t>
            </a:r>
          </a:p>
          <a:p>
            <a:r>
              <a:rPr lang="en-US" sz="2600" dirty="0"/>
              <a:t>        print('Initial Value= ', self._value1)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87772-BE06-4A8C-97FB-1B5E27F4EAE6}"/>
              </a:ext>
            </a:extLst>
          </p:cNvPr>
          <p:cNvSpPr txBox="1"/>
          <p:nvPr/>
        </p:nvSpPr>
        <p:spPr>
          <a:xfrm>
            <a:off x="6500004" y="1462702"/>
            <a:ext cx="5691996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def main():</a:t>
            </a:r>
          </a:p>
          <a:p>
            <a:r>
              <a:rPr lang="en-US" sz="2600" dirty="0"/>
              <a:t>    obj1=Increment(1)</a:t>
            </a:r>
          </a:p>
          <a:p>
            <a:r>
              <a:rPr lang="en-US" sz="2600" dirty="0"/>
              <a:t>    obj2=Decrement(4)</a:t>
            </a:r>
          </a:p>
          <a:p>
            <a:r>
              <a:rPr lang="en-US" sz="2600" dirty="0"/>
              <a:t>    obj3=Double(6)</a:t>
            </a:r>
          </a:p>
          <a:p>
            <a:r>
              <a:rPr lang="en-US" sz="2600" dirty="0"/>
              <a:t>    list = [obj1, obj2, obj3]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el</a:t>
            </a:r>
            <a:r>
              <a:rPr lang="en-US" sz="2600" dirty="0"/>
              <a:t> in list:</a:t>
            </a:r>
          </a:p>
          <a:p>
            <a:r>
              <a:rPr lang="en-US" sz="2600" dirty="0"/>
              <a:t>        print('---------')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el.printData</a:t>
            </a:r>
            <a:r>
              <a:rPr lang="en-US" sz="2600" dirty="0"/>
              <a:t>()</a:t>
            </a:r>
          </a:p>
          <a:p>
            <a:r>
              <a:rPr lang="en-US" sz="2600" dirty="0"/>
              <a:t>        print('Result = ', </a:t>
            </a:r>
            <a:r>
              <a:rPr lang="en-US" sz="2600" dirty="0" err="1"/>
              <a:t>el.op</a:t>
            </a:r>
            <a:r>
              <a:rPr lang="en-US" sz="2600" dirty="0"/>
              <a:t>())</a:t>
            </a:r>
          </a:p>
          <a:p>
            <a:endParaRPr lang="en-US" sz="2600" dirty="0"/>
          </a:p>
          <a:p>
            <a:r>
              <a:rPr lang="en-US" sz="26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510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Ex232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A9539-C7AB-4E04-B2DB-EB06D019507F}"/>
              </a:ext>
            </a:extLst>
          </p:cNvPr>
          <p:cNvSpPr txBox="1"/>
          <p:nvPr/>
        </p:nvSpPr>
        <p:spPr>
          <a:xfrm>
            <a:off x="3003060" y="101471"/>
            <a:ext cx="2494471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Operation:_____</a:t>
            </a:r>
          </a:p>
          <a:p>
            <a:r>
              <a:rPr lang="en-US" sz="2600" u="sng" dirty="0"/>
              <a:t>   value1 (int)___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op()</a:t>
            </a:r>
          </a:p>
          <a:p>
            <a:r>
              <a:rPr lang="en-US" sz="2600" dirty="0" err="1"/>
              <a:t>printData</a:t>
            </a:r>
            <a:r>
              <a:rPr lang="en-US" sz="26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41F7F-DF44-4073-8ECD-3A04F4128000}"/>
              </a:ext>
            </a:extLst>
          </p:cNvPr>
          <p:cNvSpPr txBox="1"/>
          <p:nvPr/>
        </p:nvSpPr>
        <p:spPr>
          <a:xfrm>
            <a:off x="92365" y="4080555"/>
            <a:ext cx="27432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Increment:_____</a:t>
            </a:r>
          </a:p>
          <a:p>
            <a:r>
              <a:rPr lang="en-US" sz="2600" u="sng" dirty="0"/>
              <a:t> _____________  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op() </a:t>
            </a:r>
            <a:r>
              <a:rPr lang="en-US" sz="2600" dirty="0">
                <a:solidFill>
                  <a:srgbClr val="FF0000"/>
                </a:solidFill>
              </a:rPr>
              <a:t># value+1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BF09C-8C43-41C7-B6B6-37C18EBA79CF}"/>
              </a:ext>
            </a:extLst>
          </p:cNvPr>
          <p:cNvSpPr txBox="1"/>
          <p:nvPr/>
        </p:nvSpPr>
        <p:spPr>
          <a:xfrm>
            <a:off x="3003060" y="4064021"/>
            <a:ext cx="27432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Decrement:_____</a:t>
            </a:r>
          </a:p>
          <a:p>
            <a:r>
              <a:rPr lang="en-US" sz="2600" u="sng" dirty="0"/>
              <a:t> _____________  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op() </a:t>
            </a:r>
            <a:r>
              <a:rPr lang="en-US" sz="2600" dirty="0">
                <a:solidFill>
                  <a:srgbClr val="FF0000"/>
                </a:solidFill>
              </a:rPr>
              <a:t># value-1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1E953-BC26-4EB2-9F81-84B25B9C5F2B}"/>
              </a:ext>
            </a:extLst>
          </p:cNvPr>
          <p:cNvSpPr txBox="1"/>
          <p:nvPr/>
        </p:nvSpPr>
        <p:spPr>
          <a:xfrm>
            <a:off x="6096000" y="4080555"/>
            <a:ext cx="27432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u="sng" dirty="0"/>
              <a:t>Decrement:_____</a:t>
            </a:r>
          </a:p>
          <a:p>
            <a:r>
              <a:rPr lang="en-US" sz="2600" u="sng" dirty="0"/>
              <a:t> _____________  </a:t>
            </a:r>
          </a:p>
          <a:p>
            <a:r>
              <a:rPr lang="en-US" sz="2600" dirty="0"/>
              <a:t>__</a:t>
            </a:r>
            <a:r>
              <a:rPr lang="en-US" sz="2600" dirty="0" err="1"/>
              <a:t>init</a:t>
            </a:r>
            <a:r>
              <a:rPr lang="en-US" sz="2600" dirty="0"/>
              <a:t>__(int)</a:t>
            </a:r>
          </a:p>
          <a:p>
            <a:r>
              <a:rPr lang="en-US" sz="2600" dirty="0"/>
              <a:t>Str </a:t>
            </a:r>
            <a:r>
              <a:rPr lang="en-US" sz="2600" dirty="0" err="1"/>
              <a:t>readType</a:t>
            </a:r>
            <a:r>
              <a:rPr lang="en-US" sz="2600" dirty="0"/>
              <a:t>()</a:t>
            </a:r>
          </a:p>
          <a:p>
            <a:r>
              <a:rPr lang="en-US" sz="2600" dirty="0"/>
              <a:t>int op() </a:t>
            </a:r>
            <a:r>
              <a:rPr lang="en-US" sz="2600" dirty="0">
                <a:solidFill>
                  <a:srgbClr val="FF0000"/>
                </a:solidFill>
              </a:rPr>
              <a:t># value*2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1945A30-5EE6-4805-82A4-09756C9F1C84}"/>
              </a:ext>
            </a:extLst>
          </p:cNvPr>
          <p:cNvSpPr/>
          <p:nvPr/>
        </p:nvSpPr>
        <p:spPr>
          <a:xfrm>
            <a:off x="4054415" y="2663029"/>
            <a:ext cx="483079" cy="563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ECF4F0-0A4B-4A8A-887F-736D6A7EA562}"/>
              </a:ext>
            </a:extLst>
          </p:cNvPr>
          <p:cNvCxnSpPr>
            <a:cxnSpLocks/>
          </p:cNvCxnSpPr>
          <p:nvPr/>
        </p:nvCxnSpPr>
        <p:spPr>
          <a:xfrm>
            <a:off x="1104181" y="3226279"/>
            <a:ext cx="6354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8943B2-F630-4AB1-A2E1-E7F97B8EE775}"/>
              </a:ext>
            </a:extLst>
          </p:cNvPr>
          <p:cNvCxnSpPr>
            <a:cxnSpLocks/>
          </p:cNvCxnSpPr>
          <p:nvPr/>
        </p:nvCxnSpPr>
        <p:spPr>
          <a:xfrm>
            <a:off x="1104181" y="3226279"/>
            <a:ext cx="0" cy="83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7C202C-3EFA-4C75-80B0-5FE939971E4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95955" y="3226279"/>
            <a:ext cx="0" cy="83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96DC4F-6E74-4C53-A25E-1339647721F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458624" y="3226279"/>
            <a:ext cx="8976" cy="85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03B258A-0EC8-4BFE-9BF8-1306AE502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9" t="55438" r="72153" b="5843"/>
          <a:stretch/>
        </p:blipFill>
        <p:spPr>
          <a:xfrm>
            <a:off x="8625347" y="27640"/>
            <a:ext cx="4119321" cy="5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16049</TotalTime>
  <Words>1332</Words>
  <Application>Microsoft Office PowerPoint</Application>
  <PresentationFormat>Widescreen</PresentationFormat>
  <Paragraphs>325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Software Design for Cloud 2_3</vt:lpstr>
      <vt:lpstr>PowerPoint Presentation</vt:lpstr>
      <vt:lpstr>PowerPoint Presentation</vt:lpstr>
      <vt:lpstr>Another Example</vt:lpstr>
      <vt:lpstr>Another Example</vt:lpstr>
      <vt:lpstr>PowerPoint Presentation</vt:lpstr>
      <vt:lpstr>Ex231</vt:lpstr>
      <vt:lpstr>Ex232</vt:lpstr>
      <vt:lpstr>Ex232</vt:lpstr>
      <vt:lpstr>Ex233</vt:lpstr>
      <vt:lpstr>Ex233</vt:lpstr>
      <vt:lpstr>Ex234</vt:lpstr>
      <vt:lpstr>Ex234</vt:lpstr>
      <vt:lpstr>Ex235</vt:lpstr>
      <vt:lpstr>Ex235</vt:lpstr>
      <vt:lpstr>Ex235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164</cp:revision>
  <dcterms:created xsi:type="dcterms:W3CDTF">2021-06-03T10:50:00Z</dcterms:created>
  <dcterms:modified xsi:type="dcterms:W3CDTF">2021-12-21T11:10:25Z</dcterms:modified>
</cp:coreProperties>
</file>