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8" r:id="rId11"/>
    <p:sldId id="267" r:id="rId12"/>
    <p:sldId id="264" r:id="rId13"/>
    <p:sldId id="266" r:id="rId1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266" y="-6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066801"/>
            <a:ext cx="8915400" cy="5059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Robot rover shield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For Arduino or Keyestudio MEGA 2560 , Due , Hitex ShiledBuddy TC275 or TC375, Adafruit ntral M4 Express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0"/>
            <a:ext cx="9410700" cy="639762"/>
          </a:xfrm>
        </p:spPr>
        <p:txBody>
          <a:bodyPr/>
          <a:lstStyle/>
          <a:p>
            <a:r>
              <a:rPr lang="en-US" smtClean="0"/>
              <a:t>How use jumpers for </a:t>
            </a:r>
            <a:r>
              <a:rPr lang="en-US" b="1" smtClean="0">
                <a:solidFill>
                  <a:srgbClr val="FF0000"/>
                </a:solidFill>
              </a:rPr>
              <a:t>3V3 MCU’s </a:t>
            </a:r>
            <a:r>
              <a:rPr lang="en-US" smtClean="0"/>
              <a:t>(Due etc.)</a:t>
            </a:r>
            <a:endParaRPr lang="en-US"/>
          </a:p>
        </p:txBody>
      </p:sp>
      <p:pic>
        <p:nvPicPr>
          <p:cNvPr id="4" name="Content Placeholder 3" descr="PCB board.png"/>
          <p:cNvPicPr>
            <a:picLocks noChangeAspect="1"/>
          </p:cNvPicPr>
          <p:nvPr/>
        </p:nvPicPr>
        <p:blipFill>
          <a:blip r:embed="rId2"/>
          <a:srcRect l="19231" t="6729" r="19231" b="5602"/>
          <a:stretch>
            <a:fillRect/>
          </a:stretch>
        </p:blipFill>
        <p:spPr>
          <a:xfrm>
            <a:off x="838200" y="1143000"/>
            <a:ext cx="7937770" cy="5181600"/>
          </a:xfrm>
          <a:prstGeom prst="rect">
            <a:avLst/>
          </a:prstGeom>
        </p:spPr>
      </p:pic>
      <p:sp>
        <p:nvSpPr>
          <p:cNvPr id="5" name="Line Callout 2 4"/>
          <p:cNvSpPr/>
          <p:nvPr/>
        </p:nvSpPr>
        <p:spPr>
          <a:xfrm>
            <a:off x="5943600" y="6096000"/>
            <a:ext cx="2057400" cy="609600"/>
          </a:xfrm>
          <a:prstGeom prst="borderCallout2">
            <a:avLst>
              <a:gd name="adj1" fmla="val 60202"/>
              <a:gd name="adj2" fmla="val -458"/>
              <a:gd name="adj3" fmla="val 47696"/>
              <a:gd name="adj4" fmla="val -22465"/>
              <a:gd name="adj5" fmla="val 16646"/>
              <a:gd name="adj6" fmla="val -40807"/>
            </a:avLst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Populate here 3V3 regulator only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Line Callout 2 5"/>
          <p:cNvSpPr/>
          <p:nvPr/>
        </p:nvSpPr>
        <p:spPr>
          <a:xfrm>
            <a:off x="1143000" y="6248400"/>
            <a:ext cx="2514600" cy="609600"/>
          </a:xfrm>
          <a:prstGeom prst="borderCallout2">
            <a:avLst>
              <a:gd name="adj1" fmla="val 74488"/>
              <a:gd name="adj2" fmla="val 99718"/>
              <a:gd name="adj3" fmla="val 45315"/>
              <a:gd name="adj4" fmla="val 124272"/>
              <a:gd name="adj5" fmla="val 11884"/>
              <a:gd name="adj6" fmla="val 135560"/>
            </a:avLst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No regulator </a:t>
            </a:r>
            <a:r>
              <a:rPr lang="en-US" smtClean="0">
                <a:solidFill>
                  <a:schemeClr val="tx1"/>
                </a:solidFill>
              </a:rPr>
              <a:t>req. here. Use 3V3 PS2 only !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038600" y="5791200"/>
            <a:ext cx="762000" cy="609600"/>
          </a:xfrm>
          <a:prstGeom prst="lin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38600" y="5867400"/>
            <a:ext cx="685800" cy="457200"/>
          </a:xfrm>
          <a:prstGeom prst="lin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Line Callout 2 11"/>
          <p:cNvSpPr/>
          <p:nvPr/>
        </p:nvSpPr>
        <p:spPr>
          <a:xfrm>
            <a:off x="4953000" y="838200"/>
            <a:ext cx="3048000" cy="685800"/>
          </a:xfrm>
          <a:prstGeom prst="borderCallout2">
            <a:avLst>
              <a:gd name="adj1" fmla="val 86657"/>
              <a:gd name="adj2" fmla="val 42152"/>
              <a:gd name="adj3" fmla="val 135791"/>
              <a:gd name="adj4" fmla="val 28863"/>
              <a:gd name="adj5" fmla="val 165323"/>
              <a:gd name="adj6" fmla="val 5680"/>
            </a:avLst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Jumper for 3V3 IN</a:t>
            </a:r>
          </a:p>
          <a:p>
            <a:r>
              <a:rPr lang="en-US" smtClean="0">
                <a:solidFill>
                  <a:schemeClr val="tx1"/>
                </a:solidFill>
              </a:rPr>
              <a:t>3V3 from buck power supply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Line Callout 2 12"/>
          <p:cNvSpPr/>
          <p:nvPr/>
        </p:nvSpPr>
        <p:spPr>
          <a:xfrm>
            <a:off x="1219200" y="5029200"/>
            <a:ext cx="1752600" cy="685800"/>
          </a:xfrm>
          <a:prstGeom prst="borderCallout2">
            <a:avLst>
              <a:gd name="adj1" fmla="val 50678"/>
              <a:gd name="adj2" fmla="val 101835"/>
              <a:gd name="adj3" fmla="val 72299"/>
              <a:gd name="adj4" fmla="val 125978"/>
              <a:gd name="adj5" fmla="val 122994"/>
              <a:gd name="adj6" fmla="val 139724"/>
            </a:avLst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Jumper for PS2 put on 3V3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9220200" cy="440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57200" y="9906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https://www.youtube.com/watch?v=E8GqHvOK4DI&amp;t=646s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1524000"/>
            <a:ext cx="1895475" cy="4645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Vref: setup external reference voltage</a:t>
            </a:r>
            <a:br>
              <a:rPr lang="en-US" sz="3200" smtClean="0"/>
            </a:br>
            <a:r>
              <a:rPr lang="en-US" sz="3200" smtClean="0"/>
              <a:t>for accurate measurment</a:t>
            </a:r>
            <a:endParaRPr lang="en-US" sz="3200"/>
          </a:p>
        </p:txBody>
      </p:sp>
      <p:sp>
        <p:nvSpPr>
          <p:cNvPr id="5" name="Down Arrow 4"/>
          <p:cNvSpPr/>
          <p:nvPr/>
        </p:nvSpPr>
        <p:spPr>
          <a:xfrm>
            <a:off x="4800600" y="914400"/>
            <a:ext cx="3048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57800" y="990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5V from “</a:t>
            </a:r>
            <a:r>
              <a:rPr lang="en-US" smtClean="0"/>
              <a:t>5V” </a:t>
            </a:r>
            <a:r>
              <a:rPr lang="en-US" smtClean="0"/>
              <a:t>pin of the MCU</a:t>
            </a:r>
            <a:endParaRPr lang="en-US"/>
          </a:p>
        </p:txBody>
      </p:sp>
      <p:sp>
        <p:nvSpPr>
          <p:cNvPr id="7" name="Line Callout 2 6"/>
          <p:cNvSpPr/>
          <p:nvPr/>
        </p:nvSpPr>
        <p:spPr>
          <a:xfrm>
            <a:off x="6934200" y="1676400"/>
            <a:ext cx="2514600" cy="1676400"/>
          </a:xfrm>
          <a:prstGeom prst="borderCallout2">
            <a:avLst>
              <a:gd name="adj1" fmla="val 45917"/>
              <a:gd name="adj2" fmla="val -1657"/>
              <a:gd name="adj3" fmla="val 56425"/>
              <a:gd name="adj4" fmla="val -16217"/>
              <a:gd name="adj5" fmla="val 24559"/>
              <a:gd name="adj6" fmla="val -80366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Bypass jumper to make a separate small PCB for Vref (ferrite signal susp etc.)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Line Callout 2 7"/>
          <p:cNvSpPr/>
          <p:nvPr/>
        </p:nvSpPr>
        <p:spPr>
          <a:xfrm>
            <a:off x="7086600" y="3886200"/>
            <a:ext cx="2514600" cy="1676400"/>
          </a:xfrm>
          <a:prstGeom prst="borderCallout2">
            <a:avLst>
              <a:gd name="adj1" fmla="val 45917"/>
              <a:gd name="adj2" fmla="val -1657"/>
              <a:gd name="adj3" fmla="val 56425"/>
              <a:gd name="adj4" fmla="val -16217"/>
              <a:gd name="adj5" fmla="val 66117"/>
              <a:gd name="adj6" fmla="val -68822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GND &amp; 5V for Vref PCB</a:t>
            </a:r>
          </a:p>
          <a:p>
            <a:r>
              <a:rPr lang="en-US" smtClean="0">
                <a:solidFill>
                  <a:schemeClr val="tx1"/>
                </a:solidFill>
              </a:rPr>
              <a:t>Signal out on Ref pin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133600"/>
            <a:ext cx="24860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 ref mini PCB for improvement</a:t>
            </a:r>
            <a:endParaRPr lang="en-US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10287000" cy="2752725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Ports</a:t>
            </a:r>
            <a:endParaRPr lang="en-US"/>
          </a:p>
        </p:txBody>
      </p:sp>
      <p:pic>
        <p:nvPicPr>
          <p:cNvPr id="4" name="Content Placeholder 3" descr="PCB board.png"/>
          <p:cNvPicPr>
            <a:picLocks noGrp="1" noChangeAspect="1"/>
          </p:cNvPicPr>
          <p:nvPr>
            <p:ph idx="1"/>
          </p:nvPr>
        </p:nvPicPr>
        <p:blipFill>
          <a:blip r:embed="rId2"/>
          <a:srcRect l="19231" t="6729" r="19231" b="5602"/>
          <a:stretch>
            <a:fillRect/>
          </a:stretch>
        </p:blipFill>
        <p:spPr>
          <a:xfrm>
            <a:off x="1524000" y="1219200"/>
            <a:ext cx="7937770" cy="5181600"/>
          </a:xfrm>
        </p:spPr>
      </p:pic>
      <p:sp>
        <p:nvSpPr>
          <p:cNvPr id="5" name="Rectangle 4"/>
          <p:cNvSpPr/>
          <p:nvPr/>
        </p:nvSpPr>
        <p:spPr>
          <a:xfrm>
            <a:off x="1447800" y="2438400"/>
            <a:ext cx="1066800" cy="2590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838200" y="1752600"/>
            <a:ext cx="609600" cy="457200"/>
          </a:xfrm>
          <a:prstGeom prst="wedgeRectCallout">
            <a:avLst>
              <a:gd name="adj1" fmla="val 52976"/>
              <a:gd name="adj2" fmla="val 942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A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3429000" y="533400"/>
            <a:ext cx="609600" cy="457200"/>
          </a:xfrm>
          <a:prstGeom prst="wedgeRectCallout">
            <a:avLst>
              <a:gd name="adj1" fmla="val 41726"/>
              <a:gd name="adj2" fmla="val 742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B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0" y="1143000"/>
            <a:ext cx="4038600" cy="1524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00400" y="2895600"/>
            <a:ext cx="3276600" cy="1524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2514600" y="2743200"/>
            <a:ext cx="609600" cy="457200"/>
          </a:xfrm>
          <a:prstGeom prst="wedgeRectCallout">
            <a:avLst>
              <a:gd name="adj1" fmla="val 58393"/>
              <a:gd name="adj2" fmla="val 9964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C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47800" y="5181600"/>
            <a:ext cx="3352800" cy="914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ular Callout 12"/>
          <p:cNvSpPr/>
          <p:nvPr/>
        </p:nvSpPr>
        <p:spPr>
          <a:xfrm>
            <a:off x="762000" y="4876800"/>
            <a:ext cx="609600" cy="457200"/>
          </a:xfrm>
          <a:prstGeom prst="wedgeRectCallout">
            <a:avLst>
              <a:gd name="adj1" fmla="val 52976"/>
              <a:gd name="adj2" fmla="val 942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D</a:t>
            </a:r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896681"/>
            <a:ext cx="2000250" cy="5961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– Section (navigation sensors)</a:t>
            </a:r>
            <a:endParaRPr lang="en-US"/>
          </a:p>
        </p:txBody>
      </p:sp>
      <p:sp>
        <p:nvSpPr>
          <p:cNvPr id="5" name="Line Callout 2 4"/>
          <p:cNvSpPr/>
          <p:nvPr/>
        </p:nvSpPr>
        <p:spPr>
          <a:xfrm>
            <a:off x="5105400" y="5867400"/>
            <a:ext cx="4572000" cy="838200"/>
          </a:xfrm>
          <a:prstGeom prst="borderCallout2">
            <a:avLst>
              <a:gd name="adj1" fmla="val 66750"/>
              <a:gd name="adj2" fmla="val -2201"/>
              <a:gd name="adj3" fmla="val 65750"/>
              <a:gd name="adj4" fmla="val -16141"/>
              <a:gd name="adj5" fmla="val -6696"/>
              <a:gd name="adj6" fmla="val -52757"/>
            </a:avLst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PS2 controller:</a:t>
            </a:r>
          </a:p>
          <a:p>
            <a:pPr algn="r"/>
            <a:r>
              <a:rPr lang="en-US" smtClean="0">
                <a:solidFill>
                  <a:schemeClr val="tx1"/>
                </a:solidFill>
              </a:rPr>
              <a:t>3V3 GND CLK(29) ATT(27) COM(25) DATA(23)</a:t>
            </a:r>
          </a:p>
          <a:p>
            <a:pPr algn="r"/>
            <a:r>
              <a:rPr lang="en-US" smtClean="0">
                <a:solidFill>
                  <a:schemeClr val="tx1"/>
                </a:solidFill>
              </a:rPr>
              <a:t>blue   green   gray   white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Line Callout 2 5"/>
          <p:cNvSpPr/>
          <p:nvPr/>
        </p:nvSpPr>
        <p:spPr>
          <a:xfrm>
            <a:off x="5105400" y="4876800"/>
            <a:ext cx="3352800" cy="838200"/>
          </a:xfrm>
          <a:prstGeom prst="borderCallout2">
            <a:avLst>
              <a:gd name="adj1" fmla="val 78871"/>
              <a:gd name="adj2" fmla="val -902"/>
              <a:gd name="adj3" fmla="val 81335"/>
              <a:gd name="adj4" fmla="val -17440"/>
              <a:gd name="adj5" fmla="val 17762"/>
              <a:gd name="adj6" fmla="val -68831"/>
            </a:avLst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Ultrasonic (LEFT):</a:t>
            </a:r>
          </a:p>
          <a:p>
            <a:pPr algn="r"/>
            <a:r>
              <a:rPr lang="en-US" smtClean="0">
                <a:solidFill>
                  <a:schemeClr val="tx1"/>
                </a:solidFill>
              </a:rPr>
              <a:t>5V GND ECHO(33) TRIGGER(31)</a:t>
            </a:r>
          </a:p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5105400" y="3962400"/>
            <a:ext cx="3352800" cy="838200"/>
          </a:xfrm>
          <a:prstGeom prst="borderCallout2">
            <a:avLst>
              <a:gd name="adj1" fmla="val 78871"/>
              <a:gd name="adj2" fmla="val -3067"/>
              <a:gd name="adj3" fmla="val 79603"/>
              <a:gd name="adj4" fmla="val -18738"/>
              <a:gd name="adj5" fmla="val 37243"/>
              <a:gd name="adj6" fmla="val -68614"/>
            </a:avLst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Ultrasonic (RIGHT):</a:t>
            </a:r>
          </a:p>
          <a:p>
            <a:pPr algn="r"/>
            <a:r>
              <a:rPr lang="en-US" smtClean="0">
                <a:solidFill>
                  <a:schemeClr val="tx1"/>
                </a:solidFill>
              </a:rPr>
              <a:t>5V GND ECHO(37) TRIGGER(35)</a:t>
            </a:r>
          </a:p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Line Callout 2 7"/>
          <p:cNvSpPr/>
          <p:nvPr/>
        </p:nvSpPr>
        <p:spPr>
          <a:xfrm>
            <a:off x="5105400" y="2971800"/>
            <a:ext cx="3352800" cy="838200"/>
          </a:xfrm>
          <a:prstGeom prst="borderCallout2">
            <a:avLst>
              <a:gd name="adj1" fmla="val 66750"/>
              <a:gd name="adj2" fmla="val -2201"/>
              <a:gd name="adj3" fmla="val 65750"/>
              <a:gd name="adj4" fmla="val -16141"/>
              <a:gd name="adj5" fmla="val 58239"/>
              <a:gd name="adj6" fmla="val -69751"/>
            </a:avLst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Ultrasonic (CENTER):</a:t>
            </a:r>
          </a:p>
          <a:p>
            <a:pPr algn="r"/>
            <a:r>
              <a:rPr lang="en-US" smtClean="0">
                <a:solidFill>
                  <a:schemeClr val="tx1"/>
                </a:solidFill>
              </a:rPr>
              <a:t>5V GND ECHO(41) TRIGGER(39)</a:t>
            </a:r>
          </a:p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Line Callout 2 8"/>
          <p:cNvSpPr/>
          <p:nvPr/>
        </p:nvSpPr>
        <p:spPr>
          <a:xfrm>
            <a:off x="5105400" y="2209800"/>
            <a:ext cx="2209800" cy="609600"/>
          </a:xfrm>
          <a:prstGeom prst="borderCallout2">
            <a:avLst>
              <a:gd name="adj1" fmla="val 66750"/>
              <a:gd name="adj2" fmla="val -2201"/>
              <a:gd name="adj3" fmla="val 65750"/>
              <a:gd name="adj4" fmla="val -16141"/>
              <a:gd name="adj5" fmla="val 87027"/>
              <a:gd name="adj6" fmla="val -1015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D1:</a:t>
            </a:r>
          </a:p>
          <a:p>
            <a:pPr algn="r"/>
            <a:r>
              <a:rPr lang="en-US" smtClean="0">
                <a:solidFill>
                  <a:schemeClr val="tx1"/>
                </a:solidFill>
              </a:rPr>
              <a:t>5V GND SIG(43)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5105400" y="1447800"/>
            <a:ext cx="2209800" cy="609600"/>
          </a:xfrm>
          <a:prstGeom prst="borderCallout2">
            <a:avLst>
              <a:gd name="adj1" fmla="val 66750"/>
              <a:gd name="adj2" fmla="val -2201"/>
              <a:gd name="adj3" fmla="val 65750"/>
              <a:gd name="adj4" fmla="val -16141"/>
              <a:gd name="adj5" fmla="val 106724"/>
              <a:gd name="adj6" fmla="val -105018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D2:</a:t>
            </a:r>
          </a:p>
          <a:p>
            <a:pPr algn="r"/>
            <a:r>
              <a:rPr lang="en-US" smtClean="0">
                <a:solidFill>
                  <a:schemeClr val="tx1"/>
                </a:solidFill>
              </a:rPr>
              <a:t>5V GND SIG(45)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Line Callout 2 10"/>
          <p:cNvSpPr/>
          <p:nvPr/>
        </p:nvSpPr>
        <p:spPr>
          <a:xfrm>
            <a:off x="5105400" y="762000"/>
            <a:ext cx="2209800" cy="609600"/>
          </a:xfrm>
          <a:prstGeom prst="borderCallout2">
            <a:avLst>
              <a:gd name="adj1" fmla="val 66750"/>
              <a:gd name="adj2" fmla="val -2201"/>
              <a:gd name="adj3" fmla="val 65750"/>
              <a:gd name="adj4" fmla="val -16141"/>
              <a:gd name="adj5" fmla="val 106724"/>
              <a:gd name="adj6" fmla="val -105018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D3:</a:t>
            </a:r>
          </a:p>
          <a:p>
            <a:pPr algn="r"/>
            <a:r>
              <a:rPr lang="en-US" smtClean="0">
                <a:solidFill>
                  <a:schemeClr val="tx1"/>
                </a:solidFill>
              </a:rPr>
              <a:t>5V GND SIG(47)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3581400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smtClean="0"/>
              <a:t>HC-SR04 Ultrasonic sensors:</a:t>
            </a:r>
          </a:p>
          <a:p>
            <a:r>
              <a:rPr lang="en-US" smtClean="0"/>
              <a:t>4k7</a:t>
            </a:r>
            <a:r>
              <a:rPr lang="el-GR" smtClean="0"/>
              <a:t>Ω</a:t>
            </a:r>
            <a:r>
              <a:rPr lang="en-US" smtClean="0"/>
              <a:t> &amp; 2k7</a:t>
            </a:r>
            <a:r>
              <a:rPr lang="el-GR" smtClean="0"/>
              <a:t>Ω</a:t>
            </a:r>
            <a:r>
              <a:rPr lang="en-US" smtClean="0"/>
              <a:t> Voltage divider required on ECHO pin ???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ADUINO &amp; Ultrasonic sensor</a:t>
            </a:r>
            <a:endParaRPr lang="en-US"/>
          </a:p>
        </p:txBody>
      </p:sp>
      <p:pic>
        <p:nvPicPr>
          <p:cNvPr id="6146" name="Picture 2" descr="Ultrasonic Sensor HC-SR04 with Arduino Tutorial - Arduino Project Hu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785310" cy="45450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494" y="3733800"/>
            <a:ext cx="7790706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 – Section (SD card &amp; analog Input)</a:t>
            </a:r>
            <a:endParaRPr lang="en-US"/>
          </a:p>
        </p:txBody>
      </p:sp>
      <p:sp>
        <p:nvSpPr>
          <p:cNvPr id="5" name="Line Callout 2 4"/>
          <p:cNvSpPr/>
          <p:nvPr/>
        </p:nvSpPr>
        <p:spPr>
          <a:xfrm>
            <a:off x="1554480" y="1066800"/>
            <a:ext cx="4495800" cy="609600"/>
          </a:xfrm>
          <a:prstGeom prst="borderCallout2">
            <a:avLst>
              <a:gd name="adj1" fmla="val 109607"/>
              <a:gd name="adj2" fmla="val 4367"/>
              <a:gd name="adj3" fmla="val 268131"/>
              <a:gd name="adj4" fmla="val -4352"/>
              <a:gd name="adj5" fmla="val 775772"/>
              <a:gd name="adj6" fmla="val -1475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SPI SD card:</a:t>
            </a:r>
          </a:p>
          <a:p>
            <a:pPr algn="r"/>
            <a:r>
              <a:rPr lang="en-US" smtClean="0">
                <a:solidFill>
                  <a:schemeClr val="tx1"/>
                </a:solidFill>
              </a:rPr>
              <a:t>GND 5V MISO(50) MOSI(51) SCK(52) CS(</a:t>
            </a:r>
            <a:r>
              <a:rPr lang="en-US" b="1" smtClean="0">
                <a:solidFill>
                  <a:srgbClr val="00B0F0"/>
                </a:solidFill>
              </a:rPr>
              <a:t>53</a:t>
            </a:r>
            <a:r>
              <a:rPr lang="en-US" smtClean="0">
                <a:solidFill>
                  <a:schemeClr val="tx1"/>
                </a:solidFill>
              </a:rPr>
              <a:t>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Line Callout 2 5"/>
          <p:cNvSpPr/>
          <p:nvPr/>
        </p:nvSpPr>
        <p:spPr>
          <a:xfrm>
            <a:off x="1935480" y="1905000"/>
            <a:ext cx="1981200" cy="609600"/>
          </a:xfrm>
          <a:prstGeom prst="borderCallout2">
            <a:avLst>
              <a:gd name="adj1" fmla="val 109607"/>
              <a:gd name="adj2" fmla="val 4367"/>
              <a:gd name="adj3" fmla="val 237179"/>
              <a:gd name="adj4" fmla="val -16955"/>
              <a:gd name="adj5" fmla="val 532915"/>
              <a:gd name="adj6" fmla="val -1177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A7:</a:t>
            </a:r>
          </a:p>
          <a:p>
            <a:pPr algn="r"/>
            <a:r>
              <a:rPr lang="en-US" smtClean="0">
                <a:solidFill>
                  <a:schemeClr val="tx1"/>
                </a:solidFill>
              </a:rPr>
              <a:t>SIG(A15) GND 5V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2392680" y="2667000"/>
            <a:ext cx="1981200" cy="609600"/>
          </a:xfrm>
          <a:prstGeom prst="borderCallout2">
            <a:avLst>
              <a:gd name="adj1" fmla="val 109607"/>
              <a:gd name="adj2" fmla="val 4367"/>
              <a:gd name="adj3" fmla="val 141941"/>
              <a:gd name="adj4" fmla="val -6699"/>
              <a:gd name="adj5" fmla="val 411486"/>
              <a:gd name="adj6" fmla="val 10544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A6:</a:t>
            </a:r>
          </a:p>
          <a:p>
            <a:pPr algn="r"/>
            <a:r>
              <a:rPr lang="en-US" smtClean="0">
                <a:solidFill>
                  <a:schemeClr val="tx1"/>
                </a:solidFill>
              </a:rPr>
              <a:t>SIG(A14) GND 5V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Line Callout 2 7"/>
          <p:cNvSpPr/>
          <p:nvPr/>
        </p:nvSpPr>
        <p:spPr>
          <a:xfrm>
            <a:off x="4678680" y="1905000"/>
            <a:ext cx="1371600" cy="609600"/>
          </a:xfrm>
          <a:prstGeom prst="borderCallout2">
            <a:avLst>
              <a:gd name="adj1" fmla="val 109607"/>
              <a:gd name="adj2" fmla="val 4367"/>
              <a:gd name="adj3" fmla="val 141941"/>
              <a:gd name="adj4" fmla="val -6699"/>
              <a:gd name="adj5" fmla="val 597200"/>
              <a:gd name="adj6" fmla="val -43832"/>
            </a:avLst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VBat:</a:t>
            </a:r>
          </a:p>
          <a:p>
            <a:pPr algn="r"/>
            <a:r>
              <a:rPr lang="en-US" smtClean="0">
                <a:solidFill>
                  <a:schemeClr val="tx1"/>
                </a:solidFill>
              </a:rPr>
              <a:t>SIG(A11)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Line Callout 2 8"/>
          <p:cNvSpPr/>
          <p:nvPr/>
        </p:nvSpPr>
        <p:spPr>
          <a:xfrm>
            <a:off x="4831080" y="2743200"/>
            <a:ext cx="1371600" cy="609600"/>
          </a:xfrm>
          <a:prstGeom prst="borderCallout2">
            <a:avLst>
              <a:gd name="adj1" fmla="val 109607"/>
              <a:gd name="adj2" fmla="val 4367"/>
              <a:gd name="adj3" fmla="val 141941"/>
              <a:gd name="adj4" fmla="val -6699"/>
              <a:gd name="adj5" fmla="val 451962"/>
              <a:gd name="adj6" fmla="val -39599"/>
            </a:avLst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Button:</a:t>
            </a:r>
          </a:p>
          <a:p>
            <a:pPr algn="r"/>
            <a:r>
              <a:rPr lang="en-US" smtClean="0">
                <a:solidFill>
                  <a:schemeClr val="tx1"/>
                </a:solidFill>
              </a:rPr>
              <a:t>SIG(A10)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7193280" y="1905000"/>
            <a:ext cx="1371600" cy="609600"/>
          </a:xfrm>
          <a:prstGeom prst="borderCallout2">
            <a:avLst>
              <a:gd name="adj1" fmla="val 109607"/>
              <a:gd name="adj2" fmla="val 4367"/>
              <a:gd name="adj3" fmla="val 141941"/>
              <a:gd name="adj4" fmla="val -6699"/>
              <a:gd name="adj5" fmla="val 325772"/>
              <a:gd name="adj6" fmla="val -31133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Buttons for:</a:t>
            </a:r>
          </a:p>
          <a:p>
            <a:pPr algn="r"/>
            <a:r>
              <a:rPr lang="en-US" smtClean="0">
                <a:solidFill>
                  <a:schemeClr val="tx1"/>
                </a:solidFill>
              </a:rPr>
              <a:t>SIG(A10)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10800000" flipV="1">
            <a:off x="5669280" y="3276600"/>
            <a:ext cx="1295400" cy="685800"/>
          </a:xfrm>
          <a:prstGeom prst="lin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6888480" y="3352800"/>
            <a:ext cx="838200" cy="685800"/>
          </a:xfrm>
          <a:prstGeom prst="lin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259013"/>
            <a:ext cx="7315200" cy="37607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 – Section (Sensors &amp; Motor control)</a:t>
            </a:r>
            <a:endParaRPr lang="en-US"/>
          </a:p>
        </p:txBody>
      </p:sp>
      <p:sp>
        <p:nvSpPr>
          <p:cNvPr id="5" name="Line Callout 2 4"/>
          <p:cNvSpPr/>
          <p:nvPr/>
        </p:nvSpPr>
        <p:spPr>
          <a:xfrm>
            <a:off x="1219200" y="1676400"/>
            <a:ext cx="2286000" cy="609600"/>
          </a:xfrm>
          <a:prstGeom prst="borderCallout2">
            <a:avLst>
              <a:gd name="adj1" fmla="val 116750"/>
              <a:gd name="adj2" fmla="val 30741"/>
              <a:gd name="adj3" fmla="val 163370"/>
              <a:gd name="adj4" fmla="val 42386"/>
              <a:gd name="adj5" fmla="val 204344"/>
              <a:gd name="adj6" fmla="val 82339"/>
            </a:avLst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Temperature sens.:</a:t>
            </a:r>
          </a:p>
          <a:p>
            <a:pPr algn="r"/>
            <a:r>
              <a:rPr lang="en-US" smtClean="0">
                <a:solidFill>
                  <a:schemeClr val="tx1"/>
                </a:solidFill>
              </a:rPr>
              <a:t>SIG(46) GND 5V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Line Callout 2 5"/>
          <p:cNvSpPr/>
          <p:nvPr/>
        </p:nvSpPr>
        <p:spPr>
          <a:xfrm>
            <a:off x="2590800" y="990600"/>
            <a:ext cx="2667000" cy="609600"/>
          </a:xfrm>
          <a:prstGeom prst="borderCallout2">
            <a:avLst>
              <a:gd name="adj1" fmla="val 107226"/>
              <a:gd name="adj2" fmla="val 41228"/>
              <a:gd name="adj3" fmla="val 153846"/>
              <a:gd name="adj4" fmla="val 53856"/>
              <a:gd name="adj5" fmla="val 297201"/>
              <a:gd name="adj6" fmla="val 72062"/>
            </a:avLst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Rain drop sensor:</a:t>
            </a:r>
          </a:p>
          <a:p>
            <a:pPr algn="r"/>
            <a:r>
              <a:rPr lang="en-US" smtClean="0">
                <a:solidFill>
                  <a:schemeClr val="tx1"/>
                </a:solidFill>
              </a:rPr>
              <a:t>SIG(A6) GND 5V SIG(40)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4572000" y="1676400"/>
            <a:ext cx="1828800" cy="609600"/>
          </a:xfrm>
          <a:prstGeom prst="borderCallout2">
            <a:avLst>
              <a:gd name="adj1" fmla="val 102464"/>
              <a:gd name="adj2" fmla="val 21636"/>
              <a:gd name="adj3" fmla="val 141941"/>
              <a:gd name="adj4" fmla="val 21203"/>
              <a:gd name="adj5" fmla="val 191546"/>
              <a:gd name="adj6" fmla="val 36216"/>
            </a:avLst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Current sens.:</a:t>
            </a:r>
          </a:p>
          <a:p>
            <a:pPr algn="r"/>
            <a:r>
              <a:rPr lang="en-US" smtClean="0">
                <a:solidFill>
                  <a:schemeClr val="tx1"/>
                </a:solidFill>
              </a:rPr>
              <a:t>SIG(A5) GND 5V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Line Callout 2 7"/>
          <p:cNvSpPr/>
          <p:nvPr/>
        </p:nvSpPr>
        <p:spPr>
          <a:xfrm>
            <a:off x="6705600" y="1219200"/>
            <a:ext cx="2133600" cy="609600"/>
          </a:xfrm>
          <a:prstGeom prst="borderCallout2">
            <a:avLst>
              <a:gd name="adj1" fmla="val 102464"/>
              <a:gd name="adj2" fmla="val 21636"/>
              <a:gd name="adj3" fmla="val 141941"/>
              <a:gd name="adj4" fmla="val 21203"/>
              <a:gd name="adj5" fmla="val 215430"/>
              <a:gd name="adj6" fmla="val 16475"/>
            </a:avLst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A5 – A1:</a:t>
            </a:r>
          </a:p>
          <a:p>
            <a:pPr algn="r"/>
            <a:r>
              <a:rPr lang="en-US" smtClean="0">
                <a:solidFill>
                  <a:schemeClr val="tx1"/>
                </a:solidFill>
              </a:rPr>
              <a:t>SIG(A4 – A0) GND 5V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Line Callout 2 8"/>
          <p:cNvSpPr/>
          <p:nvPr/>
        </p:nvSpPr>
        <p:spPr>
          <a:xfrm>
            <a:off x="76200" y="2971800"/>
            <a:ext cx="2438400" cy="838200"/>
          </a:xfrm>
          <a:prstGeom prst="borderCallout2">
            <a:avLst>
              <a:gd name="adj1" fmla="val 113476"/>
              <a:gd name="adj2" fmla="val 81704"/>
              <a:gd name="adj3" fmla="val 155929"/>
              <a:gd name="adj4" fmla="val 86713"/>
              <a:gd name="adj5" fmla="val 169018"/>
              <a:gd name="adj6" fmla="val 131246"/>
            </a:avLst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MB_Controll:</a:t>
            </a:r>
          </a:p>
          <a:p>
            <a:pPr algn="r"/>
            <a:r>
              <a:rPr lang="en-US" smtClean="0">
                <a:solidFill>
                  <a:schemeClr val="tx1"/>
                </a:solidFill>
              </a:rPr>
              <a:t>GND DIR_B1(28) DIR_B2(26) PWM_B(3)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76200" y="4495800"/>
            <a:ext cx="2438400" cy="838200"/>
          </a:xfrm>
          <a:prstGeom prst="borderCallout2">
            <a:avLst>
              <a:gd name="adj1" fmla="val 113476"/>
              <a:gd name="adj2" fmla="val 81704"/>
              <a:gd name="adj3" fmla="val 155929"/>
              <a:gd name="adj4" fmla="val 86713"/>
              <a:gd name="adj5" fmla="val 73563"/>
              <a:gd name="adj6" fmla="val 134892"/>
            </a:avLst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MA_Controll:</a:t>
            </a:r>
          </a:p>
          <a:p>
            <a:pPr algn="r"/>
            <a:r>
              <a:rPr lang="en-US" smtClean="0">
                <a:solidFill>
                  <a:schemeClr val="tx1"/>
                </a:solidFill>
              </a:rPr>
              <a:t>GND DIR_A1(22) DIR_A2(24) PWM_A(2)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Line Callout 2 10"/>
          <p:cNvSpPr/>
          <p:nvPr/>
        </p:nvSpPr>
        <p:spPr>
          <a:xfrm>
            <a:off x="3505200" y="5943600"/>
            <a:ext cx="1828800" cy="609600"/>
          </a:xfrm>
          <a:prstGeom prst="borderCallout2">
            <a:avLst>
              <a:gd name="adj1" fmla="val -3786"/>
              <a:gd name="adj2" fmla="val 26497"/>
              <a:gd name="adj3" fmla="val -30975"/>
              <a:gd name="adj4" fmla="val 55926"/>
              <a:gd name="adj5" fmla="val -152800"/>
              <a:gd name="adj6" fmla="val 75502"/>
            </a:avLst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MA_Encoder:</a:t>
            </a:r>
          </a:p>
          <a:p>
            <a:pPr algn="r"/>
            <a:r>
              <a:rPr lang="en-US" smtClean="0">
                <a:solidFill>
                  <a:schemeClr val="tx1"/>
                </a:solidFill>
              </a:rPr>
              <a:t>SIG(4) GND 5V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ine Callout 2 11"/>
          <p:cNvSpPr/>
          <p:nvPr/>
        </p:nvSpPr>
        <p:spPr>
          <a:xfrm>
            <a:off x="5486400" y="5943600"/>
            <a:ext cx="1828800" cy="609600"/>
          </a:xfrm>
          <a:prstGeom prst="borderCallout2">
            <a:avLst>
              <a:gd name="adj1" fmla="val -3786"/>
              <a:gd name="adj2" fmla="val 26497"/>
              <a:gd name="adj3" fmla="val -58058"/>
              <a:gd name="adj4" fmla="val 13565"/>
              <a:gd name="adj5" fmla="val -167383"/>
              <a:gd name="adj6" fmla="val 9530"/>
            </a:avLst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MB_Encoder:</a:t>
            </a:r>
          </a:p>
          <a:p>
            <a:pPr algn="r"/>
            <a:r>
              <a:rPr lang="en-US" smtClean="0">
                <a:solidFill>
                  <a:schemeClr val="tx1"/>
                </a:solidFill>
              </a:rPr>
              <a:t>SIG(5) GND 5V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Line Callout 2 12"/>
          <p:cNvSpPr/>
          <p:nvPr/>
        </p:nvSpPr>
        <p:spPr>
          <a:xfrm>
            <a:off x="7467600" y="5943600"/>
            <a:ext cx="2057400" cy="609600"/>
          </a:xfrm>
          <a:prstGeom prst="borderCallout2">
            <a:avLst>
              <a:gd name="adj1" fmla="val -3786"/>
              <a:gd name="adj2" fmla="val 26497"/>
              <a:gd name="adj3" fmla="val -58058"/>
              <a:gd name="adj4" fmla="val 2454"/>
              <a:gd name="adj5" fmla="val -121550"/>
              <a:gd name="adj6" fmla="val -964"/>
            </a:avLst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P1-P7:</a:t>
            </a:r>
          </a:p>
          <a:p>
            <a:pPr algn="r"/>
            <a:r>
              <a:rPr lang="en-US" smtClean="0">
                <a:solidFill>
                  <a:schemeClr val="tx1"/>
                </a:solidFill>
              </a:rPr>
              <a:t>SIG(7-13) GND 5V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449513"/>
            <a:ext cx="8183563" cy="273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 – Section (I2C &amp; Serial communication)</a:t>
            </a:r>
            <a:endParaRPr lang="en-US"/>
          </a:p>
        </p:txBody>
      </p:sp>
      <p:sp>
        <p:nvSpPr>
          <p:cNvPr id="5" name="Line Callout 2 4"/>
          <p:cNvSpPr/>
          <p:nvPr/>
        </p:nvSpPr>
        <p:spPr>
          <a:xfrm>
            <a:off x="0" y="5257800"/>
            <a:ext cx="2514600" cy="609600"/>
          </a:xfrm>
          <a:prstGeom prst="borderCallout2">
            <a:avLst>
              <a:gd name="adj1" fmla="val -3786"/>
              <a:gd name="adj2" fmla="val 26497"/>
              <a:gd name="adj3" fmla="val -93475"/>
              <a:gd name="adj4" fmla="val 79537"/>
              <a:gd name="adj5" fmla="val -231669"/>
              <a:gd name="adj6" fmla="val 58062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DS3231 RTC (</a:t>
            </a:r>
            <a:r>
              <a:rPr lang="en-US" b="1" smtClean="0">
                <a:solidFill>
                  <a:schemeClr val="tx1"/>
                </a:solidFill>
              </a:rPr>
              <a:t>0x57</a:t>
            </a:r>
            <a:r>
              <a:rPr lang="en-US" smtClean="0">
                <a:solidFill>
                  <a:schemeClr val="tx1"/>
                </a:solidFill>
              </a:rPr>
              <a:t> I2C):</a:t>
            </a:r>
          </a:p>
          <a:p>
            <a:pPr algn="r"/>
            <a:r>
              <a:rPr lang="en-US" smtClean="0">
                <a:solidFill>
                  <a:schemeClr val="tx1"/>
                </a:solidFill>
              </a:rPr>
              <a:t>5V GND SDA SCL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Line Callout 2 5"/>
          <p:cNvSpPr/>
          <p:nvPr/>
        </p:nvSpPr>
        <p:spPr>
          <a:xfrm>
            <a:off x="1371600" y="6019800"/>
            <a:ext cx="1828800" cy="609600"/>
          </a:xfrm>
          <a:prstGeom prst="borderCallout2">
            <a:avLst>
              <a:gd name="adj1" fmla="val -12119"/>
              <a:gd name="adj2" fmla="val 71338"/>
              <a:gd name="adj3" fmla="val -93475"/>
              <a:gd name="adj4" fmla="val 79537"/>
              <a:gd name="adj5" fmla="val -348633"/>
              <a:gd name="adj6" fmla="val 56851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I2C (free I2C):</a:t>
            </a:r>
          </a:p>
          <a:p>
            <a:pPr algn="r"/>
            <a:r>
              <a:rPr lang="en-US" smtClean="0">
                <a:solidFill>
                  <a:schemeClr val="tx1"/>
                </a:solidFill>
              </a:rPr>
              <a:t>5V GND SDA SCL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3124200" y="5257800"/>
            <a:ext cx="3048000" cy="609600"/>
          </a:xfrm>
          <a:prstGeom prst="borderCallout2">
            <a:avLst>
              <a:gd name="adj1" fmla="val -12119"/>
              <a:gd name="adj2" fmla="val 39751"/>
              <a:gd name="adj3" fmla="val -75320"/>
              <a:gd name="adj4" fmla="val 21680"/>
              <a:gd name="adj5" fmla="val -225717"/>
              <a:gd name="adj6" fmla="val 9610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BNO055 9-DOF Compass </a:t>
            </a:r>
          </a:p>
          <a:p>
            <a:r>
              <a:rPr lang="en-US" smtClean="0">
                <a:solidFill>
                  <a:schemeClr val="tx1"/>
                </a:solidFill>
              </a:rPr>
              <a:t>(</a:t>
            </a:r>
            <a:r>
              <a:rPr lang="en-US" b="1" smtClean="0">
                <a:solidFill>
                  <a:schemeClr val="tx1"/>
                </a:solidFill>
              </a:rPr>
              <a:t>0x28 </a:t>
            </a:r>
            <a:r>
              <a:rPr lang="en-US" smtClean="0">
                <a:solidFill>
                  <a:schemeClr val="tx1"/>
                </a:solidFill>
              </a:rPr>
              <a:t>I2C):  5V GND SDA SCL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Line Callout 2 7"/>
          <p:cNvSpPr/>
          <p:nvPr/>
        </p:nvSpPr>
        <p:spPr>
          <a:xfrm>
            <a:off x="4876800" y="6019800"/>
            <a:ext cx="2286000" cy="609600"/>
          </a:xfrm>
          <a:prstGeom prst="borderCallout2">
            <a:avLst>
              <a:gd name="adj1" fmla="val -1702"/>
              <a:gd name="adj2" fmla="val 86914"/>
              <a:gd name="adj3" fmla="val -125320"/>
              <a:gd name="adj4" fmla="val 73148"/>
              <a:gd name="adj5" fmla="val -353992"/>
              <a:gd name="adj6" fmla="val -25431"/>
            </a:avLst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LCD2004 (</a:t>
            </a:r>
            <a:r>
              <a:rPr lang="en-US" b="1" smtClean="0">
                <a:solidFill>
                  <a:schemeClr val="tx1"/>
                </a:solidFill>
              </a:rPr>
              <a:t>0x27</a:t>
            </a:r>
            <a:r>
              <a:rPr lang="en-US" smtClean="0">
                <a:solidFill>
                  <a:schemeClr val="tx1"/>
                </a:solidFill>
              </a:rPr>
              <a:t>, I2C):</a:t>
            </a:r>
          </a:p>
          <a:p>
            <a:pPr algn="r"/>
            <a:r>
              <a:rPr lang="en-US" smtClean="0">
                <a:solidFill>
                  <a:schemeClr val="tx1"/>
                </a:solidFill>
              </a:rPr>
              <a:t>5V GND SDA SCL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Line Callout 2 8"/>
          <p:cNvSpPr/>
          <p:nvPr/>
        </p:nvSpPr>
        <p:spPr>
          <a:xfrm>
            <a:off x="3352800" y="1371600"/>
            <a:ext cx="1828800" cy="609600"/>
          </a:xfrm>
          <a:prstGeom prst="borderCallout2">
            <a:avLst>
              <a:gd name="adj1" fmla="val 100679"/>
              <a:gd name="adj2" fmla="val 63104"/>
              <a:gd name="adj3" fmla="val 150870"/>
              <a:gd name="adj4" fmla="val 78545"/>
              <a:gd name="adj5" fmla="val 238866"/>
              <a:gd name="adj6" fmla="val 99014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GSM (1):</a:t>
            </a:r>
          </a:p>
          <a:p>
            <a:pPr algn="r"/>
            <a:r>
              <a:rPr lang="en-US" smtClean="0">
                <a:solidFill>
                  <a:schemeClr val="tx1"/>
                </a:solidFill>
              </a:rPr>
              <a:t>TX1 RX1 GND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5334000" y="1371600"/>
            <a:ext cx="1828800" cy="609600"/>
          </a:xfrm>
          <a:prstGeom prst="borderCallout2">
            <a:avLst>
              <a:gd name="adj1" fmla="val 103060"/>
              <a:gd name="adj2" fmla="val 86914"/>
              <a:gd name="adj3" fmla="val 134203"/>
              <a:gd name="adj4" fmla="val 47593"/>
              <a:gd name="adj5" fmla="val 248390"/>
              <a:gd name="adj6" fmla="val 41077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GPS (2):</a:t>
            </a:r>
          </a:p>
          <a:p>
            <a:pPr algn="r"/>
            <a:r>
              <a:rPr lang="en-US" smtClean="0">
                <a:solidFill>
                  <a:schemeClr val="tx1"/>
                </a:solidFill>
              </a:rPr>
              <a:t>TX2 RX2 GND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Line Callout 2 10"/>
          <p:cNvSpPr/>
          <p:nvPr/>
        </p:nvSpPr>
        <p:spPr>
          <a:xfrm>
            <a:off x="7315200" y="1371600"/>
            <a:ext cx="1828800" cy="609600"/>
          </a:xfrm>
          <a:prstGeom prst="borderCallout2">
            <a:avLst>
              <a:gd name="adj1" fmla="val 103060"/>
              <a:gd name="adj2" fmla="val 86914"/>
              <a:gd name="adj3" fmla="val 134203"/>
              <a:gd name="adj4" fmla="val 47593"/>
              <a:gd name="adj5" fmla="val 238866"/>
              <a:gd name="adj6" fmla="val -11304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XBEE (3):</a:t>
            </a:r>
          </a:p>
          <a:p>
            <a:pPr algn="r"/>
            <a:r>
              <a:rPr lang="en-US" smtClean="0">
                <a:solidFill>
                  <a:schemeClr val="tx1"/>
                </a:solidFill>
              </a:rPr>
              <a:t>TX3 RX3 GND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ine Callout 2 11"/>
          <p:cNvSpPr/>
          <p:nvPr/>
        </p:nvSpPr>
        <p:spPr>
          <a:xfrm>
            <a:off x="7848600" y="5334000"/>
            <a:ext cx="1828800" cy="609600"/>
          </a:xfrm>
          <a:prstGeom prst="borderCallout2">
            <a:avLst>
              <a:gd name="adj1" fmla="val -1702"/>
              <a:gd name="adj2" fmla="val 86914"/>
              <a:gd name="adj3" fmla="val -103892"/>
              <a:gd name="adj4" fmla="val 80926"/>
              <a:gd name="adj5" fmla="val -296848"/>
              <a:gd name="adj6" fmla="val 6949"/>
            </a:avLst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Maual/Auto:</a:t>
            </a:r>
          </a:p>
          <a:p>
            <a:pPr algn="r"/>
            <a:r>
              <a:rPr lang="en-US" smtClean="0">
                <a:solidFill>
                  <a:schemeClr val="tx1"/>
                </a:solidFill>
              </a:rPr>
              <a:t>5V GND SIG(6)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8382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TX0 /RX0 is for Jetson Nano on normal serial connector !</a:t>
            </a:r>
            <a:endParaRPr lang="en-US" b="1"/>
          </a:p>
        </p:txBody>
      </p:sp>
      <p:sp>
        <p:nvSpPr>
          <p:cNvPr id="14" name="Rectangle 13"/>
          <p:cNvSpPr/>
          <p:nvPr/>
        </p:nvSpPr>
        <p:spPr>
          <a:xfrm>
            <a:off x="228600" y="1447800"/>
            <a:ext cx="2971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mtClean="0"/>
              <a:t>(Current mearument: ADS1115</a:t>
            </a:r>
          </a:p>
          <a:p>
            <a:r>
              <a:rPr lang="en-US" sz="1600" smtClean="0"/>
              <a:t>ADDR pin to GND -&gt; </a:t>
            </a:r>
            <a:r>
              <a:rPr lang="en-US" sz="1600" b="1" smtClean="0"/>
              <a:t>0x48)</a:t>
            </a:r>
            <a:endParaRPr lang="en-US" sz="1600" b="1"/>
          </a:p>
        </p:txBody>
      </p:sp>
      <p:sp>
        <p:nvSpPr>
          <p:cNvPr id="15" name="Rectangular Callout 14"/>
          <p:cNvSpPr/>
          <p:nvPr/>
        </p:nvSpPr>
        <p:spPr>
          <a:xfrm>
            <a:off x="1219200" y="1981200"/>
            <a:ext cx="2362200" cy="685800"/>
          </a:xfrm>
          <a:prstGeom prst="wedgeRectCallout">
            <a:avLst>
              <a:gd name="adj1" fmla="val -55984"/>
              <a:gd name="adj2" fmla="val 20959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Flip in RTC the GND &amp; 5V positions !!!: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Power management (for 5V MCUs)</a:t>
            </a:r>
            <a:endParaRPr lang="en-US"/>
          </a:p>
        </p:txBody>
      </p:sp>
      <p:pic>
        <p:nvPicPr>
          <p:cNvPr id="4" name="Content Placeholder 3" descr="PCB board.png"/>
          <p:cNvPicPr>
            <a:picLocks noGrp="1" noChangeAspect="1"/>
          </p:cNvPicPr>
          <p:nvPr>
            <p:ph idx="1"/>
          </p:nvPr>
        </p:nvPicPr>
        <p:blipFill>
          <a:blip r:embed="rId2"/>
          <a:srcRect l="19231" t="6729" r="19231" b="5602"/>
          <a:stretch>
            <a:fillRect/>
          </a:stretch>
        </p:blipFill>
        <p:spPr>
          <a:xfrm>
            <a:off x="228600" y="1295400"/>
            <a:ext cx="7937770" cy="5181600"/>
          </a:xfrm>
        </p:spPr>
      </p:pic>
      <p:sp>
        <p:nvSpPr>
          <p:cNvPr id="5" name="Line Callout 2 4"/>
          <p:cNvSpPr/>
          <p:nvPr/>
        </p:nvSpPr>
        <p:spPr>
          <a:xfrm>
            <a:off x="8153400" y="762000"/>
            <a:ext cx="1524000" cy="914400"/>
          </a:xfrm>
          <a:prstGeom prst="borderCallout2">
            <a:avLst>
              <a:gd name="adj1" fmla="val 99885"/>
              <a:gd name="adj2" fmla="val 78343"/>
              <a:gd name="adj3" fmla="val 118330"/>
              <a:gd name="adj4" fmla="val 27593"/>
              <a:gd name="adj5" fmla="val 170612"/>
              <a:gd name="adj6" fmla="val -22733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12V IN</a:t>
            </a:r>
          </a:p>
          <a:p>
            <a:r>
              <a:rPr lang="en-US" smtClean="0">
                <a:solidFill>
                  <a:schemeClr val="tx1"/>
                </a:solidFill>
              </a:rPr>
              <a:t>for 2 motors, shield &amp; MCU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Line Callout 2 5"/>
          <p:cNvSpPr/>
          <p:nvPr/>
        </p:nvSpPr>
        <p:spPr>
          <a:xfrm>
            <a:off x="8229600" y="2209800"/>
            <a:ext cx="1524000" cy="914400"/>
          </a:xfrm>
          <a:prstGeom prst="borderCallout2">
            <a:avLst>
              <a:gd name="adj1" fmla="val 45917"/>
              <a:gd name="adj2" fmla="val -1657"/>
              <a:gd name="adj3" fmla="val 56425"/>
              <a:gd name="adj4" fmla="val -16217"/>
              <a:gd name="adj5" fmla="val 76961"/>
              <a:gd name="adj6" fmla="val -43685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For main &amp; safety switch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ine Callout 2 11"/>
          <p:cNvSpPr/>
          <p:nvPr/>
        </p:nvSpPr>
        <p:spPr>
          <a:xfrm>
            <a:off x="8382000" y="4876800"/>
            <a:ext cx="1524000" cy="914400"/>
          </a:xfrm>
          <a:prstGeom prst="borderCallout2">
            <a:avLst>
              <a:gd name="adj1" fmla="val 34805"/>
              <a:gd name="adj2" fmla="val -3562"/>
              <a:gd name="adj3" fmla="val 53251"/>
              <a:gd name="adj4" fmla="val -18121"/>
              <a:gd name="adj5" fmla="val 62676"/>
              <a:gd name="adj6" fmla="val -56066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12V OUT </a:t>
            </a:r>
          </a:p>
          <a:p>
            <a:r>
              <a:rPr lang="en-US" smtClean="0">
                <a:solidFill>
                  <a:schemeClr val="tx1"/>
                </a:solidFill>
              </a:rPr>
              <a:t>or 2 motors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Line Callout 2 12"/>
          <p:cNvSpPr/>
          <p:nvPr/>
        </p:nvSpPr>
        <p:spPr>
          <a:xfrm>
            <a:off x="4876800" y="6248400"/>
            <a:ext cx="5029200" cy="609600"/>
          </a:xfrm>
          <a:prstGeom prst="borderCallout2">
            <a:avLst>
              <a:gd name="adj1" fmla="val 76075"/>
              <a:gd name="adj2" fmla="val -965"/>
              <a:gd name="adj3" fmla="val 59602"/>
              <a:gd name="adj4" fmla="val -4961"/>
              <a:gd name="adj5" fmla="val 15058"/>
              <a:gd name="adj6" fmla="val -8044"/>
            </a:avLst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12V or 24V </a:t>
            </a:r>
            <a:r>
              <a:rPr lang="en-US" smtClean="0">
                <a:solidFill>
                  <a:schemeClr val="tx1"/>
                </a:solidFill>
              </a:rPr>
              <a:t>to 5V mini buck converter. This can be replaced to 12V to 3V3 for DUE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Line Callout 2 13"/>
          <p:cNvSpPr/>
          <p:nvPr/>
        </p:nvSpPr>
        <p:spPr>
          <a:xfrm>
            <a:off x="381000" y="6248400"/>
            <a:ext cx="2057400" cy="609600"/>
          </a:xfrm>
          <a:prstGeom prst="borderCallout2">
            <a:avLst>
              <a:gd name="adj1" fmla="val 50678"/>
              <a:gd name="adj2" fmla="val 101835"/>
              <a:gd name="adj3" fmla="val 50077"/>
              <a:gd name="adj4" fmla="val 134854"/>
              <a:gd name="adj5" fmla="val -2402"/>
              <a:gd name="adj6" fmla="val 156724"/>
            </a:avLst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5V to 3V3 regulator for PS2 only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Line Callout 2 14"/>
          <p:cNvSpPr/>
          <p:nvPr/>
        </p:nvSpPr>
        <p:spPr>
          <a:xfrm>
            <a:off x="762000" y="5105400"/>
            <a:ext cx="1752600" cy="685800"/>
          </a:xfrm>
          <a:prstGeom prst="borderCallout2">
            <a:avLst>
              <a:gd name="adj1" fmla="val 50678"/>
              <a:gd name="adj2" fmla="val 101835"/>
              <a:gd name="adj3" fmla="val 72299"/>
              <a:gd name="adj4" fmla="val 125978"/>
              <a:gd name="adj5" fmla="val 122994"/>
              <a:gd name="adj6" fmla="val 139724"/>
            </a:avLst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Jumper for PS2 5V? or 3V3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Line Callout 2 15"/>
          <p:cNvSpPr/>
          <p:nvPr/>
        </p:nvSpPr>
        <p:spPr>
          <a:xfrm>
            <a:off x="4038600" y="838200"/>
            <a:ext cx="3048000" cy="685800"/>
          </a:xfrm>
          <a:prstGeom prst="borderCallout2">
            <a:avLst>
              <a:gd name="adj1" fmla="val 86657"/>
              <a:gd name="adj2" fmla="val 42152"/>
              <a:gd name="adj3" fmla="val 135791"/>
              <a:gd name="adj4" fmla="val 28863"/>
              <a:gd name="adj5" fmla="val 175905"/>
              <a:gd name="adj6" fmla="val 13299"/>
            </a:avLst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Jumper for 5V IN</a:t>
            </a:r>
          </a:p>
          <a:p>
            <a:r>
              <a:rPr lang="en-US" smtClean="0">
                <a:solidFill>
                  <a:schemeClr val="tx1"/>
                </a:solidFill>
              </a:rPr>
              <a:t>5V from buck power supply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Line Callout 2 16"/>
          <p:cNvSpPr/>
          <p:nvPr/>
        </p:nvSpPr>
        <p:spPr>
          <a:xfrm>
            <a:off x="1447800" y="2362200"/>
            <a:ext cx="1905000" cy="685800"/>
          </a:xfrm>
          <a:prstGeom prst="borderCallout2">
            <a:avLst>
              <a:gd name="adj1" fmla="val 50678"/>
              <a:gd name="adj2" fmla="val 101835"/>
              <a:gd name="adj3" fmla="val 51135"/>
              <a:gd name="adj4" fmla="val 111244"/>
              <a:gd name="adj5" fmla="val 53153"/>
              <a:gd name="adj6" fmla="val 133398"/>
            </a:avLst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Jumper for 12V IN</a:t>
            </a:r>
          </a:p>
          <a:p>
            <a:r>
              <a:rPr lang="en-US" smtClean="0">
                <a:solidFill>
                  <a:schemeClr val="tx1"/>
                </a:solidFill>
              </a:rPr>
              <a:t>(not in use)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Line Callout 2 20"/>
          <p:cNvSpPr/>
          <p:nvPr/>
        </p:nvSpPr>
        <p:spPr>
          <a:xfrm>
            <a:off x="4724400" y="4953000"/>
            <a:ext cx="990600" cy="533400"/>
          </a:xfrm>
          <a:prstGeom prst="borderCallout2">
            <a:avLst>
              <a:gd name="adj1" fmla="val 17345"/>
              <a:gd name="adj2" fmla="val 110577"/>
              <a:gd name="adj3" fmla="val 20824"/>
              <a:gd name="adj4" fmla="val 148033"/>
              <a:gd name="adj5" fmla="val 69479"/>
              <a:gd name="adj6" fmla="val 173605"/>
            </a:avLst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Fuses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639762"/>
          </a:xfrm>
        </p:spPr>
        <p:txBody>
          <a:bodyPr/>
          <a:lstStyle/>
          <a:p>
            <a:r>
              <a:rPr lang="en-US" smtClean="0"/>
              <a:t>Power measurement</a:t>
            </a:r>
            <a:endParaRPr lang="en-US"/>
          </a:p>
        </p:txBody>
      </p:sp>
      <p:pic>
        <p:nvPicPr>
          <p:cNvPr id="4" name="Content Placeholder 3" descr="PCB board.png"/>
          <p:cNvPicPr>
            <a:picLocks noGrp="1" noChangeAspect="1"/>
          </p:cNvPicPr>
          <p:nvPr>
            <p:ph idx="1"/>
          </p:nvPr>
        </p:nvPicPr>
        <p:blipFill>
          <a:blip r:embed="rId2"/>
          <a:srcRect l="19231" t="6729" r="19231" b="5602"/>
          <a:stretch>
            <a:fillRect/>
          </a:stretch>
        </p:blipFill>
        <p:spPr>
          <a:xfrm>
            <a:off x="228600" y="1524000"/>
            <a:ext cx="7937770" cy="5181600"/>
          </a:xfrm>
        </p:spPr>
      </p:pic>
      <p:sp>
        <p:nvSpPr>
          <p:cNvPr id="7" name="Line Callout 2 6"/>
          <p:cNvSpPr/>
          <p:nvPr/>
        </p:nvSpPr>
        <p:spPr>
          <a:xfrm>
            <a:off x="8229600" y="3657600"/>
            <a:ext cx="1524000" cy="1600200"/>
          </a:xfrm>
          <a:prstGeom prst="borderCallout2">
            <a:avLst>
              <a:gd name="adj1" fmla="val 15985"/>
              <a:gd name="adj2" fmla="val -1657"/>
              <a:gd name="adj3" fmla="val 5631"/>
              <a:gd name="adj4" fmla="val -21931"/>
              <a:gd name="adj5" fmla="val 20271"/>
              <a:gd name="adj6" fmla="val -130352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Current measurrment</a:t>
            </a:r>
          </a:p>
          <a:p>
            <a:r>
              <a:rPr lang="en-US" b="1" smtClean="0">
                <a:solidFill>
                  <a:schemeClr val="tx1"/>
                </a:solidFill>
              </a:rPr>
              <a:t>ACS712</a:t>
            </a:r>
            <a:r>
              <a:rPr lang="en-US" smtClean="0">
                <a:solidFill>
                  <a:schemeClr val="tx1"/>
                </a:solidFill>
              </a:rPr>
              <a:t> (30A)</a:t>
            </a:r>
          </a:p>
          <a:p>
            <a:r>
              <a:rPr lang="en-US" smtClean="0">
                <a:solidFill>
                  <a:schemeClr val="tx1"/>
                </a:solidFill>
              </a:rPr>
              <a:t>5V Sig GND</a:t>
            </a:r>
          </a:p>
          <a:p>
            <a:r>
              <a:rPr lang="en-US" smtClean="0">
                <a:solidFill>
                  <a:schemeClr val="tx1"/>
                </a:solidFill>
              </a:rPr>
              <a:t>Sig to ADS1115’s A3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Line Callout 2 7"/>
          <p:cNvSpPr/>
          <p:nvPr/>
        </p:nvSpPr>
        <p:spPr>
          <a:xfrm>
            <a:off x="6096000" y="304800"/>
            <a:ext cx="2895600" cy="1219200"/>
          </a:xfrm>
          <a:prstGeom prst="borderCallout2">
            <a:avLst>
              <a:gd name="adj1" fmla="val 100339"/>
              <a:gd name="adj2" fmla="val 35706"/>
              <a:gd name="adj3" fmla="val 127173"/>
              <a:gd name="adj4" fmla="val 13087"/>
              <a:gd name="adj5" fmla="val 152698"/>
              <a:gd name="adj6" fmla="val 2981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ADS1115</a:t>
            </a:r>
          </a:p>
          <a:p>
            <a:r>
              <a:rPr lang="en-US" b="1" smtClean="0">
                <a:solidFill>
                  <a:schemeClr val="tx1"/>
                </a:solidFill>
              </a:rPr>
              <a:t>ACS712</a:t>
            </a:r>
            <a:r>
              <a:rPr lang="en-US" smtClean="0">
                <a:solidFill>
                  <a:schemeClr val="tx1"/>
                </a:solidFill>
              </a:rPr>
              <a:t> Sig to ADS1115’s A3</a:t>
            </a:r>
          </a:p>
          <a:p>
            <a:r>
              <a:rPr lang="en-US" smtClean="0">
                <a:solidFill>
                  <a:schemeClr val="tx1"/>
                </a:solidFill>
              </a:rPr>
              <a:t>10k/10k to ADS1115’s A2</a:t>
            </a:r>
          </a:p>
          <a:p>
            <a:r>
              <a:rPr lang="en-US" smtClean="0">
                <a:solidFill>
                  <a:schemeClr val="tx1"/>
                </a:solidFill>
              </a:rPr>
              <a:t>SCL SDA GND 5V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5676900" y="1562100"/>
            <a:ext cx="533400" cy="457200"/>
          </a:xfrm>
          <a:prstGeom prst="lin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Line Callout 2 17"/>
          <p:cNvSpPr/>
          <p:nvPr/>
        </p:nvSpPr>
        <p:spPr>
          <a:xfrm>
            <a:off x="2743200" y="3048000"/>
            <a:ext cx="1752600" cy="838200"/>
          </a:xfrm>
          <a:prstGeom prst="borderCallout2">
            <a:avLst>
              <a:gd name="adj1" fmla="val 50678"/>
              <a:gd name="adj2" fmla="val 101835"/>
              <a:gd name="adj3" fmla="val 19389"/>
              <a:gd name="adj4" fmla="val 114384"/>
              <a:gd name="adj5" fmla="val -5145"/>
              <a:gd name="adj6" fmla="val 154093"/>
            </a:avLst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2x 10k</a:t>
            </a:r>
            <a:r>
              <a:rPr lang="el-GR" smtClean="0">
                <a:solidFill>
                  <a:schemeClr val="tx1"/>
                </a:solidFill>
              </a:rPr>
              <a:t>Ω</a:t>
            </a:r>
            <a:r>
              <a:rPr lang="en-US" smtClean="0">
                <a:solidFill>
                  <a:schemeClr val="tx1"/>
                </a:solidFill>
              </a:rPr>
              <a:t> voltage divider for ADS1115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ine Callout 2 18"/>
          <p:cNvSpPr/>
          <p:nvPr/>
        </p:nvSpPr>
        <p:spPr>
          <a:xfrm>
            <a:off x="3048000" y="914400"/>
            <a:ext cx="2514600" cy="1219200"/>
          </a:xfrm>
          <a:prstGeom prst="borderCallout2">
            <a:avLst>
              <a:gd name="adj1" fmla="val 20856"/>
              <a:gd name="adj2" fmla="val -6809"/>
              <a:gd name="adj3" fmla="val 38436"/>
              <a:gd name="adj4" fmla="val -31696"/>
              <a:gd name="adj5" fmla="val 78361"/>
              <a:gd name="adj6" fmla="val -36447"/>
            </a:avLst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</a:rPr>
              <a:t>10k</a:t>
            </a:r>
            <a:r>
              <a:rPr lang="el-GR" sz="1600" smtClean="0">
                <a:solidFill>
                  <a:schemeClr val="tx1"/>
                </a:solidFill>
              </a:rPr>
              <a:t>Ω</a:t>
            </a:r>
            <a:r>
              <a:rPr lang="en-US" sz="1600" smtClean="0">
                <a:solidFill>
                  <a:schemeClr val="tx1"/>
                </a:solidFill>
              </a:rPr>
              <a:t> &amp; 47k</a:t>
            </a:r>
            <a:r>
              <a:rPr lang="el-GR" sz="1600" smtClean="0">
                <a:solidFill>
                  <a:schemeClr val="tx1"/>
                </a:solidFill>
              </a:rPr>
              <a:t>Ω</a:t>
            </a:r>
            <a:r>
              <a:rPr lang="en-US" sz="1600" smtClean="0">
                <a:solidFill>
                  <a:schemeClr val="tx1"/>
                </a:solidFill>
              </a:rPr>
              <a:t> </a:t>
            </a:r>
            <a:r>
              <a:rPr lang="en-US" sz="1600" b="1" smtClean="0">
                <a:solidFill>
                  <a:srgbClr val="FF0000"/>
                </a:solidFill>
              </a:rPr>
              <a:t>(measre before soldering !)</a:t>
            </a:r>
            <a:r>
              <a:rPr lang="en-US" sz="1600" smtClean="0">
                <a:solidFill>
                  <a:schemeClr val="tx1"/>
                </a:solidFill>
              </a:rPr>
              <a:t> </a:t>
            </a:r>
            <a:r>
              <a:rPr lang="en-US" sz="1600" b="1" smtClean="0">
                <a:solidFill>
                  <a:schemeClr val="tx1"/>
                </a:solidFill>
              </a:rPr>
              <a:t>BatRs[] = </a:t>
            </a:r>
            <a:r>
              <a:rPr lang="en-US" sz="1600" smtClean="0">
                <a:solidFill>
                  <a:schemeClr val="tx1"/>
                </a:solidFill>
              </a:rPr>
              <a:t>voltage deivider for  battery volt measurement Signal to A11</a:t>
            </a:r>
          </a:p>
        </p:txBody>
      </p:sp>
      <p:sp>
        <p:nvSpPr>
          <p:cNvPr id="20" name="Line Callout 2 19"/>
          <p:cNvSpPr/>
          <p:nvPr/>
        </p:nvSpPr>
        <p:spPr>
          <a:xfrm>
            <a:off x="1981200" y="4495800"/>
            <a:ext cx="2286000" cy="685800"/>
          </a:xfrm>
          <a:prstGeom prst="borderCallout2">
            <a:avLst>
              <a:gd name="adj1" fmla="val 50678"/>
              <a:gd name="adj2" fmla="val 101835"/>
              <a:gd name="adj3" fmla="val 19389"/>
              <a:gd name="adj4" fmla="val 114384"/>
              <a:gd name="adj5" fmla="val 21502"/>
              <a:gd name="adj6" fmla="val 127024"/>
            </a:avLst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1k</a:t>
            </a:r>
            <a:r>
              <a:rPr lang="el-GR" smtClean="0">
                <a:solidFill>
                  <a:schemeClr val="tx1"/>
                </a:solidFill>
              </a:rPr>
              <a:t>Ω</a:t>
            </a:r>
            <a:r>
              <a:rPr lang="en-US" smtClean="0">
                <a:solidFill>
                  <a:schemeClr val="tx1"/>
                </a:solidFill>
              </a:rPr>
              <a:t> &amp; LM4040_2.5 V</a:t>
            </a:r>
          </a:p>
          <a:p>
            <a:r>
              <a:rPr lang="en-US" smtClean="0">
                <a:solidFill>
                  <a:schemeClr val="tx1"/>
                </a:solidFill>
              </a:rPr>
              <a:t>for V ref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77200" y="5257800"/>
            <a:ext cx="182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Or connect signal </a:t>
            </a:r>
          </a:p>
          <a:p>
            <a:r>
              <a:rPr lang="en-US" smtClean="0"/>
              <a:t>of ACS712 to A5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153400" y="1524000"/>
            <a:ext cx="175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ADS1115</a:t>
            </a:r>
          </a:p>
          <a:p>
            <a:r>
              <a:rPr lang="en-US" smtClean="0"/>
              <a:t>ADDR pin to GND -&gt; 0x48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6096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Mesure internal ref 2.56V with separayte Arduin sketch  as well ! Measure_intRefVolt.ino</a:t>
            </a: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5400000" flipH="1" flipV="1">
            <a:off x="2705100" y="1943100"/>
            <a:ext cx="304800" cy="228600"/>
          </a:xfrm>
          <a:prstGeom prst="lin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618</Words>
  <Application>Microsoft Office PowerPoint</Application>
  <PresentationFormat>A4 Paper (210x297 mm)</PresentationFormat>
  <Paragraphs>124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Robot rover shield</vt:lpstr>
      <vt:lpstr>Ports</vt:lpstr>
      <vt:lpstr>A – Section (navigation sensors)</vt:lpstr>
      <vt:lpstr>ADUINO &amp; Ultrasonic sensor</vt:lpstr>
      <vt:lpstr>B – Section (SD card &amp; analog Input)</vt:lpstr>
      <vt:lpstr>C – Section (Sensors &amp; Motor control)</vt:lpstr>
      <vt:lpstr>D – Section (I2C &amp; Serial communication)</vt:lpstr>
      <vt:lpstr>Power management (for 5V MCUs)</vt:lpstr>
      <vt:lpstr>Power measurement</vt:lpstr>
      <vt:lpstr>How use jumpers for 3V3 MCU’s (Due etc.)</vt:lpstr>
      <vt:lpstr>Slide 11</vt:lpstr>
      <vt:lpstr>Vref: setup external reference voltage for accurate measurment</vt:lpstr>
      <vt:lpstr>V ref mini PCB for improvement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Bill</dc:creator>
  <cp:lastModifiedBy>Bill</cp:lastModifiedBy>
  <cp:revision>80</cp:revision>
  <dcterms:created xsi:type="dcterms:W3CDTF">2006-08-16T00:00:00Z</dcterms:created>
  <dcterms:modified xsi:type="dcterms:W3CDTF">2021-05-13T11:20:27Z</dcterms:modified>
</cp:coreProperties>
</file>