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9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4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3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1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5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4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8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8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3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6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F8358-9B20-4C98-B6FC-BA43B3353C4D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20A6-552A-4A2C-950E-3D3503BF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7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2890" y="1665027"/>
            <a:ext cx="1856095" cy="1018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82890" y="1665027"/>
            <a:ext cx="245659" cy="545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3326" y="1665027"/>
            <a:ext cx="245659" cy="545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391992">
            <a:off x="1292083" y="2395232"/>
            <a:ext cx="227271" cy="5764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391992">
            <a:off x="2902518" y="2395233"/>
            <a:ext cx="227271" cy="5764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24140" y="3054186"/>
            <a:ext cx="66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187737" y="3692899"/>
            <a:ext cx="245659" cy="545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0868" y="3781188"/>
            <a:ext cx="151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Fixed wheel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391992">
            <a:off x="3585291" y="3645320"/>
            <a:ext cx="227271" cy="5764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98410" y="3692899"/>
            <a:ext cx="20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Turnable</a:t>
            </a:r>
            <a:r>
              <a:rPr lang="en-US" dirty="0" smtClean="0"/>
              <a:t> wheel</a:t>
            </a:r>
            <a:endParaRPr lang="en-US" dirty="0"/>
          </a:p>
        </p:txBody>
      </p:sp>
      <p:sp>
        <p:nvSpPr>
          <p:cNvPr id="15" name="Trapezoid 14"/>
          <p:cNvSpPr/>
          <p:nvPr/>
        </p:nvSpPr>
        <p:spPr>
          <a:xfrm flipV="1">
            <a:off x="4210142" y="1665027"/>
            <a:ext cx="1610435" cy="1018406"/>
          </a:xfrm>
          <a:prstGeom prst="trapezoid">
            <a:avLst>
              <a:gd name="adj" fmla="val 61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6032310" y="3515851"/>
            <a:ext cx="423080" cy="6277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64190" y="3692899"/>
            <a:ext cx="151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Up Arrow 17"/>
          <p:cNvSpPr/>
          <p:nvPr/>
        </p:nvSpPr>
        <p:spPr>
          <a:xfrm>
            <a:off x="1999397" y="777026"/>
            <a:ext cx="423080" cy="6277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391992">
            <a:off x="4901724" y="2395231"/>
            <a:ext cx="227271" cy="5764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17160" y="1617968"/>
            <a:ext cx="245659" cy="545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95585" y="1617968"/>
            <a:ext cx="245659" cy="545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88194" y="3019530"/>
            <a:ext cx="66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</a:t>
            </a:r>
            <a:endParaRPr lang="en-US" b="1" dirty="0"/>
          </a:p>
        </p:txBody>
      </p:sp>
      <p:sp>
        <p:nvSpPr>
          <p:cNvPr id="23" name="Up Arrow 22"/>
          <p:cNvSpPr/>
          <p:nvPr/>
        </p:nvSpPr>
        <p:spPr>
          <a:xfrm>
            <a:off x="4797378" y="777025"/>
            <a:ext cx="423080" cy="6277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apezoid 23"/>
          <p:cNvSpPr/>
          <p:nvPr/>
        </p:nvSpPr>
        <p:spPr>
          <a:xfrm>
            <a:off x="6796584" y="1665027"/>
            <a:ext cx="1610435" cy="1018406"/>
          </a:xfrm>
          <a:prstGeom prst="trapezoid">
            <a:avLst>
              <a:gd name="adj" fmla="val 61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391992">
            <a:off x="7488165" y="1416679"/>
            <a:ext cx="227271" cy="5764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82935" y="2367092"/>
            <a:ext cx="245659" cy="545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61360" y="2367092"/>
            <a:ext cx="245659" cy="545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7348937" y="777025"/>
            <a:ext cx="423080" cy="6277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315196" y="2963243"/>
            <a:ext cx="66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648773" y="1617968"/>
            <a:ext cx="6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69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24140" y="3019529"/>
            <a:ext cx="66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55725" y="3481194"/>
            <a:ext cx="198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Brush less</a:t>
            </a:r>
            <a:br>
              <a:rPr lang="en-US" dirty="0" smtClean="0"/>
            </a:br>
            <a:r>
              <a:rPr lang="en-US" dirty="0" smtClean="0"/>
              <a:t>Hub motor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21910" y="3509657"/>
            <a:ext cx="2489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Brush less</a:t>
            </a:r>
            <a:br>
              <a:rPr lang="en-US" dirty="0" smtClean="0"/>
            </a:br>
            <a:r>
              <a:rPr lang="en-US" dirty="0" smtClean="0"/>
              <a:t>normal dual shaft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88194" y="3019530"/>
            <a:ext cx="66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315196" y="3019529"/>
            <a:ext cx="66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648773" y="1617968"/>
            <a:ext cx="6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?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86881" y="3509657"/>
            <a:ext cx="2489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Brushed</a:t>
            </a:r>
            <a:br>
              <a:rPr lang="en-US" dirty="0" smtClean="0"/>
            </a:br>
            <a:r>
              <a:rPr lang="en-US" dirty="0" smtClean="0"/>
              <a:t>motor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658" y="1338184"/>
            <a:ext cx="2484728" cy="165288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313" y="1116315"/>
            <a:ext cx="2377394" cy="190321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914" y="1290507"/>
            <a:ext cx="1517442" cy="185374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674688"/>
              </p:ext>
            </p:extLst>
          </p:nvPr>
        </p:nvGraphicFramePr>
        <p:xfrm>
          <a:off x="218375" y="4589190"/>
          <a:ext cx="11080832" cy="1044012"/>
        </p:xfrm>
        <a:graphic>
          <a:graphicData uri="http://schemas.openxmlformats.org/drawingml/2006/table">
            <a:tbl>
              <a:tblPr/>
              <a:tblGrid>
                <a:gridCol w="2004284">
                  <a:extLst>
                    <a:ext uri="{9D8B030D-6E8A-4147-A177-3AD203B41FA5}">
                      <a16:colId xmlns:a16="http://schemas.microsoft.com/office/drawing/2014/main" val="3053383956"/>
                    </a:ext>
                  </a:extLst>
                </a:gridCol>
                <a:gridCol w="518270">
                  <a:extLst>
                    <a:ext uri="{9D8B030D-6E8A-4147-A177-3AD203B41FA5}">
                      <a16:colId xmlns:a16="http://schemas.microsoft.com/office/drawing/2014/main" val="1654427297"/>
                    </a:ext>
                  </a:extLst>
                </a:gridCol>
                <a:gridCol w="518270">
                  <a:extLst>
                    <a:ext uri="{9D8B030D-6E8A-4147-A177-3AD203B41FA5}">
                      <a16:colId xmlns:a16="http://schemas.microsoft.com/office/drawing/2014/main" val="1660609836"/>
                    </a:ext>
                  </a:extLst>
                </a:gridCol>
                <a:gridCol w="518270">
                  <a:extLst>
                    <a:ext uri="{9D8B030D-6E8A-4147-A177-3AD203B41FA5}">
                      <a16:colId xmlns:a16="http://schemas.microsoft.com/office/drawing/2014/main" val="2261369283"/>
                    </a:ext>
                  </a:extLst>
                </a:gridCol>
                <a:gridCol w="518270">
                  <a:extLst>
                    <a:ext uri="{9D8B030D-6E8A-4147-A177-3AD203B41FA5}">
                      <a16:colId xmlns:a16="http://schemas.microsoft.com/office/drawing/2014/main" val="4160078919"/>
                    </a:ext>
                  </a:extLst>
                </a:gridCol>
                <a:gridCol w="518270">
                  <a:extLst>
                    <a:ext uri="{9D8B030D-6E8A-4147-A177-3AD203B41FA5}">
                      <a16:colId xmlns:a16="http://schemas.microsoft.com/office/drawing/2014/main" val="1196849942"/>
                    </a:ext>
                  </a:extLst>
                </a:gridCol>
                <a:gridCol w="518270">
                  <a:extLst>
                    <a:ext uri="{9D8B030D-6E8A-4147-A177-3AD203B41FA5}">
                      <a16:colId xmlns:a16="http://schemas.microsoft.com/office/drawing/2014/main" val="3228773876"/>
                    </a:ext>
                  </a:extLst>
                </a:gridCol>
                <a:gridCol w="518270">
                  <a:extLst>
                    <a:ext uri="{9D8B030D-6E8A-4147-A177-3AD203B41FA5}">
                      <a16:colId xmlns:a16="http://schemas.microsoft.com/office/drawing/2014/main" val="3419788156"/>
                    </a:ext>
                  </a:extLst>
                </a:gridCol>
                <a:gridCol w="518270">
                  <a:extLst>
                    <a:ext uri="{9D8B030D-6E8A-4147-A177-3AD203B41FA5}">
                      <a16:colId xmlns:a16="http://schemas.microsoft.com/office/drawing/2014/main" val="249297881"/>
                    </a:ext>
                  </a:extLst>
                </a:gridCol>
                <a:gridCol w="518270">
                  <a:extLst>
                    <a:ext uri="{9D8B030D-6E8A-4147-A177-3AD203B41FA5}">
                      <a16:colId xmlns:a16="http://schemas.microsoft.com/office/drawing/2014/main" val="203945742"/>
                    </a:ext>
                  </a:extLst>
                </a:gridCol>
                <a:gridCol w="518270">
                  <a:extLst>
                    <a:ext uri="{9D8B030D-6E8A-4147-A177-3AD203B41FA5}">
                      <a16:colId xmlns:a16="http://schemas.microsoft.com/office/drawing/2014/main" val="508891625"/>
                    </a:ext>
                  </a:extLst>
                </a:gridCol>
                <a:gridCol w="518270">
                  <a:extLst>
                    <a:ext uri="{9D8B030D-6E8A-4147-A177-3AD203B41FA5}">
                      <a16:colId xmlns:a16="http://schemas.microsoft.com/office/drawing/2014/main" val="3395247887"/>
                    </a:ext>
                  </a:extLst>
                </a:gridCol>
                <a:gridCol w="545549">
                  <a:extLst>
                    <a:ext uri="{9D8B030D-6E8A-4147-A177-3AD203B41FA5}">
                      <a16:colId xmlns:a16="http://schemas.microsoft.com/office/drawing/2014/main" val="1528311802"/>
                    </a:ext>
                  </a:extLst>
                </a:gridCol>
                <a:gridCol w="518270">
                  <a:extLst>
                    <a:ext uri="{9D8B030D-6E8A-4147-A177-3AD203B41FA5}">
                      <a16:colId xmlns:a16="http://schemas.microsoft.com/office/drawing/2014/main" val="1136884021"/>
                    </a:ext>
                  </a:extLst>
                </a:gridCol>
                <a:gridCol w="518270">
                  <a:extLst>
                    <a:ext uri="{9D8B030D-6E8A-4147-A177-3AD203B41FA5}">
                      <a16:colId xmlns:a16="http://schemas.microsoft.com/office/drawing/2014/main" val="1851509949"/>
                    </a:ext>
                  </a:extLst>
                </a:gridCol>
                <a:gridCol w="518270">
                  <a:extLst>
                    <a:ext uri="{9D8B030D-6E8A-4147-A177-3AD203B41FA5}">
                      <a16:colId xmlns:a16="http://schemas.microsoft.com/office/drawing/2014/main" val="2085771918"/>
                    </a:ext>
                  </a:extLst>
                </a:gridCol>
                <a:gridCol w="593284">
                  <a:extLst>
                    <a:ext uri="{9D8B030D-6E8A-4147-A177-3AD203B41FA5}">
                      <a16:colId xmlns:a16="http://schemas.microsoft.com/office/drawing/2014/main" val="2214910374"/>
                    </a:ext>
                  </a:extLst>
                </a:gridCol>
                <a:gridCol w="681935">
                  <a:extLst>
                    <a:ext uri="{9D8B030D-6E8A-4147-A177-3AD203B41FA5}">
                      <a16:colId xmlns:a16="http://schemas.microsoft.com/office/drawing/2014/main" val="4131867924"/>
                    </a:ext>
                  </a:extLst>
                </a:gridCol>
              </a:tblGrid>
              <a:tr h="795847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(feilds highlighted in blue are inputs)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kv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Max current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Max voltage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price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Weight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Link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Torque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No-load speed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Force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Acceleration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Time to base speed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distance to base speed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Power at base speed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Base speed kinetic energy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Encoder freq. (base speed)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714126"/>
                  </a:ext>
                </a:extLst>
              </a:tr>
              <a:tr h="218992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rpm/v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A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V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USD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g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300" dirty="0">
                        <a:effectLst/>
                      </a:endParaRP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Nm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rpm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rad/s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m/s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N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m/s^2 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ms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mm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W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>
                          <a:effectLst/>
                        </a:rPr>
                        <a:t>J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</a:rPr>
                        <a:t>kHz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3726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82667"/>
              </p:ext>
            </p:extLst>
          </p:nvPr>
        </p:nvGraphicFramePr>
        <p:xfrm>
          <a:off x="218370" y="5633202"/>
          <a:ext cx="11080836" cy="541355"/>
        </p:xfrm>
        <a:graphic>
          <a:graphicData uri="http://schemas.openxmlformats.org/drawingml/2006/table">
            <a:tbl>
              <a:tblPr/>
              <a:tblGrid>
                <a:gridCol w="1992852">
                  <a:extLst>
                    <a:ext uri="{9D8B030D-6E8A-4147-A177-3AD203B41FA5}">
                      <a16:colId xmlns:a16="http://schemas.microsoft.com/office/drawing/2014/main" val="469999972"/>
                    </a:ext>
                  </a:extLst>
                </a:gridCol>
                <a:gridCol w="518923">
                  <a:extLst>
                    <a:ext uri="{9D8B030D-6E8A-4147-A177-3AD203B41FA5}">
                      <a16:colId xmlns:a16="http://schemas.microsoft.com/office/drawing/2014/main" val="128759039"/>
                    </a:ext>
                  </a:extLst>
                </a:gridCol>
                <a:gridCol w="518923">
                  <a:extLst>
                    <a:ext uri="{9D8B030D-6E8A-4147-A177-3AD203B41FA5}">
                      <a16:colId xmlns:a16="http://schemas.microsoft.com/office/drawing/2014/main" val="2496006352"/>
                    </a:ext>
                  </a:extLst>
                </a:gridCol>
                <a:gridCol w="518923">
                  <a:extLst>
                    <a:ext uri="{9D8B030D-6E8A-4147-A177-3AD203B41FA5}">
                      <a16:colId xmlns:a16="http://schemas.microsoft.com/office/drawing/2014/main" val="1316150571"/>
                    </a:ext>
                  </a:extLst>
                </a:gridCol>
                <a:gridCol w="518923">
                  <a:extLst>
                    <a:ext uri="{9D8B030D-6E8A-4147-A177-3AD203B41FA5}">
                      <a16:colId xmlns:a16="http://schemas.microsoft.com/office/drawing/2014/main" val="3278352712"/>
                    </a:ext>
                  </a:extLst>
                </a:gridCol>
                <a:gridCol w="518923">
                  <a:extLst>
                    <a:ext uri="{9D8B030D-6E8A-4147-A177-3AD203B41FA5}">
                      <a16:colId xmlns:a16="http://schemas.microsoft.com/office/drawing/2014/main" val="104792747"/>
                    </a:ext>
                  </a:extLst>
                </a:gridCol>
                <a:gridCol w="518923">
                  <a:extLst>
                    <a:ext uri="{9D8B030D-6E8A-4147-A177-3AD203B41FA5}">
                      <a16:colId xmlns:a16="http://schemas.microsoft.com/office/drawing/2014/main" val="600540848"/>
                    </a:ext>
                  </a:extLst>
                </a:gridCol>
                <a:gridCol w="518923">
                  <a:extLst>
                    <a:ext uri="{9D8B030D-6E8A-4147-A177-3AD203B41FA5}">
                      <a16:colId xmlns:a16="http://schemas.microsoft.com/office/drawing/2014/main" val="1700835946"/>
                    </a:ext>
                  </a:extLst>
                </a:gridCol>
                <a:gridCol w="518923">
                  <a:extLst>
                    <a:ext uri="{9D8B030D-6E8A-4147-A177-3AD203B41FA5}">
                      <a16:colId xmlns:a16="http://schemas.microsoft.com/office/drawing/2014/main" val="2245642950"/>
                    </a:ext>
                  </a:extLst>
                </a:gridCol>
                <a:gridCol w="518923">
                  <a:extLst>
                    <a:ext uri="{9D8B030D-6E8A-4147-A177-3AD203B41FA5}">
                      <a16:colId xmlns:a16="http://schemas.microsoft.com/office/drawing/2014/main" val="1085117498"/>
                    </a:ext>
                  </a:extLst>
                </a:gridCol>
                <a:gridCol w="518923">
                  <a:extLst>
                    <a:ext uri="{9D8B030D-6E8A-4147-A177-3AD203B41FA5}">
                      <a16:colId xmlns:a16="http://schemas.microsoft.com/office/drawing/2014/main" val="1353115133"/>
                    </a:ext>
                  </a:extLst>
                </a:gridCol>
                <a:gridCol w="518923">
                  <a:extLst>
                    <a:ext uri="{9D8B030D-6E8A-4147-A177-3AD203B41FA5}">
                      <a16:colId xmlns:a16="http://schemas.microsoft.com/office/drawing/2014/main" val="4262162013"/>
                    </a:ext>
                  </a:extLst>
                </a:gridCol>
                <a:gridCol w="546236">
                  <a:extLst>
                    <a:ext uri="{9D8B030D-6E8A-4147-A177-3AD203B41FA5}">
                      <a16:colId xmlns:a16="http://schemas.microsoft.com/office/drawing/2014/main" val="2828210064"/>
                    </a:ext>
                  </a:extLst>
                </a:gridCol>
                <a:gridCol w="518923">
                  <a:extLst>
                    <a:ext uri="{9D8B030D-6E8A-4147-A177-3AD203B41FA5}">
                      <a16:colId xmlns:a16="http://schemas.microsoft.com/office/drawing/2014/main" val="3104102405"/>
                    </a:ext>
                  </a:extLst>
                </a:gridCol>
                <a:gridCol w="518923">
                  <a:extLst>
                    <a:ext uri="{9D8B030D-6E8A-4147-A177-3AD203B41FA5}">
                      <a16:colId xmlns:a16="http://schemas.microsoft.com/office/drawing/2014/main" val="556121706"/>
                    </a:ext>
                  </a:extLst>
                </a:gridCol>
                <a:gridCol w="518923">
                  <a:extLst>
                    <a:ext uri="{9D8B030D-6E8A-4147-A177-3AD203B41FA5}">
                      <a16:colId xmlns:a16="http://schemas.microsoft.com/office/drawing/2014/main" val="3282565451"/>
                    </a:ext>
                  </a:extLst>
                </a:gridCol>
                <a:gridCol w="594032">
                  <a:extLst>
                    <a:ext uri="{9D8B030D-6E8A-4147-A177-3AD203B41FA5}">
                      <a16:colId xmlns:a16="http://schemas.microsoft.com/office/drawing/2014/main" val="436188730"/>
                    </a:ext>
                  </a:extLst>
                </a:gridCol>
                <a:gridCol w="682794">
                  <a:extLst>
                    <a:ext uri="{9D8B030D-6E8A-4147-A177-3AD203B41FA5}">
                      <a16:colId xmlns:a16="http://schemas.microsoft.com/office/drawing/2014/main" val="2152946531"/>
                    </a:ext>
                  </a:extLst>
                </a:gridCol>
              </a:tblGrid>
              <a:tr h="541355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 err="1">
                          <a:effectLst/>
                        </a:rPr>
                        <a:t>ODrive</a:t>
                      </a:r>
                      <a:r>
                        <a:rPr lang="en-US" sz="1300" b="0" dirty="0">
                          <a:effectLst/>
                        </a:rPr>
                        <a:t> Robotics D6374 - 150kv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150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70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48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 dirty="0">
                          <a:effectLst/>
                        </a:rPr>
                        <a:t>99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890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b="1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 dirty="0">
                          <a:effectLst/>
                        </a:rPr>
                        <a:t>3.86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86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5760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603.19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5.76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404.15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134.87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42.71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123.00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2328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>
                          <a:effectLst/>
                        </a:rPr>
                        <a:t>31.52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 dirty="0">
                          <a:effectLst/>
                        </a:rPr>
                        <a:t>196.608</a:t>
                      </a:r>
                    </a:p>
                  </a:txBody>
                  <a:tcPr marL="20030" marR="20030" marT="13353" marB="1335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36756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92880" y="6359857"/>
            <a:ext cx="159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70*48=3360W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799090" y="2010927"/>
            <a:ext cx="204718" cy="4745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055290" y="1994665"/>
            <a:ext cx="204718" cy="4745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051873" y="1197675"/>
            <a:ext cx="204718" cy="4745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580725" y="1191037"/>
            <a:ext cx="204718" cy="4745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79224" y="3420938"/>
            <a:ext cx="2142697" cy="1775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03306" y="3246996"/>
            <a:ext cx="436729" cy="5334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34818" y="2152901"/>
            <a:ext cx="1009934" cy="179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254750">
            <a:off x="400832" y="1582716"/>
            <a:ext cx="3228975" cy="2000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562" y="455565"/>
            <a:ext cx="3594773" cy="18923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42997" y="1064525"/>
            <a:ext cx="1064525" cy="70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7522" y="1353403"/>
            <a:ext cx="791568" cy="16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87301" y="1148117"/>
            <a:ext cx="232011" cy="5311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87301" y="1679748"/>
            <a:ext cx="232011" cy="11589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519312" y="1966382"/>
            <a:ext cx="232011" cy="531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19312" y="2487269"/>
            <a:ext cx="232011" cy="194834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751323" y="2783491"/>
            <a:ext cx="539089" cy="1654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51323" y="3987661"/>
            <a:ext cx="539089" cy="1654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23836" y="1180532"/>
            <a:ext cx="2402006" cy="34733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Pixhawk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Flight controller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2812" y="1601001"/>
            <a:ext cx="2006221" cy="2862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Jetson Nano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59256" y="2098723"/>
            <a:ext cx="2006221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Electronic compass</a:t>
            </a:r>
          </a:p>
          <a:p>
            <a:pPr algn="ctr"/>
            <a:r>
              <a:rPr lang="en-US" dirty="0" smtClean="0"/>
              <a:t>Acceleration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005" y="311352"/>
            <a:ext cx="53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Electric block diagram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59256" y="5822457"/>
            <a:ext cx="200622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GPS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24030" y="2570497"/>
            <a:ext cx="200622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Camera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53284" y="5451357"/>
            <a:ext cx="200622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Motor controller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flipH="1">
            <a:off x="8720920" y="2736880"/>
            <a:ext cx="846162" cy="590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 flipH="1">
            <a:off x="7212841" y="4662058"/>
            <a:ext cx="846162" cy="590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 flipH="1">
            <a:off x="8877868" y="5614199"/>
            <a:ext cx="846162" cy="29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724030" y="5451357"/>
            <a:ext cx="200622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Motors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8684529" y="5979811"/>
            <a:ext cx="882553" cy="344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flipH="1">
            <a:off x="5124734" y="2410127"/>
            <a:ext cx="846162" cy="590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111086" y="3263755"/>
            <a:ext cx="999698" cy="590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724030" y="281128"/>
            <a:ext cx="200622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Solar panel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74808" y="281128"/>
            <a:ext cx="200622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Controller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flipH="1">
            <a:off x="5547815" y="447511"/>
            <a:ext cx="846162" cy="590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flipH="1">
            <a:off x="8700445" y="447511"/>
            <a:ext cx="846162" cy="590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67691" y="298420"/>
            <a:ext cx="1260708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Battery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6200000">
            <a:off x="2062517" y="4968480"/>
            <a:ext cx="999698" cy="590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20800338">
            <a:off x="813751" y="4093991"/>
            <a:ext cx="17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sure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931205" y="4039737"/>
            <a:ext cx="64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097488" y="5983012"/>
            <a:ext cx="64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133</Words>
  <Application>Microsoft Office PowerPoint</Application>
  <PresentationFormat>Widescreen</PresentationFormat>
  <Paragraphs>104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CLAAS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Steger, Andras</dc:creator>
  <cp:lastModifiedBy>Steger, Andras</cp:lastModifiedBy>
  <cp:revision>12</cp:revision>
  <dcterms:created xsi:type="dcterms:W3CDTF">2020-06-24T23:07:33Z</dcterms:created>
  <dcterms:modified xsi:type="dcterms:W3CDTF">2020-06-25T23:01:29Z</dcterms:modified>
</cp:coreProperties>
</file>