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9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301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B1E-0A6F-4513-8F47-BDC88A3B23BE}" type="datetimeFigureOut">
              <a:rPr lang="it-IT" smtClean="0"/>
              <a:t>22/01/2019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FA6-5CB8-4E1D-9F78-27A50C17E2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84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B1E-0A6F-4513-8F47-BDC88A3B23BE}" type="datetimeFigureOut">
              <a:rPr lang="it-IT" smtClean="0"/>
              <a:t>22/01/2019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FA6-5CB8-4E1D-9F78-27A50C17E2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81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B1E-0A6F-4513-8F47-BDC88A3B23BE}" type="datetimeFigureOut">
              <a:rPr lang="it-IT" smtClean="0"/>
              <a:t>22/01/2019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FA6-5CB8-4E1D-9F78-27A50C17E2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354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B1E-0A6F-4513-8F47-BDC88A3B23BE}" type="datetimeFigureOut">
              <a:rPr lang="it-IT" smtClean="0"/>
              <a:t>22/01/2019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FA6-5CB8-4E1D-9F78-27A50C17E2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12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B1E-0A6F-4513-8F47-BDC88A3B23BE}" type="datetimeFigureOut">
              <a:rPr lang="it-IT" smtClean="0"/>
              <a:t>22/01/2019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FA6-5CB8-4E1D-9F78-27A50C17E2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65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B1E-0A6F-4513-8F47-BDC88A3B23BE}" type="datetimeFigureOut">
              <a:rPr lang="it-IT" smtClean="0"/>
              <a:t>22/01/2019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FA6-5CB8-4E1D-9F78-27A50C17E2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103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B1E-0A6F-4513-8F47-BDC88A3B23BE}" type="datetimeFigureOut">
              <a:rPr lang="it-IT" smtClean="0"/>
              <a:t>22/01/2019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FA6-5CB8-4E1D-9F78-27A50C17E2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14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B1E-0A6F-4513-8F47-BDC88A3B23BE}" type="datetimeFigureOut">
              <a:rPr lang="it-IT" smtClean="0"/>
              <a:t>22/01/2019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FA6-5CB8-4E1D-9F78-27A50C17E2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29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B1E-0A6F-4513-8F47-BDC88A3B23BE}" type="datetimeFigureOut">
              <a:rPr lang="it-IT" smtClean="0"/>
              <a:t>22/01/2019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FA6-5CB8-4E1D-9F78-27A50C17E2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82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B1E-0A6F-4513-8F47-BDC88A3B23BE}" type="datetimeFigureOut">
              <a:rPr lang="it-IT" smtClean="0"/>
              <a:t>22/01/2019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FA6-5CB8-4E1D-9F78-27A50C17E2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08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B1E-0A6F-4513-8F47-BDC88A3B23BE}" type="datetimeFigureOut">
              <a:rPr lang="it-IT" smtClean="0"/>
              <a:t>22/01/2019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FA6-5CB8-4E1D-9F78-27A50C17E2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39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75B1E-0A6F-4513-8F47-BDC88A3B23BE}" type="datetimeFigureOut">
              <a:rPr lang="it-IT" smtClean="0"/>
              <a:t>22/01/2019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9FA6-5CB8-4E1D-9F78-27A50C17E2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rasbt.github.io/mlxtend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STRAGI NAZIFASCISTE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020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steghel\Desktop\index5.png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49" y="0"/>
            <a:ext cx="6934251" cy="68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18000"/>
            <a:ext cx="4071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POSIZIONE DELLE STRAGI</a:t>
            </a:r>
          </a:p>
        </p:txBody>
      </p:sp>
    </p:spTree>
    <p:extLst>
      <p:ext uri="{BB962C8B-B14F-4D97-AF65-F5344CB8AC3E}">
        <p14:creationId xmlns:p14="http://schemas.microsoft.com/office/powerpoint/2010/main" val="362574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273" y="18000"/>
            <a:ext cx="6936727" cy="684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86488" y="4029075"/>
            <a:ext cx="3647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latin typeface="Book Antiqua" panose="02040602050305030304" pitchFamily="18" charset="0"/>
              </a:rPr>
              <a:t>Intervallo: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1 </a:t>
            </a:r>
            <a:r>
              <a:rPr lang="it-IT" sz="3600" b="1" dirty="0">
                <a:latin typeface="Book Antiqua" panose="02040602050305030304" pitchFamily="18" charset="0"/>
              </a:rPr>
              <a:t>luglio 1943,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8 </a:t>
            </a:r>
            <a:r>
              <a:rPr lang="it-IT" sz="3600" b="1" dirty="0">
                <a:latin typeface="Book Antiqua" panose="02040602050305030304" pitchFamily="18" charset="0"/>
              </a:rPr>
              <a:t>settembre 1943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8000"/>
            <a:ext cx="4071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POSIZIONE DELLE STRAGI</a:t>
            </a:r>
          </a:p>
        </p:txBody>
      </p:sp>
    </p:spTree>
    <p:extLst>
      <p:ext uri="{BB962C8B-B14F-4D97-AF65-F5344CB8AC3E}">
        <p14:creationId xmlns:p14="http://schemas.microsoft.com/office/powerpoint/2010/main" val="222126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508" y="0"/>
            <a:ext cx="6936727" cy="684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599" y="3971925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latin typeface="Book Antiqua" panose="02040602050305030304" pitchFamily="18" charset="0"/>
              </a:rPr>
              <a:t>Intervallo: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8 </a:t>
            </a:r>
            <a:r>
              <a:rPr lang="it-IT" sz="3600" b="1" dirty="0">
                <a:latin typeface="Book Antiqua" panose="02040602050305030304" pitchFamily="18" charset="0"/>
              </a:rPr>
              <a:t>settembre 1943,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31 </a:t>
            </a:r>
            <a:r>
              <a:rPr lang="it-IT" sz="3600" b="1" dirty="0">
                <a:latin typeface="Book Antiqua" panose="02040602050305030304" pitchFamily="18" charset="0"/>
              </a:rPr>
              <a:t>dicembre 1943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8000"/>
            <a:ext cx="4071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POSIZIONE DELLE STRAGI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405" y="2476689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222222"/>
                </a:solidFill>
                <a:latin typeface="Book Antiqua" panose="02040602050305030304" pitchFamily="18" charset="0"/>
              </a:rPr>
              <a:t>quattro giornate di Napoli</a:t>
            </a:r>
            <a:endParaRPr lang="it-IT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7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273" y="0"/>
            <a:ext cx="6936727" cy="684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7862" y="3714751"/>
            <a:ext cx="349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latin typeface="Book Antiqua" panose="02040602050305030304" pitchFamily="18" charset="0"/>
              </a:rPr>
              <a:t>Intervallo: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1 </a:t>
            </a:r>
            <a:r>
              <a:rPr lang="it-IT" sz="3600" b="1" dirty="0">
                <a:latin typeface="Book Antiqua" panose="02040602050305030304" pitchFamily="18" charset="0"/>
              </a:rPr>
              <a:t>gennaio 1944,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30 </a:t>
            </a:r>
            <a:r>
              <a:rPr lang="it-IT" sz="3600" b="1" dirty="0">
                <a:latin typeface="Book Antiqua" panose="02040602050305030304" pitchFamily="18" charset="0"/>
              </a:rPr>
              <a:t>marzo 1944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4071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POSIZIONE DELLE STRAGI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45" y="181751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Book Antiqua" panose="02040602050305030304" pitchFamily="18" charset="0"/>
              </a:rPr>
              <a:t>Linea Gustav       Montecassino</a:t>
            </a:r>
            <a:endParaRPr lang="it-IT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49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91" y="18000"/>
            <a:ext cx="6936727" cy="684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19964" y="3877735"/>
            <a:ext cx="32880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latin typeface="Book Antiqua" panose="02040602050305030304" pitchFamily="18" charset="0"/>
              </a:rPr>
              <a:t>Intervallo: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1 </a:t>
            </a:r>
            <a:r>
              <a:rPr lang="it-IT" sz="3600" b="1" dirty="0">
                <a:latin typeface="Book Antiqua" panose="02040602050305030304" pitchFamily="18" charset="0"/>
              </a:rPr>
              <a:t>aprile 1944,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30 </a:t>
            </a:r>
            <a:r>
              <a:rPr lang="it-IT" sz="3600" b="1" dirty="0">
                <a:latin typeface="Book Antiqua" panose="02040602050305030304" pitchFamily="18" charset="0"/>
              </a:rPr>
              <a:t>giugno 1944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4071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POSIZIONE DELLE STRAGI</a:t>
            </a:r>
          </a:p>
        </p:txBody>
      </p:sp>
    </p:spTree>
    <p:extLst>
      <p:ext uri="{BB962C8B-B14F-4D97-AF65-F5344CB8AC3E}">
        <p14:creationId xmlns:p14="http://schemas.microsoft.com/office/powerpoint/2010/main" val="1717427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273" y="18000"/>
            <a:ext cx="6936727" cy="684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72137" y="3829051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latin typeface="Book Antiqua" panose="02040602050305030304" pitchFamily="18" charset="0"/>
              </a:rPr>
              <a:t>Intervallo: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1 </a:t>
            </a:r>
            <a:r>
              <a:rPr lang="it-IT" sz="3600" b="1" dirty="0">
                <a:latin typeface="Book Antiqua" panose="02040602050305030304" pitchFamily="18" charset="0"/>
              </a:rPr>
              <a:t>luglio 1944,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30 </a:t>
            </a:r>
            <a:r>
              <a:rPr lang="it-IT" sz="3600" b="1" dirty="0">
                <a:latin typeface="Book Antiqua" panose="02040602050305030304" pitchFamily="18" charset="0"/>
              </a:rPr>
              <a:t>settembre 1944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8000"/>
            <a:ext cx="4071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POSIZIONE DELLE STRAGI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9289" y="2235200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Book Antiqua" panose="02040602050305030304" pitchFamily="18" charset="0"/>
              </a:rPr>
              <a:t>Linea Gotica</a:t>
            </a:r>
            <a:endParaRPr lang="it-IT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8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4071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POSIZIONE DELLE STRAGI</a:t>
            </a:r>
          </a:p>
        </p:txBody>
      </p:sp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71" y="18000"/>
            <a:ext cx="6936429" cy="6840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958592" y="3888494"/>
            <a:ext cx="37753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latin typeface="Book Antiqua" panose="02040602050305030304" pitchFamily="18" charset="0"/>
              </a:rPr>
              <a:t>Intervallo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1 ottobre </a:t>
            </a:r>
            <a:r>
              <a:rPr lang="it-IT" sz="3600" b="1" dirty="0">
                <a:latin typeface="Book Antiqua" panose="02040602050305030304" pitchFamily="18" charset="0"/>
              </a:rPr>
              <a:t>1944,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31 </a:t>
            </a:r>
            <a:r>
              <a:rPr lang="it-IT" sz="3600" b="1" dirty="0">
                <a:latin typeface="Book Antiqua" panose="02040602050305030304" pitchFamily="18" charset="0"/>
              </a:rPr>
              <a:t>dicembre 1944</a:t>
            </a:r>
          </a:p>
        </p:txBody>
      </p:sp>
    </p:spTree>
    <p:extLst>
      <p:ext uri="{BB962C8B-B14F-4D97-AF65-F5344CB8AC3E}">
        <p14:creationId xmlns:p14="http://schemas.microsoft.com/office/powerpoint/2010/main" val="251276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273" y="18000"/>
            <a:ext cx="6936727" cy="68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29312" y="3914775"/>
            <a:ext cx="349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latin typeface="Book Antiqua" panose="02040602050305030304" pitchFamily="18" charset="0"/>
              </a:rPr>
              <a:t>Intervallo: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1 </a:t>
            </a:r>
            <a:r>
              <a:rPr lang="it-IT" sz="3600" b="1" dirty="0">
                <a:latin typeface="Book Antiqua" panose="02040602050305030304" pitchFamily="18" charset="0"/>
              </a:rPr>
              <a:t>gennaio 1945,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30 </a:t>
            </a:r>
            <a:r>
              <a:rPr lang="it-IT" sz="3600" b="1" dirty="0">
                <a:latin typeface="Book Antiqua" panose="02040602050305030304" pitchFamily="18" charset="0"/>
              </a:rPr>
              <a:t>marzo 1945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000"/>
            <a:ext cx="4071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POSIZIONE DELLE STRAGI</a:t>
            </a:r>
          </a:p>
        </p:txBody>
      </p:sp>
    </p:spTree>
    <p:extLst>
      <p:ext uri="{BB962C8B-B14F-4D97-AF65-F5344CB8AC3E}">
        <p14:creationId xmlns:p14="http://schemas.microsoft.com/office/powerpoint/2010/main" val="870576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273" y="18000"/>
            <a:ext cx="6936727" cy="684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15024" y="3814763"/>
            <a:ext cx="31341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latin typeface="Book Antiqua" panose="02040602050305030304" pitchFamily="18" charset="0"/>
              </a:rPr>
              <a:t>Intervallo: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1 </a:t>
            </a:r>
            <a:r>
              <a:rPr lang="it-IT" sz="3600" b="1" dirty="0">
                <a:latin typeface="Book Antiqua" panose="02040602050305030304" pitchFamily="18" charset="0"/>
              </a:rPr>
              <a:t>aprile 1945,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4 </a:t>
            </a:r>
            <a:r>
              <a:rPr lang="it-IT" sz="3600" b="1" dirty="0">
                <a:latin typeface="Book Antiqua" panose="02040602050305030304" pitchFamily="18" charset="0"/>
              </a:rPr>
              <a:t>maggio 1945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4071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POSIZIONE DELLE STRAGI</a:t>
            </a:r>
          </a:p>
        </p:txBody>
      </p:sp>
    </p:spTree>
    <p:extLst>
      <p:ext uri="{BB962C8B-B14F-4D97-AF65-F5344CB8AC3E}">
        <p14:creationId xmlns:p14="http://schemas.microsoft.com/office/powerpoint/2010/main" val="1855042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075" y="171450"/>
            <a:ext cx="11444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INTERVALLI TEMPORALI IN CUI SI VERIFICA IL NUMERO MASSIMO DI EVENTI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447715"/>
            <a:ext cx="10964631" cy="54102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4487" y="1843088"/>
            <a:ext cx="245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smtClean="0">
                <a:latin typeface="Arial Black" panose="020B0A04020102020204" pitchFamily="34" charset="0"/>
              </a:rPr>
              <a:t>Il grafico</a:t>
            </a:r>
            <a:endParaRPr lang="it-IT" sz="36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2139" y="2725273"/>
            <a:ext cx="2417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614 date di inizio eventi</a:t>
            </a:r>
          </a:p>
          <a:p>
            <a:r>
              <a:rPr lang="it-IT" dirty="0" smtClean="0"/>
              <a:t>5696 eventi (stragi)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smtClean="0"/>
              <a:t>Più </a:t>
            </a:r>
            <a:r>
              <a:rPr lang="it-IT" dirty="0"/>
              <a:t>eventi per data</a:t>
            </a:r>
          </a:p>
          <a:p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842" y="1843088"/>
            <a:ext cx="1978202" cy="299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7" y="208537"/>
            <a:ext cx="5162550" cy="65341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588" y="314325"/>
            <a:ext cx="3471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DATABASE STRAGI</a:t>
            </a:r>
          </a:p>
          <a:p>
            <a:endParaRPr lang="it-IT" sz="3600" b="1" dirty="0" smtClean="0"/>
          </a:p>
          <a:p>
            <a:r>
              <a:rPr lang="it-IT" sz="3600" b="1" dirty="0" smtClean="0"/>
              <a:t>Tabelle</a:t>
            </a:r>
            <a:endParaRPr lang="it-IT" sz="36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336505" y="4922044"/>
            <a:ext cx="1007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6810375" y="766765"/>
            <a:ext cx="740568" cy="4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443662" y="3475613"/>
            <a:ext cx="9001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64905" y="4743450"/>
            <a:ext cx="1371600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7043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075" y="171450"/>
            <a:ext cx="11444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INTERVALLI TEMPORALI IN CUI SI VERIFICA IL NUMERO MASSIMO DI EVENTI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0075" y="2388870"/>
            <a:ext cx="5075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principio dell’isteresi: 2 soglie    superiore    inferiore</a:t>
            </a:r>
            <a:endParaRPr lang="it-IT" dirty="0"/>
          </a:p>
          <a:p>
            <a:r>
              <a:rPr lang="it-IT" dirty="0"/>
              <a:t> </a:t>
            </a:r>
            <a:r>
              <a:rPr lang="it-IT" sz="3600" b="1" dirty="0" smtClean="0"/>
              <a:t>+</a:t>
            </a:r>
            <a:endParaRPr lang="it-IT" b="1" dirty="0"/>
          </a:p>
          <a:p>
            <a:r>
              <a:rPr lang="it-IT" dirty="0" smtClean="0"/>
              <a:t>valore </a:t>
            </a:r>
            <a:r>
              <a:rPr lang="it-IT" dirty="0"/>
              <a:t>medio </a:t>
            </a:r>
            <a:r>
              <a:rPr lang="it-IT" dirty="0" smtClean="0"/>
              <a:t>serie </a:t>
            </a:r>
            <a:r>
              <a:rPr lang="it-IT" dirty="0"/>
              <a:t>di eventi successivi </a:t>
            </a:r>
            <a:endParaRPr lang="it-IT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0075" y="1623864"/>
            <a:ext cx="3008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latin typeface="Arial Black" panose="020B0A04020102020204" pitchFamily="34" charset="0"/>
              </a:rPr>
              <a:t>L’algoritmo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074" y="4805244"/>
            <a:ext cx="9369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Soglia </a:t>
            </a:r>
            <a:r>
              <a:rPr lang="it-IT" dirty="0"/>
              <a:t>superiore: 20 </a:t>
            </a:r>
            <a:r>
              <a:rPr lang="it-IT" dirty="0" smtClean="0"/>
              <a:t>eventi       media&gt;10</a:t>
            </a:r>
          </a:p>
          <a:p>
            <a:endParaRPr lang="it-IT" dirty="0"/>
          </a:p>
          <a:p>
            <a:r>
              <a:rPr lang="it-IT" dirty="0" smtClean="0"/>
              <a:t>                                                      media eventi calcolata su 10 righe successive dataframe</a:t>
            </a:r>
          </a:p>
          <a:p>
            <a:r>
              <a:rPr lang="it-IT" dirty="0"/>
              <a:t>	</a:t>
            </a:r>
            <a:r>
              <a:rPr lang="it-IT" dirty="0" smtClean="0"/>
              <a:t>		 (10 date di inizio evento)</a:t>
            </a:r>
          </a:p>
          <a:p>
            <a:endParaRPr lang="it-IT" dirty="0" smtClean="0"/>
          </a:p>
          <a:p>
            <a:r>
              <a:rPr lang="it-IT" dirty="0" smtClean="0"/>
              <a:t>Soglia inferiore:  </a:t>
            </a:r>
            <a:r>
              <a:rPr lang="it-IT" dirty="0"/>
              <a:t>10 </a:t>
            </a:r>
            <a:r>
              <a:rPr lang="it-IT" dirty="0" smtClean="0"/>
              <a:t>eventi        media&lt;8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600075" y="3979784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smtClean="0">
                <a:latin typeface="Arial Black" panose="020B0A04020102020204" pitchFamily="34" charset="0"/>
              </a:rPr>
              <a:t>I valori</a:t>
            </a:r>
            <a:endParaRPr lang="it-IT" sz="3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09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25" y="171450"/>
            <a:ext cx="11444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INTERVALLI TEMPORALI IN CUI SI VERIFICA IL NUMERO MASSIMO DI EVENTI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43598" y="1228724"/>
            <a:ext cx="9914890" cy="5629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28775" y="1695302"/>
            <a:ext cx="279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smtClean="0">
                <a:latin typeface="Arial Black" panose="020B0A04020102020204" pitchFamily="34" charset="0"/>
              </a:rPr>
              <a:t>Il risultato</a:t>
            </a:r>
            <a:endParaRPr lang="it-IT" sz="36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62893" y="1781116"/>
            <a:ext cx="3123882" cy="158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75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000"/>
            <a:ext cx="4629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INTERVALLI TEMPORALI IN CUI SI VERIFICA IL NUMERO MASSIMO DI EVENTI</a:t>
            </a:r>
          </a:p>
        </p:txBody>
      </p:sp>
      <p:pic>
        <p:nvPicPr>
          <p:cNvPr id="3" name="Picture 2" descr="C:\Users\steghel\Desktop\IMMAGINI\index2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945" y="18000"/>
            <a:ext cx="6120130" cy="68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6391275" y="43488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b="1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intervallo </a:t>
            </a:r>
            <a:endParaRPr lang="it-IT" b="1" dirty="0" smtClean="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b="1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1943-09-09</a:t>
            </a:r>
            <a:r>
              <a:rPr lang="it-IT" b="1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b="1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1943-11-13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0063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29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INTERVALLI TEMPORALI IN CUI SI VERIFICA IL NUMERO MASSIMO DI EVENTI</a:t>
            </a:r>
          </a:p>
        </p:txBody>
      </p:sp>
      <p:sp>
        <p:nvSpPr>
          <p:cNvPr id="5" name="AutoShape 2" descr="data:image/png;base64,iVBORw0KGgoAAAANSUhEUgAAA3gAAANsCAYAAAAJKQrDAAAABHNCSVQICAgIfAhkiAAAAAlwSFlzAAALEgAACxIB0t1+/AAAADl0RVh0U29mdHdhcmUAbWF0cGxvdGxpYiB2ZXJzaW9uIDIuMi4yLCBodHRwOi8vbWF0cGxvdGxpYi5vcmcvhp/UCwAAIABJREFUeJzs3Xt8VOW18PHfM5OZEAKEkLSEEECjiB4otoQeUFGqqBWL1lIbFazHC1qtp75KrbW2IsVrvR9b22pBrUfRphVBqVhviJcaLOFUBCmiwXBJ0CaEACEkk5nn/WPPnuyZ2Xtmz+SerO/n08rc9uyZ2TN51l7rWY/SWiOEEEIIIYQQovfzdPcOCCGEEEIIIYToGBLgCSGEEEIIIUQfIQGeEEIIIYQQQvQREuAJIYQQQgghRB8hAZ4QQgghhBBC9BES4AkhhBBCCCFEHyEBnhBCiG6hlPq9UupmF/c7oJQq7op9SrAP31BK7eygbX2mlDo1/O+blFKLO2K7naknfAZCCCHcyejuHRBCCNE/aa2vdHm/QZ29L91Fa31Hd+9DLKXUm8BTWutI4NmXPwMhhOhrJIMnhBBCCCGEEH2EBHhCCCGSCpcV/kwp9ZFSql4p9bhSaoDl9suVUp8opfYopV5QShWGr1dKqQeUUl8opRqUUhuUUhPCtz2hlLot/O8Xw2WA5v9CSqmLw7dppdSR4X/nKKWeVEr9WylVpZT6hVLKE77tYqXUO0qpe8P7uE0pNdOyjzlKqSVKqRql1C6l1G1KKa/D680K71+9Uuoj4OsxtxcqpZ4L78c2pdQ1MY/9Y/ixm5VSNziVdyqlFiqlnkrwvs9SSv1TKbVXKfV3pdTE8PU3KqX+EnPf/1FKPZTstSZ6n5RStwMnAr8Jfw6/if0MhBBC9GwS4AkhhHBrLvBN4AjgKOAXAEqpU4A7gVJgBFAFPBt+zOnASeH7DwXOA+piN6y1PktrPShcCngusBt43WYffg3kAMXAdOAi4BLL7VOALUA+cDewRCmlwrf9EWgFjgS+Ft63eQ6v9Zbw6zwi/Jr/y7whHFC+CHwAjARmANcqpb5peexh4X08DbjQ4TkSUkpNAh4DfgDkAY8ALyilMoFngDOVUkPC9/VivP9LXb5W2/dJa/1z4G3gv8Ofx3+ns+9CCCG6jwR4Qggh3PqN1nqH1noPcDtwQfj6ucBjWuv1Wutm4GfAcUqpw4AAMBg4GlBa681a6xqnJ1BKHQU8CZyntd4Rc5sXI0D8mdZ6v9b6M+A+4PuWu1Vprf+gtQ5iBDkjgOFKqeHATOBarXWj1voL4AHgfIddKQVu11rvCe/HQ5bbvg58SWu9SGvdorWuBP5g2VYpcIfWul5rvTPmsam4HHhEa71Wax3UWv8RaAamaq2rgPXAOeH7ngIc1FqXu3yttu9TmvsphBCiB5EmK0IIIdyyBlxVQGH434UYwQYAWusDSqk6YKTW+o1wmd/DwGil1PPA9VrrfbEbV0rlACuAm7XWb9s8fz7gDz+3dT9GWi7vtuzHwXDybhAwDPABNW0JPTwxr8mq0Ob1msYAhUqpvZbrvBiZL7vHOj1HMmOA/1JK/chynZ+2930pRpD9JDCHtuzdGJK/Vqf3SQghRC8nGTwhhBBujbL8ezRQHf53NUZQAYBSKhujpHAXgNb6Ia11CTAeo1TzJ7EbDpc9LgVWa60fcXj+WoyM4BjLdaPN50liB0b2K19rPTT8vyFa6/EO968h/vVat7XNsp2hWuvBWuszLY8tstzfup1U7MDIIlqfZ6DW+pnw7X8GvqGUKgK+Q1uAl+prjaXT3F8hhBA9gAR4Qggh3LpaKVWklBoG3AT8KXz9UuASpdRXw/PD7gDWaq0/U0p9XSk1RSnlAxqBQ0DQZtu3A9nA/3N68nA5YRlwu1JqsFJqDDAfcGxSYnlsDfAKcJ9SaohSyqOUOkIpNd3hIWXAz5RSueEAyppFex/Yp5T6abihilcpNUEp9XWbx44E0p3H9gfgyvD7p5RS2UqpbymlBodf07+BN4HHMQLOzWm+1lifY8wfFEII0QtJgCeEEMKtpRiBQ2X4f7cBaK1fB24GnsPIXh1B23yvIRiBSj1GmWMdcK/Nti8ApgL1qq2T5lyb+/0II1CsBN4J79NjLvf/IowSx4/C+/MXjLlndn4Z3t9t4df8v+YN4UDzLOCr4dtrgcUYzV8AFgE7w7e9Fn6eZpf7GKG1XocxD+834f39BLg45m5LgVNpy96ZUnmtsf4HODfcYTPd+YNCCCG6idJaKjGEEEIkppT6DJintX6tu/elt1FKXQWcr7V2m0ETQggh0iYZPCGEEKIDKaVGKKVOCJdGjgN+DDzf3fslhBCif5AumkIIIUTH8mOsWXc4sBdjTcDfduseCSGE6DekRFMIIYQQQggh+ggp0RRCCCGEEEKIPqJXlGjm5+frww47rLt3QwghhBBCCCG6RUVFRa3W+kvJ7tcrArzDDjuMdevWdfduCCGEEEIIIUS3UEpVubmflGgKIYQQQgghRB8hAZ4QQgghhBBC9BES4AkhhBBCCCFEHyEBnhBCCCGEEEL0ERLgCSGEEEIIIUQfIQGeEEIIIYQQQvQREuAJIYQQQgghRB8hAZ4QQgghhBBC9BES4AkhhBBCCCFEHyEBnhBCCCGEEEL0ERLgCSGEEEIIIUQfIQGeEEIIIYQQQvQREuAJIYQQQgghRB8hAZ4QQgghhBBC9BES4AkhhBBCCCFEHyEBnhBCCCGEEEL0ERLgCSGEEEIIIUQfIQGeEEIIIYQQQvQREuAJIYQQQgghRB8hAZ4QQgghhBBC9BES4AkhhBBCCCFEHyEBnhBCCCGEEEL0ERLgCSGEEEIIIUQfIQGeEEIIIYQQQvQREuAJIYQQQgghRB8hAZ4QQgghhBBC9BES4AkhhBBCCCFEHyEBnhBCCCGEEEL0ERLgCSGEEEIIIUQfIQGeEEIIIYQQQvQREuAJIYQQQgghRB8hAZ4QQgghhBBC9BES4AkhhBBCCCFEHyEBnhBC9BAVVfU8vPoTKqrqu3tXhBBCCNFLZXT3DgghhDCCu7mLy2lpDeHP8PD0vKmUjMnt7t0SQgghRC8jGTwhhOgByivraGkNEdIQaA1RXlnX3bskYm0ogwcmwMKhxn83lHX3HgkhhBBxJIMnhBA9wNTiPPwZHgKtIXwZHqYW53X3LgmrDWXw4jUQaDIuN+wwLgNMLO2+/RJCCCFiSIAnhBA9QMmYXJ6eN5XyyjqmFudJeWZP8/qituDOFGgyrpcATwghRA8iAZ4QQvQQJWNyJbDrqRp2pna9EEII0U1kDp4QQgiRTE5RatcLIYQQ3UQCPCGEECKZGQvAlxV9nS/LuF4IIYToQSTAE0IIIZKZWApnPQQ5owBl/Pesh2T+nRBCiB5H5uAJIYTokyqq6ju2ac3EUgnohBBC9HgS4AkhhOhzZOF4IYQQ/ZWUaAohhOhzZOF4IYQQ/ZUEeEIIIdpnQxk8MAEWDjX+u6Gsu/cosnC8VyELxwshhOhXpERTCCFE+jaUwYvXtC0C3rDDuAzdOl9NFo4XQgjRX0mAJ4QQIn2vL2oL7kyBJuP6bm5IIgvHCyGE6I+kRFMIIUT6Gnamdr0QQgghOpUEeEIIIdKXU5Ta9UIIIYToVBLgCSFEL1dRVc/Dqz+hoqq+6598xgLwZUVf58syrhdCCCFEl5M5eEII0Yt1+3pv5jy71xcZZZk5RUZwJwuCd60NZTT/bSH+xl2gvCgdhJxR8lkIIUQ/JAGeEEL0YnbrvXV5Y5GJpRJEdKcNZQRXXENmMNzsRgeN//aQjqZCCCG6lpRoCiFELybrvQleX4Q32GR/W6AJVv008TqFPXAdQyGEEOmTDJ4QQvRist6bSNqxtGmP8T+Iz+qls47hhjIpyRVCiB5MMnhCCNHLlYzJ5eqTj5TgrpfpiOY4FVX17MscntqDzHUKIfE6hnbMgLBhB6DbAsJEWT/JEAohRJeSDJ4QQgjRxTqiOY65jTNCs7kzYzFZqsX9g82sX6rrGKaysP2GMqM81MweghEQLrvc+PfEUvjj2bBtTdvth0+H/3rB/esQQggRRzJ4QgghRBeza46T7jaWB6fxs9Z57MssMG5QXuO/OaMga5j9g811ClNdx9BtQGhm+qzBndWyK+ODOzAu//Fs+8cIIYRwRTJ4Qgghus/K+VDxhNH5UXmh5GKYdX9371WnM5vjBFpDaTfHsW7jZc9JfH/ODfFZwNg5dhC9TuGMBQlvr6iqj57fmVMULs+MERsQ2mX6ogTjgzuT0/VCCCFckQBPCCFE91g5H9Ytabusg22X+3iQ1xHNcVxtI9k6hQluty0jtQkIm7SfmmN/TLH1eZM1fhFCCNFpJMATQgjRPdY95nx9Hw/wwAjQ2tsYx9U2kq1T6HC77RqLJxv32/fXmxl06HOqdR73BksZq07kauuDnTJ9QgghOp3MwRNCiK4gnQRt6BSvF13JcY3FiaVsnVPO2MBSprU8xIv6xPgS0xkLAJX4CQ6fntr1QgghXJEATwghOtuGMoIrolvLB1ckaS0vhJ1kJwo68ESCWQI6//RxcV0+X920m2DICMSDIc2rm3ZHP3hiKUkD9bwj44M56aIphBDtJiWaQgjRyZr/tpDMYHTDCW+wybi+Py8Q7c+Glkb760U8m0XJgyuuwQvpL1qehFMJ6MsxAd3Lm3Zz45nHRN8pZ1TiMs11j8HsRyWgE0KIDiYZPCGE6GT+xuqUru9t0l6we9aD4PFGX+fxGteLeDadKc0TBU63J1y0vB3OGF+Q8DJglGl6fAm2oo118oQQQnQoyeAJIUQna8kuJLNxl/313bA/HaldC3Yn6/Aoojl0poycKEh10fJ2MLN1L2/azRnjC7ix6EN44Hvxn+Nb90Htv5w31LTHyDzKZy6EEB1GAjwhhOhkmd9caJTSWco0g94sMr+5sPt2qoPYdlpMpTNksg6PIqI52YkCt2vUpSFuPTyMIO/GM48xArTlP4RQwLhzww7jMiQO7kyvL5JjQAghOpCUaAoh0pZ2aV5/M7EU77cfMuYkoSBnlHG5DwxqHTst9jNL127n+0vWsnTt9o7feLhxir9xF6GYviVRJwpmLDAWKbeyLmqeJjNLe98rW5i7uDz++77qp23BnSkUgBevdfcEsmaeEEJ0KMngCSHS0q7SvP6oj2aqOmLB7t5u6drt3PT8hwC8vbUWgDlTRnfMxi2NUxSgFIS0sQBBy6CRRnDnYtHy9kiapW3aY//AgE0DHVva6Pgp5blCCNEhJMATQqSl3aV5os/oiAW7e7QNZfD6InTDTvZnDqd2yo0Un3JJ5OZVG2ui7r5qY437AC+8bceAzKZxikdBc/ZIMn/yUfz2OuFEgpmlDbSGOi9L2wEdP4UQQhgkwBNCpKVLBn1CdLeYDNqQ5t1krLmBd/ce4oTZVwEwc8KISObOvJxwe2ZAl5ULLQcg2GLcZhfkOJQvZnZhB9akWdqsYc5ZvFSYHT8lwBNCiHZRWidZiLQHmDx5sl63bl1374YQIoZd4wUh+pQHJtg2Ltml89l96brIcb907XZWbaxh5oQRztm72HXqnOSMgus2Jnz+qPt0tw1lsOLqtkC1XRQs3OvqnvL7I4Tob5RSFVrrycnuJxk8IUTa+nxpnojT7wbVDhm0EdSx3FKWPGfK6ORlmXbr1CV7zhkL4oPCDmic0qHs5v6NPR0+WOru9VrsyxzO1qr6pMeWzAEWQghnEuAJIYRwpV8Oqh2WHqghL/WyZLfdIq3LGvSWtQLt5v6Nntq238oDOphwEyENyxsncMfi8qTHlswBFkIIZxLgCSGEcKVfDqptMmgBzwCap/0i9dfutE6dlV12rrd2YLXut0MZp9ZGZ1Awmsec632L9a1HUV45NuH7K3OAhRDCmayDJ4QQHeCulzbzjXtWc9dLm7t7VzpNv1zzbmIpnBW9hqHvnF9HddF0zW6dOo/PaFIS3jZn9Y31EeNMLAX/oLirzeDONFC18JOMsqTHltn4Zf7p43pdJlnWDxVCdDZpsiJErGRty4WIcddLm/n9W5WRy1eeVMyNZx6T+oZ6wbHXlXPw3DQu6dY5gel8Xm4es3I+VDxhlDQqL5RcDLPu76xX4YqrJjLJLBwKJB9zaBTKZaOV3qZfljkLITqMNFkRIh2xXe5kbSbhwsubdsddTjnA6yXHXlc01qmoquf3az7l1Y8+B5wXD+/WwXK6n1eycsuV82HdkrbLOth2OYUgryMD31QWck/4vG5KVIGDAwrIbtce91z9ssxZCNHlpERTCCu7Lnfm2kxCODhjfEHCy64kOPb6U0lXRVU9Fzz6XiS4M8UuJg72g+Uu01m/FRVPpHa93V3Dge99r2xh7uLydh83dgu5p/W8MxbQ6hkQdVVsPu+g9vOzfd9h6drt7drnnqpfljkLIbqcZPCEsHLqcue2+53od5au3c6mmn2cNDaf7XsOcsb4gvTKMx2OMd2ws1+VdD23fictwfgyPrvFw7u10UaCz0vZ3uIgthzTqdNkkg6UVh2dJXK7kHvS551YSgbQ+NICBh7azcEBBXyaewLDqt+kkDqqdR53t5byQmga9Rtr0i8F7cGSLhovhBAdQAI8IayycqFpT/z11rblQoRZS9cA7vjOV9IflDqUr+3PHE7Lvt5Z0pVOmWBscFQwJJNrZhxl+75262DZ4fOq1nnsdrGOG2BfjulEeV3vWkcHvuZ7n2wOnqvnnVhKdrhENRsIVNVz6uJymgOhqGyeUxDZE+cnpnqcy/qhQojOJgGeEKYNZdC8P/56r79nLSosEuqsphvWJhPjCgZTXlnHKzFz71a1J+vgsKB17ZQb8a/ufe3g050fN3tSEX+u2Bl5vQ/PLUn4uG4bLNt8Xge1n3taSxnrNghPoeySkovd37UTAt9xBYOpP9jCuILBrp53f1OAB1/7OGlTltjHbKrZF/cY87v3C5Ywbsef2h5szk+s+wT2VHZLcyJpmiKE6IkkwBP9jmMA8PoiCAXiH+Af1KOaXPQK3dQNsrMGW7FNJnxeRTCk8Xqi802OWQc3HBa0Lp5YytNHdGOnyDSlWyZYMiaXZy7vBSVsls9LN+ykWudxT2spL3tO4vtug/BkGbt2ZKkige+GMnigfd9Fc15kIKjxeRXPXHGc4+dSMiaXLbv3c8/ftgDJm7JE7avN8z6y5lNeCc/HPDLzT/EpXoBta9r+3cXNiaRpihCiJ5IAT/QrCQMAp3l2TX2/sUWH6ohukGkGiJ012IptKhEIzxFTIc3p/zGcpkCwfe3jTQ4dFntjSVd7ygR7zesNf14K2F1Vz9jKOr6fSlDqNOdOeeEWm1LxVHVQZ1brvMiWoOa59TudX+OGMk5/5eecn/kFITx4CVH3ypepbLyJVepE10H70rXbWbBiI60h43nP9rzjviuc2eymCwI8WXBdCNETSYAn+pWEAYBTC2+Zf5eaRN0F3Qy42jEo7azBVmyTCZ9XEQppfBkefjD9iN4RjHSx3tpMIt0S35SCUvMERqKGKgtzjIXPzfLwdDLi7f0uhsUmzRybyIS/u/nBJlDgIQRAfvALstfcwNbWefzacxILZo2n/mCL43tcUVUfFdwB3JBRFrcoekJd1Birtx7nQoi+TQI80a8kDAAc5kDJ/DsbiTJs7e1E+uK1rgelFVX11L33FNN3/I7MxmomZBdyfcFFPNt8HMX52XH3TWsQtqGMOX9fxAUDdlLn/RJbxs9nQMn5MqBzoddk4sI6q8TXeuzlfrqcUe/ciC90KPkDG3bA8h+CUhBsiVzXuvxHPPrmJxxblMsJVQ87B36pfhc3lNH8t4X4G6tpyS4k85sLYWJp3LzI2ZMcTnrZBZRhWaqF671lvNAyjQUrNhLS2vE9Lq+sI2gJ7jwKRnpqYzeZWBeemOttx7kQou+TAE/0KwnPtjrMgZL5dzGSZdgcMqEHvYPZbOkuWPnG4+SvvYvBzZ+jzPd6ezkEGu2fN2ZQWlFVz9Il93KrepRMZQx+Mxt3MefAfWwIzOOFL6bx5pYveOaK4wDSG7hbXqvCyETkb/4lHJlHyclyXPQ17S3xtTuJUFFVz3mP/J3WkJH5ejvzNnzKRXBnspkXnBE6xHm1D5NV1wKqLfCLy3S7qEowG5hcmbueqZt+SWbQ+F5nNu4iuOIavEDJxFJ38yKTnMQpVHV4PIqQ1gnf46nFefi8ikBQo4DJY3IJ7TbKPV0be3rSu3RWQyYhhOhuEuCJfifh2VaHOVDCwqnsa9nlxm1jT4f1T8YNTDNaD7J0yb0UHbOXL295msO1biu5Mgenrc3OzxtzRr68so7r1LMMNAe4YQNVCzdkGJmCQFBHFr9Oa+DeQSVuondIWuKbIHNtzf4BDPR7mTQ6l+q9TYSvQgOFpJiJcjBMHYgvWYw9NpNUJVibB93pvxevJ/pY9wbbtucqS+UUUJqUYqt/TlRDGscyaqXQaDTw/mf1qMxQgtpQG1tfSXizdL8UQvRlEuAJ0U0dH3sD2zPcic7SN+yAD5ZChh9aogM8v2rll/yB7C3NxjjNZnCqba6OiCmVnVqcR+GbdbZ3LVTG9T6vigwg05qbJwvfJ9TXMiAJM/xJMtfW7B/AgeYgb22ND+aqdT5FqmOCPFvWYzNJVYK1eVCh0z65OdYjv6E7ML7B8QvVQ9ucvJGqlnsyH+OaaUdRbHPclFfW0RqMztal/L4l2W/pfimE6MskwBP9W6JBG6QW+PWxQNHxDHeys/QOc3AAsmlOfBLeKcJTnrj3smRMLs2DCsls3BV390bvYP5v8HUMDXyBWmZ8Fk/POy31YKSdjXf6WgBk1VczII6ZqiTZXDP7dyhgBCZne97hlownGaYOAFDPIBYGLuLu1lLu8T1CpkqwREIUD8SUJmpwbjgSe2zGVCXc9dJmXv7bas4YXxDVPMgxgEpyrFe+8XjMnELzS6yjl3qIaSjjCx2i+IP74JRL4rY5tTiPDI+KdO4EuLu1lLt8i6Mz9r4syMiCJpuOo1m58MAEx99j6X4phOjLXHcdFqJPchq0rfqpEeg17AB0W+C3ocx+O2ag6Pb+vYDdGW7AGCj5stLbaJISq0Yy7c/9l8QPAgGjCUTsvnj9DKaJ3MDnKMtnUdLwKleffGRqQYjda3XZeMcMgO57ZQtzF5dTUdW3ltsor6yjOWAcHy0By/HRVzlkhHTDDvbdOY7cT5ezYNZ4AH6Z8Rj/4/steR6jjFIpo6TyXt+jlHg+RrmtNcwZBVlD4652enTQm/jYvOulzfz+rUo+qzvI79+qZHtdI3d85yucODafqq9en/KxXlFVT+aa22waxmhj32/ZAwsbQDvMnXN4T0vG5PK9yaOirnshNI0bA/PYGcpHo4ztn/UQzPyV7W8Azfujf4+XXQ73Hh31HE/Pm8r808f1mZMTQghhkgBP9G+Oa9/tcT5bb8cpUHz+Slg41DiT3MuCPfMMt1cRfYZ7YqkxsMoZ5fzgrGG2g0WlnH9yQhpu0ZfzxbgLjTP+YPx38mXOizxH7Ut40OcfFN+YItFnl4jd9s96KKU1+W7xPsZGzxwmPX4Y/HIYrJyf+n70QLkD/ZFgPATsb4pvBtIlNpQZ36/O/p45ZLIUMKR5N0Vrrudbq46nMnMOF3lfs82w+VUrF2W8hl+1JnmuUUZgdN1G1+twag2vj/15wmPz5U274y7PmTKa/71sCifMvirlY728so4RTnMKrb+tTlnABNnB2ZOK8Huj38QXQtM4KfAQv52+znhvzOykm98AgAM18JspkYslY3JTP+kjhBC9gJRoiv4tWblhLOugxVqS6TDnJFKWlOYCw90pacfRiaXxJa5gBHYzf2X8O7ZkdXs5rFsS91wa2Fh4LnPOuJ7hY3KBh93vaGxjnIXxGQ8g/XlzaTbemVqcxyLf48xVlsG+Dra9fqegtZfYVN0QdfmRtys5bXxB1w6W7UqsV1xtZOCb6juuVHpDGRxMvPC4X7XiZ3/SLLWr3N2w4rZ/Z+XalyDGqCafvOMuTHif0cMG8lndwcjlM8YXRN/B4Vh3KjXOHeh3V9qZxhI0ZhbvwD+W8pOMMgpVLdU6nwc4n6nFx0fvU9xvQI7zm1D7L+fbhBCij5AAT/RvMxbAsitwDNBimYMWu8AmmdgOd71gzl7SznnJlpaIfT3m5YrH28q2fNmosx5kYke99h6yYH3JmFwmed9A2R1aFU/06gCvoqqeP6+Lfo+1hl+t2kzZlcd3+nM/t34nCljwyUIyY7+DwZa2gCjJiRXbwCX2ezn2dKNxUCrf9fbatsbI9I6eapQaJhHwDKB52i/im8JYXse7Y67mra2jIzefNDafG888Jum2E821rD/Ywj2tpdxpNzfOGry5XYImZp8vGnI8o3zPR7ZdpGq5y7OYHZ8eyZmrC5znf9rM+RNCiP5EAjzRv00sNeZmuGEdtCRY0DchM4uUbC253iTVDNes+zs3uOlBC9Yrp0FmLx98llfW0RqKj1y37zloc+/2u2jJWt7/bA+jhmZRWduI2Xvj1szq5Ckxu2UtVs5HVzzBpFCQY/HwzBsz2DLrfuZklcd/L9c9husTQB2p4gmj1b9dqaEvGwYOiwRCvhkLKLYs11D33lPM2Hq7scwBQMMOSjbcwtmey3ghNM24ylJSm6gZUKJuk1OL8/i19yRUK+EsW13bmpZ2J3eSNamKee/H7v0TnpjP1xc6RM7f76Cl9UHnDpi9/PslhBDtJQGe6NcqquoZm1nAkObd8TdmDQN/dvwZ5w1lSco6ldH10W6QYWaRZH21zpPCgvWd3uXSKZNgzjHspWI7RprO+erIDn+ui5asjSw3sPXfjVG3Ves8d63zreW5K+fDuiWRpToyCHGh51WeWjmf5iEfxWcEOzm4c1waRAedy4oDB+G66rirzWzba54H8aro1zGA5sj6kADDhwyIeoxTNixRt8m2Mu6x7C6+gZHt+Q7Z/CbGBnem3NZ/J+yA2eAvIKfF5jcdIP9o++uFEKIPkQBP9DvmoD53oJ9FKzdxRmg2d2YsJiu2xGjmr+xLiKzLKMTKGWVM/rct4VRGuRd06/pqboOaXt3i30VW0XWb//aU0pZcbDvnkJKL3T2+h7LSdjERAAAgAElEQVTOz9z6+X7+uWMvZ4wvcFXy58TpeHv/M+f5Z/fr87nHu6QtU+XEWp5b8UTczUrBhZ5XoTHupnbRGhoZQLY6ZBvENfgLGNzyBQqbLpPKC0MKUyo3NrNthX77oLdQ1XG25x1+6iujsLIOHiiibsQPaGktdsyGJZyLi4sybrdS+O1rGlDA0xfY79PStdspPzA7fkkFgEEj4L/XRi726t84IYRIoNMDPKWUF1gH7NJaz1JKKeA24HtAEPid1vqhzt4PISB6UO9RitaQZjnTQMOiwcuMTJ7yRnddtA7mE5ZmWgK4iaXwf08Zc2kitDGXZ/TUbpsn5jao6atrnFm5Wui4vaW0ZilqxRNt64GVXNyr59+ZOmxgT+Lj7T8PGxa3YLhXwYxjhjN3+vV4G45tC8Czco05a9ayxtjyXIfyPcd15Wxo7e7+SoEvOw91zBlxpZ4HtZ+HuIArxv2bL//rqfjtlVxs/FakUG48tTiPDK/HsfFJcMBQ7vM+1rasQcMOZhy4ne/4LmN54HjO8f2deet+Amuqo05mdORn7cjhNzE2w9nqGUD2mYsc92nVxhreDk2DANwQLhsNDCo0llSxfGc74zdOAkYhRE/RFRm8/wdsBoaEL18MjAKO1lqHlFJf7oJ9EP2Y9Y+udVCvddtga3loGt8bN5oTNv8yejC/7Aqj86M5IE94llnD+ieNQRnAtrfi72IunaCDRBYDNnXBPDFXQU0K92uXbm4y42qh444ope3sOYc9QOzANtWBbqLj7cnLpkTm4B09fDCnjS+I2W5MttZ6XGWF77PsCuO6GQs6pgFHCsFgZmO18fmPnkrDypsZ3Pw51TqPu1tLKZxyHsPPPIbPn4EvbVmKIoSyOwlg+Z5UHvtjVtVNYmpVvW027dySIt6o+CrfV/FLNfhCLRCzZp032MQdg5/nZ6GXyGuqRJlZzK6eF+wwd1YdO8eYixh+/RlJfifMxdtfCE3jhZZpXHlSsW1muaN/4/rDSTEhRO/RqQGeUqoI+BZwO2Au/nQVMEdro4We1vqLztwH0b/F/tFdMGt8ZFCvlCIY0miMuR5f2fKgTXZOG2feR081BhXJllUIBYwW7f5ski6dEDk3HV4UuBMDHGtZatKgBiP4+Y7v78xXzzKCOgLrCqnUP2GVOtFx0B41qG94NXHw5pAZq6xtTPgcHSlZ6ZmxX91XSttb2H3HFq3clNJAN1mw/eRlUxweacNpCQ8zYDlsWkxmPT1N2h9d1u3EzMpPLCVnYil3vbSZlzftjippHX7Bw8QuDdL2fTqNkuvaGqgY7/UW2/d26drtbNrVwNXef9pnGAP2NaiZjbvItLuhK+cF28ydrTz2x8bvweybXf8ezJlidApdtbGGmRNGRC7HcnWCJwVdclJMCCFc6uwM3oPADcBgy3VHAOcppb4D/Bu4Rmu9NfaBSqkrgCsARo+2/4EWIpnYP7r1B1sig3pzDp75B35w8+cOW9FG0Pb6onBwF5N5i9W0x9W6VZFtW+ftPTChwzNadgPw+oMtCYOokoZX+aqvbW5TZuMuRqy5ga2t8/i156S4gaX1Ob7j+3vUY2MzARVV9Yz9680MscmMZa65jftaHurYM+Ar5zuWSCYtPeshSy70ZLHfsVUba1Ie6LoKtlPllH3dU8mWUedx1PY/pVSWaaWAmul3k7/2LgY37zaybi6z8jeeeUxcRskuA2qXDUoURCxdu52bnv8QgBGZ9nPwnBq6ODZ6gc4/meGQyU8WzCYyZ8pox8DOFHvMATy8+pO0j7+ODhiFEKI9Oi3AU0rNAr7QWlcopb5huSkTOKS1nqyUmg08BpwY+3it9aPAowCTJ0/uhh7VoqdJZ36D3R9d66B+XMHgyDbVsgTZuaigTUeGcGmOD6M17OzUZRPsgtyrTz4y8YNeXxTXuCJLtXC9t4wXA9PiBu3W55ivno1vehHOBFTknMbcxeV85Nlt++aNoK5jz4CHOyZGpLrQeA9acqGniv2OzZwwgn98tif5QDdmYF8yYwElJ3dgpihB9vW2IZfxR/6U/vf38OkUn3IJnHJJ9PV2wQokPHFjF8zZBXIAX6pcwdv+3zKCWmrI57P66wHju7xqYw3r/ZeRq5wbzjQwmKG+1qjj+aD2k0WL849ZTlHnlVMn+N0rr5vU6Rkx82+BbUD94a0pzZ3tlJMUQgiRps7M4J0AnK2UOhMYAAxRSj0F7ASeC9/neeDxTtwH0UekO78hpQ5wKSx6rjAaLaQyQnRszJBT1KnLJqR1ZtlhcFyo6my3YX2OEdQ5btMcuFb77JtA1JCHV9FxZ8BtOiZGrncT4DksuVCRcxrlsWf7N5QZmV7zREDWMPtOrD1MextD2H3HrCdOHDuTdvY6kAmyrzMnjKC6yv4YdMVciDz2GIrt3prsdW4oY+xfb+Yjz26qffncGyylvHJs3Hc2d6CfpUvu5Vb1aKQz5Ehqyf1gAe8CJ8y+ij9Uf5dM1eSYlTyo/aw54scAlHz6Gwqpi8wF/B/fb51f69jTO++zSvC7N3X2246/W9ZjFmh3UBUbUPtevh5q/tJ2B5cnhrqkGY0QQrigrI0mOu1JjAze9eEumncBH2utHwtff4/W+uuJHj958mS9bt26Tt9P0XM9vPoT7ntlCyFtdNCbf/q45FmoFJgDhnN3P8DwLU/jJshz20nPdEBnkpXhic5u+bLgrIcSBJaKiku2tXsAk/Ig/oEJtoPjfZkFbJ1TnnAO3rx1Z5PZuCvu9ubskWwsfZe5i8s5I/SW7dIUlcfd2bFz8BbmJLitIa1N2p5saHgVVlwNwZg5WR4fnPPbHhvkdUVjCNtjz+H4ipQrdwSbpUpCeACNCmfhNV68tKPhyuTLEp8oSPQ6bbLDTdpPzfS7KT7lkqj3re69pzhl8wIyVPxyCnv0ILZdupGSxw+z3QUNfK6+xNrDr6Zx3HcjZZxWT/pu50TPpvjfs/yjjXl7nfVZLRyK0+8eC/faHjvWYzbD6wGtaQ1pMjyK700exexJRSkfw+Y2zWByc8ZclNP6lbe4Lb8XQoiOp5Sq0FpPTna/7lgH7y7gaaXUdcABYF437IPoZTpzfoN1wPDrjFm8dPJkij+4ry1j09KYwpw6Z9mqBfXtR+1LnSLz+6I1Zxd2yAA85TPLDqWJQ751q/O8PfM58hbGPfag9vOLhnOYC5GFkWv0UdHv84wFFE8s5eqUX10CnbDQuF353IR1C8mMDe7AaLrTUxevd8getSvAiynlqzz2x8xdXRB//HZF85qY7GurNwtv68FIEGP8J2g0RGo5CMqTenfNZJngRK/TJnuVpVqM74Sl9DP30+V8devteG2CO4BcDrDuvacS7mbBLZ/wbeD7S9ba3n5R4OdGkOfd1FaUcPh0+K8XwkGYw2ugnRngJHNc7X63zO/fLd7HmOt9Ay8hgnh4OngKC9deynPrd/L0vKmR+7rZr7j5eI87HAft7b4qhBBdpEsCPK31m8Cb4X/vxeisKYRrnTm/wTpgbwmEuGXbf3Dt7Lcjt83Ub1P83s+iBmOtngEEtCJLJ1lg2ULlFDkvwO0QUK0ZdRUtH3RDZzaH0kRXgUr4Pvv+ejODDrW1hH8xdAJHVNZx9clHhl/DkfFzmDqaU8fEw6alvUm78jnfgWrnct2e2HEznN0aEmgCBUWqljvVYmr0UZhzutLdprWUb9Q7N3JG6FKW62nRx29XNa+ZWGqU01bWceWarzt0ljwEC/faZvzwZSVY9xJjwL9wqPP3w+l1Ko/zfN+GnVEnnc7x34Y3wbw6pWD6jt857yMYr21iaWQJAVPR0AHs3Gssm3BR4OeceFg+/3vZlLZAfeFQx8BXKw8sHEqBzmNra2l88yU38/bSmOM6tTiPRb7HmWtZBiKDEBd5XwNgUasR5C1bvzOlE2PWYDKEx3nxeSGE6AW6I4MnRFo6a36DOWBvCYQIAe9+UsvabXsipT+/zijgpZPvjMo2ZcxYYHx5ll3u6jk0oBI15nAIqPJyTsO/qbx7OrM5BaMuH7s15zQu+IMxSAXwe1Xb/ifobNmh9lSmdn0yK+dTUvEEm71BtNfDv8fN4S8Hx1JNHkU4zOfqSR03I4Pu+ODCLnsU/7gEg3WbjJQvdIifZJTxYmha9PFrN7AHI1seDkacmBmjmfrtuAyw+bila7fzp39sJzPDwz937KU1pPmhP+TQQjIcvDid1Ej6HdfO89KcXmeiTFBOEb6Xr2ejZxlev33WLlZmYzVk5kBzfNmxAoIrrsELzJlSyva6xsgyDaPzsqNKNmdOGBEf6NoFdxApYRyparkjYzG00pYBdjvH0sWJJOsSL2b33zme1+M+SqVgrvcN7lTzUNCuBi3/HjfHefF5IYToBbpkDl57yRy8nq+9jRq6W0VVPQ++9jHvflJLSLeNAzVJ5vwlmuNllTUMfrot7X3rre9tRVU9y9bvRAPfNefGxHa2NCWbz5QOhzk+GsX6S7al9n467Pfn4y7k7s1DuVP9Hr9qjb6xJ83Bs8tQxTHmPsU+Lrjimqi5oxo4lJFDzfG/NLpJQsL3+rfT18Ufv7FNacKC3iy8336o7T2zBJcBfw77m4Pksj+yfmVEeD7r0qaptvPMPsm80HYOW7J5VXrhUJSLObmA/bw0a3CcrAzUlwVF/4netia1Dp/mnL5ETaJyRlEx++24ku8tu/dHrxnnNG9QeUGHHF/DLp3P7kvXGZ9xB82xNDOZzYFQ5PPO8HrY4j3fNhurgfWXfAYQNacundL2z5+5Omrx+c+PuoC/FFzXK3+HhRB9R0+egyf6mK5o1NDZSsbkcu2pR0Xau3vNyftBjVLK6GK3dnv84rk5oxIvfA7GoG3mr9q1b73t/TTZ7nt7O1umwqFEbpfOY+7ictfH6tK12zl/3WN4bG4b/vEzzLnsU958r4CTt92Hr7neuKGnddG061gYKyv+vWj+20IyY5a9UEBWawMj1txAJRhBnsN7rXKK7E+OmHNPYwI8b7CJ5r8tZGPOadS99xQztt4eCS59LXsZFjWHziLcfXHVECMINxuHmKr1UArZm1pWZkMZTfjJ0s3uGio17LBfEiG8rtukxw9zDtzMIO35K1ML7nxZbZ0uEwWili621szW1ScfGb1mnFNJsQ4ajYkc5uQVqjpGmt+lBHMPbX9HHZj7a74qc7+DXg8ZNiWUQe1hy+79zJkymgWzxkeeJ53fT+vi85G/cRtSX5NPCCG6gwR4ot0SLb7bbi7XX+qILFfsPL8tu/ezYMVGQlpzywsbCQSNYYY5h2XOlNG2JVjN2ktrxiCyg/s6ds2oHs5usWbbz8Qpg9EZDQzGng7rHsM68D2o/dwdKCWg3R2rS9dup2jl+SiPdizxKxmTC2N+BPyoQ3e/Q6U5F9DfWO14W5ZqIX/tXUZZZzprBjrsk6+xmgsefY83Mh5MOP/Mbnszjx/B5Z9dF9cVspC9VOuhDGcfXmVkZRKWBq+cD+seYyAOn7st1RbkWsoSzfUfN3o8zllEM7PlUBKqAa0Ve8kGFLnqgDGvd8YCd8F7TlHyZlUbyhJkGZVxe4JA3vpcdvdpHFAQya5G/Y46iC2fNzN4z4ZmMNfzatTnqzU8HTyFW1cY7+OilZtoaQ3xj8/2MK5gcLv+JnXq3zghhOgEEuCJduu0Dpcu53E4ZRDTCfqsGafyyjpCWhPSEApGnxlftbHGGJiE96P5bwvxHaiONBR5OXgSz1zef87yxn4GC2aNjwyw4s54u+xs6dQi3fVnuqEMPliKNbjTKJbp6fxVT3N9rOa/9TP7FvIO+91jOTX8sGqqj7uqJbvQdtkL0+Dmz41/pNGYp9lh29WhPFqCmsKMFNepyylizpTR6FWbbOdoFaq9rL/kM+dj596j4UBNas8ZJSaDFs4q1o34nNc8D+K1a9wB0d8Hh++HUl7WX/Jp5PgfZn0Ny65IvFvhQNt6Eit3oD+ygHrUvDnHEy3a+GzdBPIO9/njwIvAUgEc+R11ELu/5hw8mMqHL1/PV3Y/DzpIUBtdNG9pvRTQ/Okf210HZG5OTHVmF2chhOgMEuD1NS4zXh2pPR0uEw7YXS7+bXd2NffT5RSsuY2rqKXmzXwqp/+iba6QS9Y/6h6PimTwINyMwDSxlMyJpfz8+Q9Zuna7MW9Ph3hkzac0BYKuSpEcdcPnmY7Yz2DVxhrnAVbJxfZz8HTQKG8LLyQeG7QDqZUC2xw/Cs33Bn9Ew+Rxro/VUxtfSlye157GC135+To1/LCyaQiz7ogfUbLhFgbQbPuQqMxNio151oy6immbF0UW74ZwhrXV2Ea1TmExckuQ4RiLg/Nnfudo2yYl7dawgxkHbk+cicwZ1fZvp+9HycXO5dqJgnez9DP8uZiPj/suuckCNuyMOqnlb6w2TgB8c6Gr5ilDm6ZCbFMXl+KycD9YAizh+0vWRnUGBdhUs48Mr4dgMHFA5vbEVGd2cRZCiM4gAV5f4rZzWSdIZ55Y0rl7LtfKij27OlO/zah3bsSnjPbfI6kl8M6NkJ8d/T4kGVzblWwmmjsye1IRz63fSXMgRFDDKx8ZmQ03pUi2uvHzTFXcZzBhRGQ+Y9wAyyyJM7toWoVfY90RP6eltTgqQIQUO+M5DHgzG6uj5oQlzRQ6ZV0AfNn2JX5uAreu+Hxj9+PYObD1lfB7o4jKOPmyqDz2x6xa/UnkvVi6djs3vT+asz2XcUvGkwzzHIgKnoLeLLyJSjBjxL7XecddyPqPnuUE2hpvrAuN5cXQNLweuLu1lAd9v41upmInJohxooGLlqyN/w5vKOuc4A5AeaMa1MSJzX7Ffj/cdJl1yJhVHncnq9SJTM3Jo8Ryd9uSQzclvOFgviLnNObuG2z8dgc9PJ0zNWr7QNQSFebnPSd8k9s5eNa/ER6lWPTtCXGPiV36AUCHNOf+5yhGDs2yDcjMeYBZPm/U+/Cnf2yPNHSJ/Y3pzXOhhRD9jwR4fYnLjFdPkXReg8u1smIDseJlJ0LoUNR9fKFD0e+Dy8G19Y96yZhcxhUMpryyjoqq+riOgBP+tpCPvNVUK6NM84VQ21pryUqRIvtkHYwf3NOxn+fK+YTWPY4ihMaDZ/IlHdbUxO4Mt/le2Z7xnnW/8T+7bnuBJqbv+B3+jPviAkTXZVIbyogLYEyW48c6gMzweji3pIgJhTlRZ/E3Z3gjLeHjnPVg2/OZn11WLrQcAHPhc6fArbO/r3bH+AdL4axwh0qbRcnPXF1AS2tbI4lVG41yxRdC03ihZRo3FH7AZc1POWduErA9ofPhrWjPxqig8UTPJpYW/pm7PPN4Yec0SoIfc5H3NYcsqgdmPxK/D/lHQ+2/oq7SwL9CI8n9dDknVZWhV9VFz2FzS3lAG0FA0ql5ydbRcwpMze+HWzYZM7vP0/we5g7041EKrduaSCUt4bUEom7mpDmdwJszZbTrk13W5wlpzYLw/DqzVLNkTC7vb6uLe5xSlq69MZau3R7VZdXnVaiQxuv1sKm6IfKL4fVKKaYQoveSAK8vcZnx6kjtaW6SdF5DCk0bos6uunkf0hhcL127PdJ0JWrAFG4jb3YaLPLUcpdvMQSIBHlJS5HsBuNO0vk8V85Hr1sS6QKpCKHXLTEGqB0Y5FmPAVdnvB1eS2ZjtW1JlOsyqdcXYd9RUMGMBbZn8FtaQzyzdjtej4rMvQy0hviw6DtMrPlL/KYOn94WKFk/u5iukID9sdXZ39dkx3hMOeWq1Z/Q0rolatAemx0ZOuVCMqfcBEBmirtjGxRUPGE7V+64Pcs5b+YiPtj5Ibe0XkpF6CjuHvg0A1otWbaYLqVRv0WBxrjnV8CXaeAu3+K2klAz+E5WmmilQwS9WTS0ehmmDjjfT3mNYNph3cFUlwxIyvw8w2tMHv7WtWz0eHjaewqLWi+NBGGVbzzO9DW38bGvlmqdzz2tpSxaqZh68o8pfus6bL835msJv9du5qR1RGOS3IH+qMvBkI77DX7z43/HPe6w/EGOz2WetDD9x4ghnD6+gF17m3j2/e3GywXOLbEPEIUQojeQAK8vcZnx6ijtXR4h6byGNJo2AO7ehxQH1xVV9SxYsZHWkDH4aQ5YBiyvL4orwRqoWrgho4yPhp7BpSccnvyMtZv5L5bXkXJgbTeQDl/fKQuMu5Xgs7ILEF2XSTkGSTpunbQMr0IHtdGlEAiFNB6PQqHxZXgInHEvfJjjXDLn9rOL3afO/r6meIzbDdpLxuRGLYyd9lxSh+2zxj4zqtHMySpn+0lf4eVNuykcfxEDzrzTcdvmb9EZobc4J6MMrWpts2vD1IH4TGCgybnxjwPj+z6Ig9ofNX8wsknPAHZMu4ti87cq1e6i6QqfyFEY3+8MFeIi72t4lWLz3luofOPxqPL1IlXLnb7FqFZYpS7jaqdlFnQorrLh4uMOixwXdt/J9jYmqaiqZ9HKTYR/clEQd/KlvLKObxz1JZb/M7rT62e1B+KrLMJiT1qc93Ujo2iu2Wnu73cndc7fTSGE6AoS4PUl6bQpbwfrGdozQm8xdum10Px5Ss0ikg7YHZo2OAU4FVX11I34gdHUIJjgfXAaXGfFlxmVV9axa29TJLgDIxDIHeg3sjcO2baRnjpemz/d+bVZpZC1CTTt52uPHc5w8nhg9flw2fXJg56uXJogFS6O2bSyxA6fb3P2yMgZ/F9mPMZc7xt4VYiQz8MzwRnc0noJvnCzBWsZGGMSlMy5/exiA7fO/r6mGEDanXCpqKrnifc+o6U1xBPvfcZpDoN5SP452Z7QceoYCbSuuIbrW5v5KSGCaz00bD+OnKbt6Iad7M8cTu2UGyONk8or6zgj9BZ3ZCy2DbiS0sHk5ZQxhtLI/MBVXJ9RxkhVSxAPXhUysmLNpby8uoCnj6inJN0TVWnQDhnR8z2vc9T7l/BD/22R4M40ULXwk4wydhffAP90WNczpyiqpLfBP5zqA7P5LDSN379Vyei87EiQZP1829OYxPz7AuABThibz8wJI1i0clNU0GjOp125oZrw3dEax4yheZIidh6gNFIRQvQlEuD1JR01kAiX+CSb4D+1OI9Fvse5QL2GB40ym+zFzDnqiDXqrBIti2BcX8x3fJdxx+DnyWystn8fZiyA5T+EUCB64y0HjIFMeL+t87M8iqizyfnbVsCntzvu517fl6l0OIscx00L+zBfy15QUEQtt/Io77xXEF6DLQHHpQnslu7uQkmO2bSzxDbB00Ht5+b932H8+CGcuu3uqHldXkLM9b7KxKIcAmfcm9px6uazswvcOnvgn0YAGXvC5VerNnMoYIyaE5XZJf2c/ng2bFtDCRjNOLZPh/96AUoubisVjuENNkU+nwxCDNn9LmB894Y072bwmmvRb83ni3Fz2DXgSn6SUZY0uHPshmrOhTM/i0QLhocFBhVSN+wcTvpkGiENXgXHH5nPu5/UGpdDlvcrxe6ippR/Ox1O2HgxTsSNwL4jaWSRcqdjxlxIPXx9TsvuqDL0VRtrGFcw2PYYSPc3PzYDeO2pRznO7X3w/K/x/eMOY+7iclcZQ6d5gNJIRQjRV0iA19e4GEgkyn75Xr6er9T8pW3ApYNtLbtjgryiv/+CSZ5X7RsNhOf62LW7b+8fUKe5HdbrlweOp3jyJVHdEqNMLIWV10JLTIAXbInMUbJur7U1FNVRwZfhYfqO3zme8T+o/fzy4Hd5eXF51Fw9x8G8mxb2Nk1DBqoWYz+SLbDt1HrdXLy4O5vwmMes+f4suyKy3lZ53aT05vFYgifdsJNdOo+7A6X8VR/P/Cwf3894w7ZkdeLu52GM3fuUgN1n5/FB5mBjXblEgVuaA39XUg0gY47PJwdexPufjW+7XeE4aE443yoc3FnpbWvY8cBp7Bgzm+MdupXYlhRbLyuAEF/+11McHdzNCG+Ka+ZZjT09+rOwa/5j5csi85sLuTbnqKhusQm7xybg1Mk15d9OhxM5wfDs2xryGWkT5EWWunA6ZmzKkM0y9BdapjFzwgjbYwBI++SeU0bNKQiTDJwQQrSRAK87pbsGVjvWzkqW/droWWZ/ljtmrlZFVT3H/mtp4vXBGnZ2yET7WE5zO1Ka87GhDFriGzGY+x27PaWMuR/QNgE/84Nq24dr4KbWeSwPTkMFQzy3ficlDa8m7tppN7Aae3q4pf3OhFmizEb7/Ygy63744FmIbT6hgz2jy6pDV9OZx93JrzMK0pvHE35f14eP7YBu24Znjf3SB1oHk3dGtHse6JnrFboNIG3e/3P33sM6z7xIo6AvDcp0/O4m/O7FBHdgfIdG7X0f795K298QVx0qzW0pmON9g2ryKXLIUCW19ZXoyzMWEFxxTczc2vAJFkvnyxLiG/8k7B5rw2kpgHR+O5VNRlRreDp4Cgp4d/QPKd19j21Wty3IPI2S62KOGYeF1AtVHVeeVBwpz7QeA7kD/e0+uZdqRk0ycEIIYZAAr7ukuwaW3eOWXQHLLm87e2v+16YF97LwOm2x6/yYgwmv32HNr5izwuWVdUxKtD4YQE5Ruyfa20l0Zje1LosOsuK3lzvQHzX347uTiuAz+6CrJXskL+09EaNVBPzpHzv4+ZYFZCfr2plsMO6UVXDblCNw0P76Tuyy6ppDx8fiD+7j6Xlvt+usfCpzv4LaQ9na7ak3E0lxrmiPkyRDA3DOV0c6Pjzd7IlTyWBKER5GCeK9raXpz8GL+Q5U5JzG0sBlXKeepZA6AoOcl4RIq3ushd1SAOMKBif97bQ9tmbd39Y8SQfRysvToVNYFLyETJ+HI069FBpGxZ2MSFpp4XCCKTCokBvPPCbyuq3HgPV1tbSGePC1jyNllkIIITqXBHjdJd01sGw79oXL9swBq/nfhh3GWWiIzCn787odtuv8mIOJIB4y7AI35Y26OLU4j+CbDveFyFnhziqbSVSmk/A5wtlP3bDDefzYvD9StmjdXtSZ+YZX7TOA4dVfyDUAACAASURBVNKt7306iqfXGi23gyFNVlON/YA1leCqvU05urjLakoc3gfdsIMRj09m8IgfUHLyDWlvPu64sClZNTMdr7lZs5DkwVt7u8x2KYf3v1DVoYBvf7VtIO/E7rtXUVXPJJxjtWqdT5GKD/ICKHzouEyUU8VACEX1qLO4cTvcEG56krC6IFZMZ9ryyjqeDxzPc/p4vArmTx7H1RMdyr3baWpxHh5LhUAopCmvrOPqk4+0bXpjPeFke2xZ1tBTwDFV9cyPOk7jT0aUr/4kcbbQ4bcn85sLo7YTewz4MzyR7b6ztZZ/fLanZ38PUhT1G/DhraktTi+EEJ2omzss9GPproGVYrbFG2yi+W8LAeNMsdkJMnadHzMQ+6hwtn17gZKLoy+OyaXu6Dn29/VlR9ZM6lEZDDP7mSi4A6PxyvNXwsKhRtZsQxlgvOarTz6yrdwydr2zrGGR1z17UhEZHsXZnnd4x3+N8/OlElxNLDW2nzMKUMZ/LWtTJTVjgREQWnVil9WUOLwPCiiklnOr7+HJR+5OebMVVfU8vPoTKqrqo2+YdT9MvgyUFw20ag9PBk/lltZLk69ZSFvwdt8rW5i7uDx++9jPS+tSG8qM4zfmOLbl8P4fGDCcv1x1PA+e/7WUn76iqp6lS+7lkPaiY34otIa3Q+O5p7WUFh1/njE2uLM+zo7OGMCRwwfzQmga01oe4v8FfkiLcrlSny+LymN/HPV55g7048/w4IG2hcDT4Hj8WZSMyWXRtyeQ4VF4AL+v7cRb5DfHUkZ/3ytbWLBiI80Bd8eWdRtOzBN8XoV9pUUavz3m35QTjsyPzB7ulu9BJ7F+HpuXXI5etyT6JOu6JUbDMiGE6AaSwesu6WZTUui2aPKH52jFlvzErvNTMiYXfrAEViZY88ti+AUPw8pMx/v2pAxGRVU9Y/96M0PctkG3ZEHjSmed1j3zZ0fuUzImlz9OruJrHyQoGUsnuGpPU46ePFcsSZOZgaqFU6sf4eHVs9Oa22R7/IUzHQooW7ud1zbWcIelbXoibuZHdUZ5smuploA7ZGiGfOvWtL+zde89xa3qUbJUdCmsBt7RE7i49Sb8GR7uVEvw0xp1H7vsW6KMnDd4iAmFOZHLL4Smcd5XRnPC1rvjT8TYNMBZVTcpapH3+oMtLJg1PrKo9qKVmxhXMDil98LN7595AuzCLddwgf/dttf6pB+CgajvqPWYA43Xo9Bad8ix5arSIo3fnpIxuVx76lFpNZ5pj644sWj9PM5Xr9ufxOvudUaFEP2WBHjdJd1yO1fdFqO1ZBeSSQrzZCwlPkk53Leiqp4HX/vYdr5fV1u6djsLVmzkY9/ulOb1RMSUzuqGnfabadhhZErCA7ITqh4Gp+DOZn5kl+jMro3tERV82p/AKKCO+17Z4vpkQSpNKuZklTNn3yJYtRP+njzwdRO8dWtXv1RLwDsh+J++43dk2hz/KmcUA2ev5Mfh92Xg4802j05Ntc5jU3VDZCkTBfy+fhIDzl9vZNyTvK6plgYh5/j+zrx1P8HfWM1JvnD31dZpKXeFTHb8mQHgo9zKEM+m6AA2GH7fLIH51OLToo65uLUa26mzGpR09fegq04sWn8DvE5TFbp7nVEhRL8lAV53SXdAFTcQjm+dbxX0Rs+T6IouY9Y/sBqjDtjNmdvOOOtaUVXPghUbaQ1px/k+IQ2eZIGfpTR2f+ZwhjTvdrifJVPiWE6r4LqNyXe+i1S+8Tj5a+9icPPnRrv0dAf27ejuCrQFnw7NZKrJS6mjoOsMWhoNj2Ib8JiD/9h96raufi5LwKO+c+1Yq63uvaeMgM6y7qRjd9eGHZQ8cQQlOghvee3vk4KD2s89gVK27TICPK2NX8R3PzHmfC2YNZX6ry53/F1ZunY7qzbWcPFxhzFp32vM2LoEb6NxLBSpWu7yLcanPeQO/EpKgUOy488MAE/0b0o8XzAcmJdcV9rtywCk+xvdld+DzujcbMf8Dah77yn4l8OdVPuPbyGESIcEeN0p3WyK9XGRQfUO2y6a3m7IEln/wCpgaLaPYdmZbNm93/EPbUeedbU2Injs3W2ReYd3t5Zyly+6ZPKg9vPn4EmcO2gT2YdqnDdqKZ2tnXIjvjU3kOWUnTMzJT25qUlY5RuPM8L6Whp2GB1ZV/0UZv4q6thJOLhLtyusHZssddCbxQOB853nCNlwnTlIs+GRub2eUoYcxcWxZ2a2gyFNpi+9fTfn2d2qHm3L1pmffVZufHmkKbYhVIq08oIOUR1e33BFaBpqZ0PUqa6QhpZAKFJmGfv5VFTV88iaT3nlo88BeHtrLZuGPhyzNIJRHnzHoOdZfPCSlAIHp+PPDCjHjxiCP8PlNPhwYJ5WoNTeEy9hPankPpGuLI0uGZNLc9nvnAtDYuauCyFEV5EArxdIOLDugSV35h9YczA0rWk1NwTKKHyplsbVI8g+M37g3J6zrtb3B4wBt1kaavVCaBoEjC57haqOGvL4VaCUl9SJTLjgOEqWnehQHqiiSmeLT7mESghnvXY7lGvuhNmPtq/rZSrSHMTlr73LPlBt2mMsv7G9HGbdHze4O2N8Af/csZczxhdw45nH0Py3hWSm0xXWjk122ztjAXNyTqM4xeyBqwFxig2PYrstdkW2IGVJSsCtmW0wAqF09r28so6fqyfi55kGmiAjy/5BNhJ1yIx1UPt55+gF5B13IRf8oZyWkFEeF/t9V4DHY3SnjP18zOP5UCC6tG7gIfvMfGZjdXRJntfDrr1NVFTVJzxpZRfc3fT8h4ARUF55UjG87+JFhwNz278Fib77HXjipcce6zG6uiTUn2gdUpl/J4ToJhLg9XC95ayplfkH9sHXPib30+VRWbPsQzW2A4x0z7rGvj+zJxVFSkNjKQUr9TReaj2RU47+Mq9t/pyQhnO8bzN26XXQvJv4klcFky+NGwwVn3IJnHJJ4rXpuqqpSTsGcYObP09wq4Z1j8HoqZTXTYoM7g4FQiz/pzGo+f1blezed4j7D1S3fxkIK5sTFyXEl0B2hObsQjIbd8XfYJNpjT3eFswa332NVBJJcuyVV9ZF2vKDEQils+8z9dvkcsD+RqfsnYNW7SFDxc9l0hr26EHkqkaqdR73h84jK/Mb6PU7aQ3G39+jIMPr4dySIiYU5kStX2m+RjNYiXVwQIF9Jj+nKPK7tmz9Tv68bgfPvr+dZet3OjZPsfvd/tM/tkfdb1PNPtTh09Hb1jhngSwLkcdt0+zo6/TdT3c5Hhvd2jQoRV1ZEtri+PsxqkueXwgh7EiA18P1lrOmdkYNG8jV28vsz+7HDDDSOuu6oYyxf72Zjzy7qfblc2+wFMUcI3sYCMVNe//BicUMzvJFBiZvbf03Z4Te4s6MxWQ1m/torrCs3TVCscmUNGk/Ncf+mGLo9Azr0rXbOf2Vn5MfTG8Ql3A+IQAaVv2UeZ4srvJXU0NbSZzpzY//TTV5FNktWt2DylGdrBl1FdM2L4o+Ti2DausxGft9rD/Y0u3zohwlOPasWXaPUiz69oS09r34g/vSa1wUIwTsYyC5+kBUJk8D/xs8lQWtlwLGU2V4FcH3t5Ph9ZDhUQRDGq8loIttPBK1fmU4e7drbxMZXg/BYAjlUYwfMYTzvj6a7KxFjplP81jQQGuoLSu4bP3OuM/faYmMTdUNUa/7ytz1UFUZOa0Ute4foLKGRUqlbdeq+2eSAM4xOx3dEMqNbm0a1INlfnOhsd5ssAsqNYQQwiUJ8Hq43nTW1GQ903yb32bQD7YDj5TOuoazVkMCTaCMZgh3qMXszjmK2fPOiczBe3PLF3y+7xDnfX10XPv7p+dNZezSay3BnSkc3Nk0QokrkZpYCtvLCa17HKVDBPHwj9BYvrr2Lnjruk5disAs9zo/84u0s2dJ5xMCNO0hE0DBSGq5J3MJujlc8gp846gv8cBH53Mrj9oGSWnpoHlDbuQddyE3f7Sb+TzLCOoIDCok85sLqcg5LS5jYvd97LZGKu3gdrCetKlGuhlaC6Mpiodh6kDUdY3eIXwxbRGLXhuOmVXXQCBo/DsYDHH+f46mcGhWwtdg/Xysv00ZHsWMY4bzpcGZzA4vGfNw5SRmHncnIyvuwd9YzV7fl6k/7mfUW44Fj0cZ5Z+A1+vhz+t20BqKnuMXVc7pUVTvbeK59TvDSxwYfj7qQ07Y/GAkQFOR/zd+f1TMMW/7t2BNkvLiRMvqpFGu2RuP9U43sRQv9MzlZ4QQ/ZYEeD1cbzxraj17XUM+Izsjs2NTejRQtTCy4h6K87ONM9sNO5kT+WM7LW4TJWNywalE0Wbgah0cmlmPOVnl8MFSPIRAQQYhTvRsQpmd39vTbCSJVRuNUjKn7qBOJYbWY8mcT/jldxaQHdrnKhnj183cOmgZG3ynR+bgVVQdxjvvFTB9x+/wN1azP3M4tVNupDjdbpwd1bDFhZIxuXDZ9SyvvCQ6C2OTMbn65CN73ffRSbLBuqvy8DTW5TRpbWTumhjAIHUo6jaloCHop/6Ic1iUvZ+bl39I0BIcecLNdmZPKopk5R5e/UlUls7uM7L+NrUGNW/86wtCWvPnip2EtCYY1DzgHY7iXiOQPAT+1xXnNuyMPC4U3pEMj2L6UV/i9XCpt7XCwvzdfm79Tv5SsZNnYjKOvgwPFx180ma5G+eTSwDDBw+gpqGJ/zxsmPG6kjXTSbasTrrzZEW0HjgXXgjRv0mA1wv0trOm1jPN9+vzuTtjSceXrzhkDvyNuwgs/xG+UHjA2LCD4IprqKptZJU6MX5QnkKnS+vgcJZ6m+kv/QitauOCorhmEZ00iJo5YQRvb6217Q4a8AzAF/MeOw3Y6484hzNXF3CTXsyF3teiloxwan4xpOVz3rzp5MjlkjG5MOZHVFRdaDzHvhD+1R6ePsK5CYWjDpw35Jbdd8wpe269r9kRcabLBdK7SkcsOeKqPDyNdTlNSkGz9pPNIdvbR1DL8vBrmDAyhw92GuWNChg9bCBXnHREVMMU67zIRSs32Qam1s9UqegGLBo42/MON3jLKFS1VHvzubu1lBeD06jd34xHGQuLm3Gm1prTAmtY6P8tI6ilhnya9S+AIwEiJb2tQeM9jM04Zj7utIyE/cml7/3u75Gy87e21nLts//Hg8nWU3WxvmRHZGGFEEL0LBLgiQ4XnXU8Hm/DsR1fvuIQmAW1py24C/MGm8hccxv3tTwUn4lIYcH5qcV5eJRilno7LqBKyu0gKlyaqBt2tmXBTrnE9q5mQPHYO9ncWBfdHbR52i+M7NnK+VDxBOggX8PDTfoUFuhLowbs5kB+gb6UdaGjwtsxAlenzob7M4czxHLZDCh27W2KCgrq3vv/7L17fBTl2f//ntnsLkkMIQQlhEA0HqgFUQlPQUF41IJiUQE1Rax9PNVDbf3hoXj4KkY81OIBXz7VthbU9hG0acvBE4oH5KBAJVQQsAhGAyEBTQgBQshudub3x+zszszO7M5uzni/Xy8Nuzs7x3tmr+u+rutzvQIL/5TctU9S1bK9cIyebyqDpXejNu3jShUuUI/hoa9+DtzSJZw83eFpDmrpgbMuHZLSfrlKD0+yL6eVDCmA6rC4gkxOhi/ivGFY+859h7lv0efct+hz5PAH+phburnG0TG19i/UBViQJH6C+b7We+B5QvDWl2NQVBVZCitzKiqTvJ9wWfU8PJL27OhPLaycDp/OitTNWc+hHnEEkp5cstYUf/TldzDVhZBTgv6S3aFOtivSVSd3BAKBAISDJ2gnzBGRtk9fWZJ7PeP2PxbT0y4de6erH3X2kYgklC6LC3OYdekQxr796+ScO3BnRBlSEyWgZ/MevCtmUAFxnbxpIwayYF0Rt376E/r27MFNY7XIBm/eAevnRZaVUbja8z4AG+UfcMP638CKam7IzOertMksDJ7N68po5BA84X8xxlHWUVWtdk938HSH4kJlJb9JK+MRnxbNWK6eyfnbV0MoyVTLLtQ/MCayt6kMltwKoYAWuZUgVzrEE94/MfsDP+V5/1+nR9vXVtRF2oS0KCozl2xmUF5W0vvlOj3cti9nFck4enZ4JE3ERnfWQEvNDKmYatkUtE3paZsThvTj02/2OTqmxmuqC7DkZPhs7+sMKcC9vr+z+PDoiAjK+YOO4/QBvbhm3Z14jthELpv2RcZ58dA4zcmTnVzSjzXMf59yrPYPt+mBDv0lP+h3E7lx2j0IYrG2uwCEkycQCLoUkuo0fdqFGD58uLp+/frO3g1Ba2iNaIbluxWn38mU1f0Zc2R5JGpVreYyu6WEGWllFMix9Wi71T6MCTyLtw1aTailvZCSMF5DnnQ8lz6b+HgdZtgP+PPoee+25HZyU5nWsNwGBVA96aa02YDk567m63ldGc1q322251BHBaTSqBrgc8t3sP39eTyWZo5qqki25+mAP4/t09aahC9MBrC1Bg80w/di7Rymkn7YFimLgHMUBKhS+nCe8nsuLy7gMmOkpoMpr6znp39aE+lxJ0tw5/hB3HruSR27I3+5BL5ekXAxVfIg2TU8zx5A+ZRVXPnCGgKhxPfb6QXZDO6fzWVhwZRkrnd5ZT1nvngCshS7HUWVKGqeH3mdJsOsS09j6ttDbZePkN4b7v46/objPBetY7a8sp77F33OrvrD/PjUvjwz9cyExxVve82Z+dx3cDKLgmd3mxY8XYWr562LOHYA55zch/+7fkSHbb/NnmcCgaDbIUlSuaqqwxMtJyJ4gvanNaIZNt/NWzGDMcEbeF0ZzeuBqHiKLMFPzxhI382lpuhTyJNO86j7uUMa1CY/iJJLYQkVCGT2x39BqTtn1iEFMX6vOhv0c+aADNGoWhif2syMtDJeD4ymv51giwEpvbfp9ciiXCalxbbDcHKCjzmyl6vmrmX+DSMBYusC40RVU+kL2aa9JOOkieZLWqrrq+uc+6N1FOf+4Dg+/M+3qKqm7tgp6rv7KlwsJCEVXwMbF9hGsooLc7hi+ADmr9vpuAadL2oO8Pnuhsi5t3No44mv9HVo9VGtms9dSNEEjsY4tQbRadqn3Yvx7n2H6JvTmF06fYzzutxg2N7c5TtYtGxbt2zB09no9c/G1x1Fd+yNKxAIOh65s3dA8D3ASTRj0c2aAZTkdzOkADPStO+le2UmnZHPby4YxN9vPptRU27BO+l/w01mJcgegOfSZyk679qIwffc8h2UV9ZHlPfKK+vj7kLMcufP1AzQeHjTkab8Gf9vtsYYcI7bdUhBlJJNTbQ73y7Il+q4RF4dfyHJo9UXGSguzCFfqnO9nWo1N2JQOvULY2iJpiRYul/7a2jQbbt8HFL5jiNxroXuCKi0wXZSRDf+PvhiLx4JrvzRwFgDcFOZFoks7aX9TXQPpkrCmkkJhl8HE5/WorOGe5aLn2VB00iunreOLH8aHssv1c1jijjG5wHAK2vpccbedHbnXj83Ty3bxlVz15ruv5FFucxRp3JY9Zm+c1j18WSL+f71eiQmDOnHU6GfxiwfwwezmP7avzlj1jKmv/bvBOcjup/PvP8lzcE2GrMO6PWBnnBqa3dowdNVmDZiII9NPo1zTu7DY5NP69D0TLfPM7e/bwKB4OhERPAE7Y+ToaeGHCN5+kz7LxuqbKX7dYfilL5ZsalKLmbF02QJJImWUPxZUNvZUn3dDimQQCSd0HgsugHlOPuaRE1OXFIUI5FQmeN93lFYBSDo68kLdcMYaanZcYpqWtM0VRUypCNM8n7CyKKzAZLq85hKX8g27SV5/sxIDZ6REGl8UvhLfBVRGfzOMJiNxl9IUcnvlR7r3HVEC4pNZSDJ2j1ui8G507dt2L61xunmMUVs2FnPzn2HmXRGf+656FTuuejUyPLllfUs3FAV9xrHUwXVW2W88X5vRu98nn5oYkXfnH4XmdJo0j7dSYsCHglKL9FEa3bWXc19H6s84PkrvaVDtveN2lDF4r2aWubiz7S/8VIrjc8bFW0Gtr3GUndswdOV0OufOxo3zzMR5RMIBMLBE7Q/8VIabeTvjT9Ok3y5timDerTkrCQMH5OBF1IB1RRtsfsBdDQKh5bQ/G4p/sbdNsc7wOTcGX9opwwrcJaeT0LwJS4p9iaTJLSGvXFIO1LPpR9dwJzlU+H6u+I6p4dVHzvyL2Ho/g+1dLXwNnpzSGud0XA6xBOhsCEVo7RNDVn9Wiy9O3JMpPfGM+F3lAwt4cROro1JaPwl04Ii1bpZ3Yl0dO4AVNi+zPFTvcejzpqKOpb8KraXpY71GgOmvngAORk+ZEkC1d4BLy7Mofj6OymvvI7nN1ShApcNKyC/os4k6lJ/OEB5ZT0vr/mGgDKaN9Vz2JR+ExmhAzH7VYN5Gx99+Z3jMYD5eSNLMOqkPkz/8SntNpa6WwsegbvnmasWJwKB4KhGOHiC9idRryxLxMn44/RES0mMouNh1cfslhIkICvd63o3jMavJxzBC4XiR3WcDObyynoWHJzMw9IL5tozS8RtbUUd96lzmeb7EA8KykaZH3rP58HgtfbbdamIF1eiuxW9yRIhSVBALQ/zAqvX5EHhr6P7DTS/W4r3UDU15PK0OpVbTz4JVi2KWY8nFHUqkjUyUzFK29SQjXONOttgTmT8qQ4R8Ziob2sifS5ThNWGKp63OGE61hqnrTUHKE+g9Kife1Ok3iNzeXEBQ/KzmfXmFq3VgSwxc+LguOv65watsfnCDVVcc9bxyJLEJdIqfuMtI39FHQfX9uVCZQqL1dFIqKw+eQbjv3o0Jvr+fp+bwKCzElG+dMD6vHnohK0ULby+bVvMCLo9iZ4zbZq1IBAIuiVCRVPQMWwq02ruHNTyuH1z5KVuoOk/Tm+fu4eijU+ZlN8WB8/GG25qXH84YDIS4ymMWdMl3URb7Nb33PIdPLVsGxOl1czwltFfqtPSFC0G2N5Xb+W4/7xiSt9Sgc/7XU7wwidTcgY+XvgHCj97UmvGrPah8oy7GDXlFvNCkehL8pE8tzRn9tdqDC3o52uCuoqiNffGMfYlrcbO4fsibcwFhj6HSB4oviaa9mjDgd8OomfzntgPLPegUtoL2U4kJ7xc3PuotBduWiTsVvtwjl1vyjA3/nU9y7ZqAkMeCe5wqQSq35uKwy7o68rJ8NlOkhi/L6P1vZsorYpViVVhn3oMjyj/gzrkCk75din/c/ivZB7ZY3LGpr/2bz768jv++5RjXSlf6uf28j1z6LttPuZzaUltFQgcEM9RgeDoxK2KpnDwBB1HAvl7I26cNL1RsV5Td8XwAQwOz9S3d+2BsUYIcC60f6i3vVMreeDBfclveFMZzYt+hV9tjrzVLPnxT/69/cz+pjJY/EtQgslvKyH2DlqEOC0FgBinAkTtSFJY+hxGGH495ac9YHv/VHz4Ev1WzCDdGnU23IPNj5+Cr2mvQy2mxIIJm5i5ZDOKqpLmkUFVaVHU6PVaeE7CiQUVuD34SxaHRjs6b9aJHtuxYJNGWp49LtLo3e7XzeeRuG7UCfxxZVTl03j/GrcrSRKKqrLS69w65LDq456wqq91XSmzqQwW3oi9oyzBlBdEJE8gEAi+h7h18ISKpqDjGFpiq5bn1FT81nNPsjXu9c+MTZADIZX563bywJLN7a4+B1odjm7/yuHXtjjVIcWrT4qncvjBLJNzB2ivP5jlvL54qimtIZG6ZzyxFwfxmDZVvDzaKX/Z9m21/GVHtcii866lZuxsDvjzUB3uQd8RJ+cOmjPzmblks0mxMhiyqFe6UJk9kDeKd+QxJgVHq+qfnm56x/hBzs7dG7eFnUk1kkZa3PAe828YybQRA23TUa8YPoAtNeZ6uRdWfhWz3XW97me770q+8k2L2zrEqOoLsfWDKfHBLJyjoGr8+10gEAgE33tEDZ6gY3FZY+YGvc7AOFMfCudlSbSv9PfIolz8Xhc1DpLHOYJnR6LaJyenyen9D2bFKD4mi6pqpqZstZYbdmkOqCUtVY+w3pCZby9CI3moOOu3LLWqcW4q44b1pdzii9bw6UqbAhviTB7EE1goOu9aOO/alDa5YsAthOqijocsS3gkzMqhhWaxoIDUA49yBBmVEDJfDbyCQde/wHwX6rJxa40cBGOa3y1l7fBhTBlWQJY/zRSp83okpgwrYNueg6Yav2/qDkd6M763ZQ+X/+sKctmlOYgu5kd0Vd9L5NX89rtFULqndTVziZRwU1TKFaSGSHcUCATdDeHgCdqM8sp6/rlBE3GYMqyg3X8I9Zn2WW9sYWNVg+kzFbjmrOPbVX3OlTJj8TX2aXTF19gvn0jl0EEhszkzH7/d+lI0BNXw/xQkPlZ+yAj5P/ixcSgsDmh5ZT0L5j3J7dJreKlFlcxtEvCmU3HWb7loeR6Blm1RY77hPXjjNvzBJpCgP7VRpU1EKpotcSYPWiOwEM+fyT3rZ/i3rCUQVJBliVmXDmFQXlbsfWCYyLl+3jqTM3X8vgyeCjv2xppW3Sm9MLSSwr/ehhr6zrauNYLD2PYequapZdGxNTA3k799upO+PXtw09gTTdt9YeVXfFN3GIBAUOHxpV/w6Tf13O3flVTgu4ZcLpFX87h3LhlHwhMqrWlBkUgJN9nemIKUEWnjAoGgOyJSNAVtQnllPVe+sIYF63Yyf91Orvzz2qSaiadKcWEOMy8ejM8Ta41Z07DaY9tOaaQRJj4Nw6+PRuwkj/baSSQhUYTOJv1NVaHx0AEqPnwp9ntJGIJa4wiJ5sz+SFP+zKsXfc4pgfkUSXvxS3FSSnUHFKhb8woPSy9QINUiS4Sdu/C1CacDLpXOiU3DtHFsPaEmrddgaXb7NuTurjhMEkjF18RPbUzEMf1i3lKB5h59WVtRx8yJg7nzgkH87aazmDZiYML7YMIQ8/r0aJm10bgvTWaSvJrHvHPpE/pWGzu6k2R37R3GdjW5kbH1pxVfsXRzDT/9r4G88PPhpn2cA9u3/AAAIABJREFUNmIgN445MfJaAb769lCcExO+RyyZk0G5B0+0lDAjrcysqAumeyMp4qW5ptIbU5AyXTFtXDQxFwgEiRARPEGbsLaiLtxbTiMYlhjX5cbbc+azuDCHV288i98t/YJ/fRP9wTMalp2aYjPxafeqd04z97oxa+jDpjbtQ0LvLXeQrNX3QJ9Mc7QgiZYJUli8wR/+/jRgUF4W/V9yYdCEHdCxu/6A32rkomqObTgSM7KyPjbCtCJRStouQktu0/r0CXEJDX1M2ahoFkPq4/yu/8CTP0A9VBMpA6tWczj34DO0GCJjbtevC44Yo2V2jcbn3zCSAX/5NRmKg5Nkve42YzvkSWdOcCoeSUsf1VU49QjitBEDTc+CLdUNXCKvZkZaGflSLd9xLI/KV8Q9ntdPLKX4q9+TrzdDH3IX7/z7eJ6Wnrdd3rE1RTxMPTF3RaO12QNEq4QOpqu1HBARRYFA4Abh4AnahJFFuXg9EoGwk+dNk/nuYHOkPq4jmq1u2t0QcXhuPKcoRhWvW/wg2hitQbkHu06/kyL9jaEl8MEspCazCqdXORI1hI3qguk5kJYOTfWao3jyeFj/IrEiDmrk+0YjWHLTOD1dO5/+xmr7z9VQJF2t2K65uYtteEJafdXm7HGiHkYnmcmDZLjrPzxvaBegOShqyvfytBEDGZSXZVLFtGs0rioOYiZ2ke2h5lo/sgvwnD+TadnjKKqoY8G6Snbvj/bP/NunOyP7oD8L7szbyFXeaPuDvsp3POmfR3WoF/nst0nTlEj3pTEm8CyKGm65kDOI+TfkcmhBnm0LioP+vvR0e6KsxyccuS7BZcMKIo3vO/uZI5qYCwQCNwgHT5Ay1qjYqzeeFanBG5yfTenrmyMuhMcjk5Ph4zmHxsat3Y9n3v+SQIvmTMqYG6B3qx9Eg9GqNlRRrebyRHMJ7yzPY/6JBkGSeKmcVqGWpn3E9M+yqwsMf9/qEL997p0J+tkZiOeoBeM0N3cZafQ1VncfZ72bY4xceMLtEExiKknipm414CTMY5OOWV5Zz9q6YYycssq0ruLw36eWbTMt37dnDxZuqDJNOl2+/8WYtEqf2kyfrD4ohw/hUVtMn0mojN31B3xpT0Uc1YNNQZ55/0tuHjSdUV88ZBrDTaqP2hH3pObgCTod67PwsmGdX/vYLhFFm3YjYnJBIOjeCAdPkBJOUTGjaEKLQdFy7CnHmvrT2TUoN67bbYRG3w/daJOlWPXMrpZik5DwzL0xgjKJlZy8YDo079V+gNNzwo6bhewCe6EWVC1qN3BkWKxlgGMqqNUhXiqdw60XPxu/cXpTODU2kaPm5JjqxsSim+O2kNjvPY5Ac2JnfcG6nbZNrAXusTpkQNz70s19G1cVE1h/4q8p3vQgPYi2Agl50vFYas4SReXXVtRxsbSa33i11Mtq+lB5zF1cu74wMukkyxK9gt/a7odjJDr8mX5eDjYFIyqdqxjI/B89yKjK51Abqjjo70vtiHs01VJBt6QrTg66FvhySyLlZoFA0C0RDt73HLfOlHW5RD98VqdqXHAFD8rPk+/TjK2n3vgpS0KjYoyzZNMp9f3QI3ejTurD9B+fYp7Rb6sfxE1lNL9biq+xWos0XFDarj+A+jm8UFnJb9Pmkt5sUOeTveDxmVsg6OILC290WGM0BVNL07SJ4p08npwMH7IkARbp+6Elzs3LrTWCjo6aqjV/D9eKmQh/N7TkNk1gxUKL3IP6s+7Ftzy+s25sQm+svRIkj9Uhc7p3Uk2DNj5Xtu05yH3/Gsgl8vXMSCujv1zneJ8lev6cUf8e1xpSLwuope/mUiao17EErSF5S0jlcFYemUds+tZlF9DcothGE5sz8yPn5ep560yf/bF+GKNu34wE9Az/Zz3OznYQBO7pqpODiSZKkiJOuxG/cPAEgm6LcPC+x8QzyowREICZSzYTUtRIfdu4wXlxf/iMTtUEdRWFHz+BR9J+RAqo5VHPnwkpKm+1jDYZZ0bDLRBnxlQ3mHIyfKb9sDp3xv1p1Q/ipjJCS27DH3Y8/I27CSz6FVW1je02Q6+fw5MXTI86dzpKENJ7gy8zNq0mTqQtIviwfZnt581fvMOsdeMIKSoeWWLmxMEA0dRauwidQdVPT5ubcM5TzmmdaijqXNo4eR4IO9K7UZGRUAhk9sd/QSlFQ0uYf2J8Y9naaHrp5hrh4LUzqUQ6rM+fQX2zAHhdGc3rgdGcc3If/u/6EeYvhVPJftlQxSRfLk+0lPCOPCbm+XPatmdiUi+9yhFmeMtY0qw5eCqwsHEIP/PsiW3lcfqdPPfRDh6WXjCt57Dq44GDk5kWbvMwYUg/UwsIq2Ko3XGKtOLuQ5tHy7oicdqNlBv7lAoEgm6FcPC+xxiNsuagpnpZXJgTEwGRJQhnW6Kq8MeVFQzMzeTtc/fQZ93jZDXvJVCWz7IBt5B71s9MynjFhTk0P3FJTEQmQwpwt7eMZYrZOMvJ8EW2pajaaytWg2nmxMH0+XqJpuD4UnX71BB8MCvmGHxqM/4Vj1B+4qR27bdH8177D5vq4e6vY9+PRPGsIioGwQeHH3VfY3UkIqqqKpurG0yptfNvGEdxJF3T7Fgar8scqS9/Ga6lqzmmdZa/bC8QMrQkMnOsa1wYe/wlctZzM81jxs7oFrQtqUQ6rE7hcT17ANF+ljHXzZBKJgH9pVqe8L/IbaNPocgyHrIc7pl8qS7yPLtEXs1l8gqTc6cC7/nO5x9Vp/F+8DiCksLd3jLypTp2q7nMDpbwlno2RWEHVp840CfDBuVlxdQZd8U0P0FijFHXW889qbN3p/1wqJuuIVeMVYGgGyMcvO8xI4tySfPIEYP+7+t3MWVYAX/7dKdpOSXWT2D/ulcoOvhsJELjb9zN6C9m8cDWPXD9XaaUyzMPVdt2T86X6mJms+sPB9CSA7WUy/rDVsn9WIOpz9dLGP/Vo+1bQ+DgEPWjjsXt/SOYqHWClaElsHNtjFKmSfDBYZ2BzHx8oaihLoHpXC/cUMXaXrHCFmC+LoqqcvWnA7nxnL9z979G2srEq2ooefn4BCxYt5PFn0XrpyadkS+idx2A60iHQczhhsx8KryTWRw8G48scVyWn5vHFLGl5gCD+/Wk/nDAHEGwSSXzKkco2vgUGKLo5ZX15Km59JdiFTmPpPXk8x53kt5Ug4JMmqSYPpeA4Yc+4sa6aXg9Em8po1mmjGHmxMHMenMLQVVr8L5syx5yMnxMGzEw8p9TpK6rpvkJnEkm6trt029tsjIOqz6eVqcyTYxVgaDbIhy87zHFhTlcXlzAq+t2aqpyIZU7yz4jw+cxLWeM4On8z+G/xhhbGVKAO3iNxRXXmmav+5JLAbHGlpQdKzk9sigXvze+MWQ1mMbu+oNtDYFt76xUiTPL2e4GW4K0SFsmPq0JqoTVOGMEH+xaJXjT8V9QyvzskSY1VKOS4t/X76JFUW2NnpFFuciShBLuBK2Eo713+WMNaSCcftm2WNMz6xpjJwi6E93JeIwXWS2vrKduzSucv/3RSCTc37ib2d55/KiwNw98/UNe/dfOSETeHDUOj7N4yrEG1lbUsb2lhMfS5prSKwNqGr6WRjwtDSCBTOyYBMjhEJfIq6ns9xPGD86LnPtBeVn8acVXLNu6l41VDWys0rIc9AkEp4bYenN4J1EpQdfDbdT1qEi/tbQbac7MZ/WAW5hmyMYRCATdD+Hgfc+5bFiBSTpcb0SsO3Vej8T1o05g7uqvaVFU5HANXua/Yvs9gRbRsipYzlk+lYcx17I4OShuIgHWZfwvOSjeORmEqeDQn6559P1tNrPruLxNvy9XKahhNU6r4AObymDjAswpnBKcPk37TmU9Cw0N6nXjdPf+Jl77105Ho6e4MIdZlw7h/sWfmyYE5ofO4+ee9009xVQVvvvBNPomPCvJ4aYmqrvgxnjsKg5gvP3Qj+N9+ZlIHa6OJ9TEhG9f4N7Q01HV1s019sa1y0j2yKJc/lceAy3wmzQtvbJazaUHR8jlUMJjkSSYkVbGyv+6xRT9LS7MoSloFg4y1ndaJ55yMnzd3/j/nuI26nrUpN8aei76gfGduzcCgaANEA7e9xzdWbqz7LOIcwdwWv/syOz12oo6QpEiPK3HXLNDv6rgMfmxqnvX38XqNXlajVxj4ho5N4IopmWSTWFMBRsny3v+TIocjiHZmd2Ey7dl02OnNgph4RWr0VJ/OMCt555Eedjxsxo9unE/QV3FtI1PcaVf6983O1jCEmU0D4WuwyNLXCV/CGoIFVlz7q58znkfU+zLZK2J6s7pmYmMx64SPXDTsiDQopDvs29intW812RMTxjSj0+/2RdrXLuMZOvPtLo1O+izyw+N2oRCjpTYudPpL9cx7btn4KGXNVEgyQPF1zBhyHTHCQTrxNNRY/x/DykuzOGas47nnS17uHBwnuN1SzX9VrRxEQgE7Y1w8AQUF+Zw45gTI8IqAD/9r4GRH55tew5GYj0KcLApyH0HJ8cozIU8Woqf3fop/DXw6/Y5gFRSGFMhCScrWeOuQ43BBKluE9RVTPI9Qj9qqaEPzer9wEm20VXduL9QWcl1aXNBCkQEMJ7s8SIlQwbyWc44Ti36M1L4eCSIH7lrZV8mvSaqu5PIeOwqDoTblik19KG/Q6r2/CnmcTUoLys2Ihgvkm2ZECg+eTx8tSAyhgrkWttaYicaVT+Z6+dFU4jDyq/ThgOTp7N0cw0352xg1Cd3w9LovhQPLTEdu6i9654sWLcz0t9QFxWze6akorIp2rgIBIKOQDh4AiB+5KP+cCCSsilLsKXmAB8HzyYoKcwwpEC95LuaE5tGMq2jdz7VFMZ2JNmZ3WSWb3VanlPEU5LhzTso2rgAwql0/amFNfdCn0wIG6920Zm7vGWk28jSj6p8jlFTbqG8sj5GXdCRzujLlGLEsD1JZDx2FfGORPuhH8eWNdPJM9TgAZGJGNO42lRG8QezKG6ogs8SX4uKD19iwOp78CpHtDcadqGuf9Hc+gBMz7B4HFZ9pHPEXhio/GXqx/ySh07YStGahxJOQkwZVoAU/iuid90HN61WUlXZFG1cBAJBRyCpahLTmp3E8OHD1fXr13f2bnxv0aM0ugEXEUEIKrYyBY9NPi3lH6zWOC/llfV437mL0/YsQjKkVdlK8XcAbVaDZ1mm1Wl51giZG7IHwO2bHfdnqzzVwXCWKL/26+T2ubQXdi0eFFXi39d93faGst358KbDxc9G2j90hTo3HeP+AF1i3+zOkd17FR++RK8VD5DDQQBa/L3wTnwi6hTZXAsFWRtbauzTJuRJp6HFQ2+X6ZeqCiEb9UzjZ3Y1o8ZlTgwsYJXvNluVTv0+6Srps4LUMEbZIPY3rTXXN9G6BQKBIB6SJJWrqjo80XIigidIiF0kQU+hysnw8cLKr0z1e6nOSLbmR7O8sp4v5v2Cq6T3ooZZvIbaHUAiVUGr8eum9rBN0vJ0Y3rRzdo5coNDWqc+Ng4tyKNns43wTnYBdWte4X35GfJ9WsrnljXTwym7DiTRl6lNalkcIoZ8MIvy7HExYxLcOVXt4Rja3SNdoUeXdeyWV9Zz5Z+jk0Kv/kK7l3d8e4jRNEfuUW9gvznyZXMtZBQ7fx/QRFqSObP13r48GrgiVvQJTVwlDYUrPCtRJdvOLoSQUVToZ5NqCkTuk66SPitIjUS1vK25vkdTnbBAIOi6CAdP4AqrAWd9bZyRTFW5sDU/mmsr6rhJ+sB21t2xoXYn0RpH1k1anivHYmhJuBm6S+II1hQX5sBPHraPgp08nvP//WhEPbE/teRtfxQ29XVOu3PZl6nNalni1CRax+TCDVX806Aw6nTtFqzbycwlm1FU+5YSqdLZjoNbh1pXYQWtj+LCDVUUF+ZoQksWx8rU0qQNlW9j0jG96fS++BGmZY9j/ptZXPTtn8mnNuaZkSEFwJeJGmg0OXkq8Jp6PpM8q7Wool3+Qvg+6Srps4LUiVfL29rre7TUCQsEgq6LcPAErUb/ofrbpzvp27MHg/KyYhdyUePUmh/NkUW5eD6y72tlF6XqzLS71hjpieqyknIenWrxrFgEa2zPnUMdZPO7pfhDsdL4cXsUWtbV4OvLs1zJsWf81HQsbVbLEkeF1TomVUh47cor65m5ZDMtYVWPQBs6Yp3pOCTjUH93sNn0Wg/A+RvtW5qoDVX8fN46/tgjj8wjNbbLONHSIwclcBi/Gt1ms+Tn78oYzuXf9KMWSfYghR3JnNMbeWrP6fy25Vl2+KbZ92IMHObzfpfzw+qFeFAIIbM1fwpnnzyan66+hzQl9lnTpPqoOf1OikhNfEPQfRDXVyAQdHWEg/d9pg2FJQblZbFt70E+393Ayu3fmR0Ll6qIrfnRLC7MQZU99imHkrlxe2fXx7TWSI+XypmU82inPmole4BpXNidO327I4vGUXx79HqWV9Zz5qEb7XPdEkVqwoqlpnoVi5pdm/W8S6DCahTKAGxbRRgxtRUJs2zLHnIyfK2etY93jzjV5m3bc7BN0sHcOtTllfV8tO3byOs0j8Rl4XPn5EzvVnJZtb2We+XJPN3jRdJ0wZREeNPx/mQ2FbWN+Fc8Qj/qqCGX5jH3c+qJk9iy5hXytj+KHIo+ewasvof71NGc5/3M3rkL72fwwicZMvfyyLWef+FIihaeAzb7pqrw99AYDkrncGv4PTcp14Lui7i+AoGgKyMcvC7Okr/OYcTXz9FXrUWyOGFu06VsIy6tlKK3rtPqWHjfuQv2LHKu8QraR3Fa86MpFV8TrbkzrfQa08vOTnNrz9lf3Xm8UFmpNXleUeesRKi/Xno3atM+s7FrEBkxkkzK4tqKOvqSS4FdvZLLHoV/+3Sn6fXSzTUmCf3HJp/Waufl8arTCEo3c5vvVbIDeyOTHdb6O10JMVEEdff+JrxpMi0tCkgwUVrNjG/LyH+7lsbl/ci8KE700gV294jR8U6TJZAkWkIKHlkiGNKczdZKslsd6h5eD+WV9TH7sraiLhK9lICS4QOiy9g4082Sn9kt2vl4XRnND3pl8ct9v0u8Q4bJhyKg/MRJLLZel4V/AksE2asc4Wee953VNA3KnjHX2mFiQpLgCs9KatRVwEldUpVVIBAIBN8fhIPXhVny1zmM++qxqBiAwQlb0DTSVbqUY7QqjrCESdHOxkixW2dOhg9ZkkBVecj7EqfVvJf4ANuw3gaI1tmVvxxtTnz8aK2Bd2kv7RhOHs8NX7zDLb5qasjlaXUqI4vOTnpTrU3xbK/Z3+LCHN4+dw8DVr9oko13dN7DkTLJcK2bM/NZMeAWcrPHUWxZfzIpiyOLcpmzfGqsoIXLHoXllfVsrTlgem9wv54xY681UanH3/4i3O/qv5jHf3HzmCLuuehUANYu35HURIDVybpyxEB6f7WYWw7OjRx/5pGapCZS3GJyvEMqoKICSsgcSWyNJLsxFXtLdQMffLGXVdZoPbFjJBK9A9tU3vWFt/L6v6L71GvEz+CTBc7pwyeMhf95PeZt23vK4Rnj6NxZItYx64yT1pwuBSja+JTWUiTZyTPhEB51iGbmAoGgMxEOXhdmxNfPxSi96U7Y0p7mSJWT4WY0/AJBhWfe/5LpPz6FYQ1V9ulJukFkF+Fb/EtYejfDmup5X85ltlTCWy2j+eeGKhZuqEJRVWRZYpr8gXPqkxGXUZykmPh01NGzO4b18/ADSJrgx+y0eXgaTgdsjKkkHNyulKpTtPGp2DQyh4hphLCjFzm2jQq+LWtjjs0a1cj5ajG32jRF15fl+rtYvSaPsbv+gK+xmoP+vtSOuIciF8arNdVx/A/7kpXubdPo6ztbzMqfiz/bTVa6l5wMH7v3N5HmkQmFoumY8a698V4LKSr5vdK5pmW+4z3clga80anyhCN4oZAWQQwZysVSTmMNM23EQOoPB/h8d4PjNUgYoQ6PNZ1RwGP9Lcbwd+Pto/HAgeptbK+sp7jhvcROkds6UwAk21YgJhKlNTdUuZs8M9LKbApB10M0MxcIBJ2NcPC6MH1VZynuCWe7qz/SI2uqqqIAH++oZd3X+1juyXXo4xR2uuyMFCUI4VS+AqmWx71z8aoyEgMJtCg86HmRqzwfItl2x7PgMoqjY5wNNabomVJOrcbe0rsT9nozCn6YonIN7zkaXWvrhsV1Mjq9b1ocVchExEtf1a/B4H49NSfoq8UUrbnXtil6efa4yDkYP/XXlFf+THOMDij4lsvMPzE2tc+KNRJ009gTAUzv5WT43DdQt+HCwXnhCJ7Gd4cCPLVsG4qqpRd6PRJTfzQwkp75XJyonl1tZeYKm9YR0ObRa6tTBfDPDVX8o7wKRVGQJLjxnKI2MTLd1JAmG6GOURXcvsxx2WOO7OX//vwEp/vmRWv1nJwiW4dMwrbvgpsJpwQtRpoz8/Ene/8l6xAKujzWetW/fbpTOHgCgaBDEQ5eKnRQOo0UR93PTS+d8sp6Zr25BUVVNSlwlYhhOlsp4bfeuc6pcy4M0AwpwKz0f/KfYXdx6r8f4irJvjmw5aiSPmfW2dA0WZdAl5h16RCmpa+1jTaqStBdJLGhKiYys7FnKX4Ho2vklFWOBm6XiO7FGTdWrM6ok/FuNyM9yf9IxLmLEGyi+d1SrjqQZToHqdQ9OkWC9PdyMnzMenNLq861no75zpY9HJflZ31lPXrQUAVaFJWd+6I9HvXzEwgqSJJEToYv/v4mcS1ai9WpWltRR0tIQQVkICvd22bbaXcFwTjPn2o1l7vkv8UKsQTtJmvGUXzxs+bn9cnjYeMCR1EdE/Ge9TatPB44OJnHshbhb9wduy6na96KCRlB+5NKqqW1XnVLzQHbelWBQCBoL4SDlywdmU6TQN0vUS8do1EtAx5Zi+TJssSbymikIPzGW0a+VBcj4OI2tSnjyB6KC3MYJr/vzpkq3e9mKRPW2dBwey0UVWXmks1clmPjjLl17gCyC2IcEJ+DnDsNVXEN3M4WcAESjhtjJO7FT76JaUZ9zVnH886WPVw4OC+y79ZrAM7Nnn2N1THnIFXlULtIkP6eNZpWt+YVTVQjyYmXey46lXsuOtXknOsRPEWF1dtr+fSbfREHcubEwZEed7Pe3BJpC6Ifp6nxeIJr0Z60Z0sFY1qqTps6fA7PH0WF2S0lPON93v57lsmaNFniiuGnMmXKKvN+DRxpctw+LryVP35ayIQmQ6TFzbP+g1moDVXsVnOZHSzhcs9yfHbOXbxr3oGTAILkSDXVctqIgXy07VuWbd0LgKqootm9QCDoUISDlywdmU7j0FvM7XasBt7MiYPZUt3A39fvQgXe5Bx+dNEt9j9YbiT0gcM98sgEJLuUJyvZA1zttxXrbKgRRVGdnTFXSHD+TEZmm89VIDM/7iy8Uwpal2hwHB4fze+Was5WZj7+C0pj2g4Yz6nejHrbnoP8cWUFl8ir+dnaMtR/1XHA15cBwRJgpGkzNfTR0jItBDLz8YXM56A9oj7Gcz3J+wnnb58XVUxMYeLFuI85GT6Wbq5h9fZaVMzOev3hAIqqanWtLQqz3tjCF3sO0hKyiSS28h5uDe0ZaXNS7WyzqLXN80cF/i/0Y15XRvOg+ldypUOx37NM1gRCKgvW7eSfG6pir4tBjVi7J2rNRnyiZ334v1fDTe1f9DzCOfKW2Ikl2WerSBvvWDtqEkAQn9b02rxp7Ims3P6daHYvEAg6BeHgJUtHp9NYBAmSwWjgHWwKsnRzDeleDy2KGo5QqNQfDth/Wd/mwl84rv+w6mPm4cuYVlkfo7ZoJSD58aVosExLX8sFx/w/coLfUq324YmWEt5QR4MKPm8cZ8wVKgwtoRh4+9w99Fn3OFnNe5GUHJC9Wt2hjgujq6s0wC3PHhdNkwzJzM8eSTH2kTgdNfz5JfJqnvS+gE9qASA7sIdS9XkOyS0Uy19yledDPCgoErSoMmmSoebSm47/glLmZ8eeg7ZWDjWe6xvW/wZPY+snXoz7OCgvi0+/2RdjoEXSNMNOxMaqhugm7aK2rbiHW0t7qbVaVTtV2ripu41j/PXpd/Loh3lcKq8kS7Lpkyd7TZM1zUEtPdXqoFtxNOIdn/W7YM6QiOJs+cHJhJSzOce7xT5FXQnEv/6dOAkgiE9rem12ld8CgUDw/UQ4eMmSZDpNZwtuFBfmsG3PQZ54d1vkvTSPhBrSTLKDTUHnLw8tcRQTUFW4J3gDb6lnU1RRR7EvEwKNtsvtVvtQecZdjErFYAmnSeW2NIEUFXcpOX0gn+WMY2RRLv6G0tgZcNmLAshKnOODaFRxU5kmGKKvo2kfeHyQ3hua6qO1Ox/MgoU3xjXCOrIBrtP4ckoVtRosHklLe/N6JIbkZ1N7sJlS718jzp2OT2phtvdP+AlFjFgPoBJNZ6yhD/kX/zbiMHfEOYic6xXOKbWtWbedgaa//8z7X0YifBAWZfmezNQbo6eSLNESbsegqJjqEluFxTEuAl49sZ6TF0zH19wSu7w/KzL25t8wMiIyY1RBtcPRiHdMU5ci7/sbd/Ow9AJB2YWwVDw6cRJA4IybWvd4iGboAoGgsxAOXrIkkU7TJQQ3iJ2h7pvlZ/f+I6gq/HFlBQNzM51/uGyah6vAfHUcb6mjo4ZT7jMoC29GJuoMtqgydwRv5nVlND3+LTO/OIUic5s0qXQpwKjK5xg15ZbwO/Yz4DLAG9MhGOt4ApoDF2jUeuRJcqwjGwqALxPu/rptai/bWJwn3vhyShWdlr6WS3vNJOPIHg73yGPvj+5mXsNwvj3YTOkbW2gJKeT4bFLfwOTc6UhStFZtve9HXNJZRmo71TE5GWjFhTlM//EpkQifR5a4YviAiNpmhKO0v5nR+d29v4lX1+2MiLk4ZgW00XZp3mv/YVO9abniwhwuG6albE5QV1G08Bzb6+BoxLtU4MyQAtztLXPcZzX8LUH3JFF0+3FzAAAgAElEQVStu0AgEHRFhIOXLEmk03QJwQ1iZ6jTvR7T53HrCgzNw1U1hIrMd4OmcerZj3CHKbJRwje1jfhXPEI+tYSQkSWFGWll0AJvtYx2PP64UU63KbFOM+BDS+DNO6LNzyMnoTc0H9QidWAbpTRup/ldZ1VNVwZ7O4jzxBtfxQ3vsbGnoQavoRQ2AW/cRmZ4HzKP1FCw6m6agjfwXsuohNuLp5AqS3Bx8G3tODvDgemkOqbLhhWghv/GjF2bax5achsfbN1L7lk/6/Yz+7oTVV5Zz8INVa2uNXKd7ZCEM19cmBNueXJv3HvP1oi3e9Y7CE/lS3UcyBtFzz0fm5w5VYWP1SGkOygodnaGh0AgEAiOToSDlwou02m6hOAG5hnqwf16smFnPXwXjWoN7tcz/gomPk35aQ9Eo0VbZeafjVktECg671o+3n+EPp8/iF9tBqBAjvbLG1l0dsyqE0Y52yIyY2x+rjNnSNS5i0d2AeWV9Zx5qNp+Gt5tCmA7iPM4jq+wY6E7pP7G3ZpBm5Yesw8+tZn/J/+FhWgO3iXyahQkPG5EcyxIhB3hznDwOriOyTpuLxtmMx5trrkn1MQPv3iGH285iZkTB1N/ONDtjfu2qDVKKtshWWe+Nfee9Vk/Z4jt80jKLmDHhPk0zZvIKCnaLH2VMpifB+9j2oaqmOPpKhkeAoFAIDj6EA5eO9KViqynjRjIoLwsrpq7luaguV6kotYhhdGAm2hkeWU9x298Er/UbHo/Qwrw2DGL8Bc+mvx64xhzdrPfrmfEXThmIU86H/S7iRUbquhLLgV2bQHcOprtIM7jOL4cDFo12GTro/aWDnGJvBqAx71z8UjJO3c6rVM0bSXtXMdkHFuuovMO1zafOpqDCvcv1tRMjwbjvrW1Rr9b+gVHws+lhNkOyTrzbXnv2TyPgnIPdp1+J2sr6ngqeF+kJtV4F9ndd10lw0MgEAgERx/CwWtnIobPpjKY07m1OLpBYTXfl23dy4J1O+PWGbiJRq6tqOMWh95ofoPhbzSUE67XwZgrzx4XM/sNuJ8Rd4oMSh5QFZoz87nv4GQWbSwiTd5FkzyVR+QXnBvDJ6Ija8SSNFwlCS2VFszHlwKBzHz8rVpD18QabZk5cbBjw/MIDte8Ws3V1B3DN2KbKU+2I+2ZSvj421/wr2+i9XNI2vMmbv1iMs58W957lv531WouTzSX8M7yPGZO9EWeZR5ZaxzTElLxpslMsYnwdpUMD4FAIBAcfQgHryPogOboevPqm3M2MKryOVujyGhQKKp5hjlRfx830ciRRbnUfGTfG003puzSkhJGOW2MubWWJtd6w2XXM+JOkcFwv6q5y3ewaNk2FBVCikqP4VNZ3ZzH2F1/0JzVZJ30jqwRczBoD0o9yVIO2NbS5Ut1WMUjkiXkScd/6oURCfmjSVTEGm2pPxwwNTwvfWMLy7d9y3FZ/qjQis01D3nSeb339UjV0bMtS1KHGPepOmntnUr4zpY9ptfHHuMP18210TOzre+98PPo+eU7eCr8jPAo2pgwPssgfvP3rpThIWgfHn/7C97ZsocLB+dxz0WndvbuCASC7xHCwWsvjLPPdgqNbdgcXW/Ue4m8mjO9c0GPwliMImtfvD+urIisw01/n3hpWLrxWHDir8j56jHHSJddWtKt557kyrhxE/lzPSM+tISKsChMP+qoIZfms+6nyOAMT/Z+wh3Sa/SjjuCOcLPwqVsT7qfT9oCOqRE7fyahJbfhCUUN2sOqj5nBnzEz7a/0JlYls1rNRZKwdc5bVBkPSlyRFbIH4Dl5PGxc0K4TGUnTRiqWduNtbUWdqeH5e1s1dce/l1fx6i9GUmxzzT3nz6RX00g8SzYTUlQ8ssSsS4e0u3HfGietvVMJLxycZ3oWTTqjP3wwve1qVtvp3rMbE9ZnpP5vJ0NfyOgfvTz+9heRca3/FU6eQCDoKISD1x5YI3YJFBpbi94GYUZaWWyKncUoMhoUA3Mz4/f3MapPSh6tZYJVrASz8ShLg5go3cBdnjLypToO9ehLz588bBtFTCYtyc5ANTYmD5Tls2LALcyceKlr4Yql0jk8FXhWm4GX4A5pELeGPytueI8zvPMiTlJEqARSNww7qtfV0BI8aIInvsZq9nuP46HDl7E4NBqAJ/wv4lWijaKbVB8fKmcw0bMuRtL9CH5mBK9njvcP9sIrkgwPhtPr5gxpcyGZVtEGkXM9Mj5hSD/baIuxobaOyQmyXPPyynpm/X2tybmz3nvWSFur0yM3lXHyWw+wVd5DtbcPT4ZKWFtxcvx1GRzjGzLzqfBOZnHw7JRSCRPtv270mhygf7VxzWo73HtuI3B2hv64wXkicneUY41Mv7Nlj3DwBAJBhyEcvPbATuTCjlbWX+nobRDyJfv6NyejKG5/nzfvMPe/U0PR1xYnzzjDj6oipUmRaI8/TWvJYDTyUklLqlvzCu/Lz5Dvq6WGPtS9898U1b4VOc/+xt2M/eJBGr/4HTnSIaTPEs/Sx3U2P5hlioABKTsrFR++FHFEpY5KWxxaElGzrKis5525a/EoCu/IY7ht9CkUbXwqEs04kDeWK7f/w+T0qUCTpyf/OO7XvP71YIpDX/Jzz/uxUbzia6P/bgchmVbRSuVSPTIOsGp7LY9NPs2kHFtcmMPMiYP526c72by7gXCv78hYsnNsjHWwqqrG9Iyzq/Wb9eaWlCJv5ZX11K15hfO3P0rPUBNIUCDV8ltpLjXqKcBJ9l+0OMb+xt3M9s7jgh/mJd3ewW3k8J6LTjUbv+1Us9rWuInAWQ39xZ/t5uU13wj1zKMca2T6wsF5nbg3AoHg+4Zw8NoDNwZtG9Zf6U7avmXH0Sf0bcznjT3yyEx2peUvO79vcfCMjtIk7yf8Lm0eaWFnwd+4m9CS21gQvJ5FwbMjBo21xUJcNpVx/vZH8UiawdmfWvJr/om1ZswvhfBzUHvhEK2xGt2OzmYbOSsVH75EvxUzSDekzbZlLzQ30R3rcRYV5sB5Uces75whYHDuQIvi7Wvx8VjVaZyal8mDe64D4CrPh3gkBckuotvVjPJWXkM9Mm58bZwQKa+sjzhfaR6Z8045NlKDB/aCP4ki2NZ0yKWba1JKj9Qdq/flZyL3jU66FNAcfMMYMOHQ3mF8zZ+g8NcJtx3veFynd3ZSX8P2aExvNfQH9s7g28p6oZ55lGMbmRYIBIIOQu7sHTgqcTJoJQ8gQfaAiJhHWzFtxED6XPqoZgQZOKz6eFqZSnllvcM3HXBKK1VDlFfW89zyHZF16g7EHeMH8VjWoohzp+MJNXG79FqMIIprbKJpkhtBED1aE0Y3ep9ato2r5q6lPNx82LYG0OkahvviGY/fivHzPusejzp3YfReaPo+JINx3XbHkxJx5PyDLQrDCnPo4ZWZFbqOIcoCNlz7DTy4LzZd9/yZMeOvQ4xyJ+JcQzdY61Ktr43OSyikcMaAXjw6+TSKC3NsHRsw3yt2kRvdAfRIWiRwwpB+ptdu0yP17ec7qNoar/mCdTu5et46FqzbGfNZzHc2lWmpuKW9tL+byuLuh/V4XKd3Di3RnpHZA2ivZ2YMeuSyYRegRieJEhxjIu656FRuHlPE8bkZ3DymiLsnnJraORF0LzaVcc+2K/iocTL3bLui1eNIIBAIkkFE8NqDBAqN7UZ43Q1vPkBW816q1Vxmt5TwevN/MX/u2kgrAVfpkZLH1slTJY9tZCKSqrTCvg9aPnWpGzStSfEzfHfhhqpIvVSqKpsVp98ZN+XMmpL2hWev7erz0QzwZ97/kuk/PiWpqIy+7inDChJGRxas28nfPt3J1poDhBQ1qWbyNeRGJN6nDCtIPG46uNm4HaaIZiujQHq0zqlONV40Lt5n8dL67KLKg/Kykk5p1rdfQ3xVW2saKsA0h/EQ9GXjWfxLZCWovdGwC5ZoVavl2eNs97FVSpEdVbOq08qU3nhYU1CFeuZRTgcoZwsEAkE8hIPXHnSmoTu0hFfqhvHEu9tMbwdaFGa9sYUv9hykJeSi9qP4GnMNXpjP8yYT+CaOU+FkHB6Tzx3DB6Vm0DisU1FBjqfsqH8XzfD/+/pdkbifx2M2umNSHR2u4dK6YQRatjkevzVyczCjLz2bzTU4ANXkoqiwenstn36zz1UdjnXdEvFVQ43Gu47bZvIhTzof5/+Sh9jKD169nYwjexiSmY8/txSIM4472ig3EFvvNY7ii59N6j40iqroNapOdarxnBfrZwD3LfocCaJtFBywU2JM9p7Rt79lzXTytj9qioDrjbmLcEhDdVBhlVua8erOnU4oQPCtGVx1+A+Okx7dRimyA2tIu805EaRGO04WCAQCgRuEg9dedKKhO7Iolx5eOeIMSGjO0MaqhsgyzUGFhRuqnI0MPf3OoqIZPO0BfHPXOqtgOkRN/BeUcuvQJOruEqzzsOrjH6ExnCd/Rr5Ux34yyZab8agGA9TSnqFF0dw7Cbi8uCDSgL753VLOPFRNX3KZs3wqXH+XrQIiwMjK+rhOlTVyUzviHnquuTe2F1p2tBea2zoc67oTRdasxjs4RFBtnNnavLH8+D9zyOFgVDAnXE/pMX6nC2Fb73Wu+/vQGs36aNu33DT2xKScMbvPyivr+emfPqFF0d6PtFFoLwM/XEdWrDu1Z06D7ctiGnPPP7E+ItCkc3POBvjgOTyhJhRkJFVht9qHOUzlSeX3tptLa663jSS3Z3P0uKRaR9fVakgF3ZeuJjglEAi+dwgH7yjEGD3IyfCxdHMNq7fXmqrWVODv63fFjyZMfDqmzqqYBOlFFmehOVNrX5CbPY7iVA/IsM6IkdpSwtvSGB4JqYQUFW+azNtj95jUIZ2avHvTZC4bVhBJo/EHwwqD1PIwL7B6TZ6jmESilDNbQZM+mTG90EZkj8Mfz1FOYttO189qvI//YV9nh2VoCSybiV57dFzDK7Z97zwhbRbaKSWvM0m1BYeO1SFetnUvK7d/12qVw39uqIo4d6BF09tNWMMuNWzjArj4WZ6vG2ZqzK33oATt2G/O2cCoLx6KfFdGIZSWztaTp/Nd449g5+/NPTQMWM97ezdHd6Liw5coWHU3PrU5evxuU+M6S9hFcPQhJgsEAkEnI6mqC7GKTmb48OHq+vXrO3s3ujZv3gHlL4GqW5ISoEL2ACpOv5OLlucRDFuZupy7R4I7xg9KTtEyCdrLyDOm0SVTnxQTUZgzxPZHWAWk7AHtnlbbqgiHyyiFNeXQkSd/AIdiI352qEicGnq1w413N+crZhnLeao4/U4ObV/NaXsWIVn6O9qltLbFPfL/Fn3OfF3ABPDIEmU3ndU+58xhTJM9gPIpq7jKMKmwrv//kr3n4+gyHh+EAjFf3ZfWl2GH5vC1f5pjs/vya78xnffnlu+IOpNtcA7dXvu8F4fT365dTPYAuH1z4g21g4rm9Nf+zUdffsd/n3Isz0w9M6V1dFo0VJAam8pi0pxDnnQ8l7ZzHb5AIDjqkSSpXFXV4YmWExG87orREPFmQLDRskDYi2vYReHH9zLr+N/wWe/xDMnPZtabW1KOcjgRr+eXY71eCsZUxYcvMXbFI0yllpqdfWgeez+3Osm9W7Cm06kNVbYBCQmgYRfKopuRl94NTfXtUkeZch1OEgX8cXsdGnHp3IHm4G2Vp7pvmt0GJJwsePMOKH+ZYjVEseSBxmugYWTMeRq44nY8qFFHxdDfcVo4Wv23T3eypeYAajgynNI98vsRUPsfAB4BrvYVMCEwG1mWePjSIW2ewqiv65cOY5qGKoob3mNjz1J8jdWEZC+ePWZnTg0FbL/bq0VrvbJPPYZc6VDsAum9Y8Zya6Op1mNzM1G0tqKOW1yohsaljVPrp7/2bxZ/pglP6X+TdfI6KxoqaAVDS/AAze9q91sgMx//BaXCuRMIBB2GcPC6I1YDP8a5M+MJNXF25fPc//UPuWxYQZsruDkZIHGNvFRUxjaVMWD1PXglrQ1Df2oJrr5HS4FM4YfzoN9eAEVHVkPQtM/9/nUUbV3An6R8t4zivml2GxF3suDNO8yCQLrTtum1mPOUJjlkLIT7O+oOsZ3ztWDdTl5cXQGSxHWjTnB2nA3OHWgTBoPkKj7NuZ/KqR9GnLtUjHa7iKxxXZN8ufYRrPScaDoykKbERuqc9Ir2px0HwEMtP+cJ75/wSwZ1XdkLE34X851WqWdacNtLb2RRLjUfxVcN7Wg++vK7uK/dkHIvQUHnMrQEf/h57O/kXREIBN8/hIPXHbEz8BOQL2lGwsINVZFeXW2FkwES18hz66T85RL4ekXkpdeyba9yxFVNmJ3BXjviHrzGJuSJCHaR+rO2LuA39ApMloRNs93gIpIbd7Kg/GX79QbiT3yYsLQEsUakHn/7C1Ozaj2V09bJMzh3OhLQp6mCPm6j2zY4icAY1/VESwmzffOiNWgQ7U2Y5DND/+7+s+7l1E1ZfFg/lr/l5/Dzw391FXVvK6VIt9HA4sIcKsbeT8BYgxc+hs6qo/vvU46NRO7018nSltFQgUAgEHw/EA5edyQFQ34/maz23Ub/jXXwTXLpholSyZLq+RUx5m3qhCB6bJvKYPGtYBNpsKI2VCXVm07/vOi8a6kAen7yGLnBbx3ri5y2JUsSsy4d4i4Fsi1xUcCfVPpfnPGk4hzZcfP9hLiM5MabLFDVUOJ9TITkcfyovLKeF1ZVxLy/dHNNytfetdFucH7He45lrXw5ryujgagIzMyJg/GlyQSCCm8ooyEAd3nKyJfqqCGX5rPup2jl7SnspcTeosu4aHkegZaD+NJkBl/4CyickdIxp0oy0cCi866NETXq6F6MRvR0zNbU4LVlNFQgEAgE3w+Eg9cdcTLwHQioaWTSRG85XD+TRLqhm1Qyu55fzy3fEWuMWI15p2PTl3Ph3AFUq7lxG5jHi5YUnXct5SdOwv/yaWSpBxNu66C/L4ED2roUVWXmks0MystKyuhKSSzESAK1v6TT/5z6DAKoEpJTWqPx+6mSRLqp3WRB8K0ZpDl6oRJ4e7iLXBVf4/jR2oo6FJtTMGFIv8TrddqcG6Pdcr/0CX3L4965ECTi5AWCCks313DNWcczd/XXtCgqi0OjWRwaHVlNr9VeVvj6kh1wTke2R+XYbQu4UOnJYnV0p6YHGut6ja9t6cQWNXboTt2CdTu5et66xIJHNoi+eQKBQCBIBrmzd0CQAufPjKZd6UgezFZu+N/ZA5D8x5jrZiBqRCfAzjmyo7gwJ6KSd9XctTy1bBtXzV1LeWV9dKFEqaW6k7L0btfpZIdVH7ODJXhkCY9k3+dNj5bYfa47Qw8EriagmqM4MQKz3nRqR9yDbAj1hRSVZ97/0nyccdC3Z3t+3C4ztAQuflZTBkTS/l4cVWdze80i2I0nbzrv/+ARqkmQDtba9LdU0003lcGSW/E21ztHXodfp52XRPE9byYLjp3O1fPWscCgdqmj95XU11LQqwePTT4NwP47fX5gvx3L+/o9o9fkPbd8R8L7JUMKcK+vDI+sPbwV4OMdtcxd/TWKgyLy/sNBHjg0hYCa/HyejMJv0+YyybO6U9MD3dw3XRk9vXbV9lruW/S57TgTCAQCgaCtEBG87ohNY+p4aUje0l7263ERBUy2/iNubVE8o11vSwBRYZM4qEjsVnKZ3VLC68pobh5zAlnpXle96YwKhtX7mwi0KCxWtYjHrGMW0rN5L4098vjHocGcH26k3pSeR+aQiyja+BTbfVovvtnBEpYoo/l4Ry2ffrPPlVCGm9orV/VZcaIUSdfsOIyn3OxxzNm6h8f4Q+wEAUB6b01gozXRklT7RX0wy1bSP8Lw67Uejm/eAcSJQHrT+fjUB0y1bTvrGk1jydpXsv5wgJ11jZGaPL3XYCQq86t1HH56OOkN2yObaco+mYxfrbPdBWvEdebEwdQfDjgqYvZV6/BIEqcW9OTz3Q1adFFVkWUJVBXF5jsAarzzEId0KcDT3j9y25hTtL6OEFEtxdJqos0Jp6gOa6jifTmX2VIJb7WM7nZCI9Yei61J7xUIBAKBIBHCweuuJJOGFC+l8/cjwMHwhOTrP+I6F47GvKFH1ZwhiY4GThjL8wOfjvTZkiXISvfG7bNlTHEyGtRpskSaRyYUUnhHHsPV02ZQ3PAemR/M4udHPqDOcyxrBv+WUSflRtLlJKC/VMts/zykACwOuU9fc+N8tVZUIaWaHZvxVAxw/V0o//d/0NIQ+x1fauqlJlykm9oeR9wInxR1NpwEWEBzTC5+lj9+WggG5UW93s6Y3qpv+8oX1hAMxTpKVoP9pTNfM/eBO3MQtzocj9GhD7QozFyyGUVVHRUxq9VcWhSVwf2z2bb3YGSc6I7hwaZgJF1TZ0Zamb2T7hIZhcKP72XZt4c4Xf0Pfbe9Ev3Q0GqiTZ08Q4qqhKba+rh3Ll5VZoL6LcyZ1CXq7NwwYUi/yESA/logEAgEgvZCOHjdGbd95M6fCQt/Yb8OG8U/K8nUf8R1LhIY80Di1LwTxsL/vM7IyvqUnaC1FXWRmr2WkMrUEQPo3ytd29+G90xGZZ/Qt/T54iHYnh6TLudXm/lNWhlvKKNN+xCvfs6N89UWogptVbNTXJgDLQfsP2yNuIpOnGh03FrCeJMWxuifGsepmfxHGFrChKadJuNb94usTvs/N1QRsHHuINZgt3PS3bQTkSSJkKLF2p5oKeEJ/4uaUmyYZtVDhnSEHb5p7N/SlxvOvZel0jkx42Tc4DzWVtSxrqKOVdtrybdrnYBLEZ0wnlATP/ziGXLZZ/+lcKuJVhNHiClDCvC4/xW8a5qTa7HSyejOv7XFhUAgEAgE7YFw8LoryfSRG1ri7OC1A47OhZMxv3Mt6qKbI8a4rcGZ3hvu/tq0jfk3jGThhqqkE89yMnyR7yjAkPzsqME1x0H0w6EmMF+q447xgxhZlMt7W/Zw6/xyvjvUjKrCZO8nDMlahL+x2uS4uHG+upSoQqpplG5xiEbHTVU9fyYsuTU2TVP2micMJI+zk/fvV2DRzUxTQ0ztIXEEP+k0U63m8kSwhDc5h5wMX8Rhrz3YbPr6j47Pwe/12Brsdk76c8t3JGwnkpPhY9abWwi2aBHlK4YM5PiNT9KPOvaTyTEcoXe42Xjvlr30XH0Pt076Xyh0FqRZvaOWarUPBTZOnt29pqo41jXmU4fkdMfFc6adsE5SnTweNi6IW4PrDeyPfbM1fSA7CL3HokAgEAgE7Y1w8LorLtUHdeP0l7ifqW9XrMb8m3egrp8Xf99smimXV9bzzw1V/KO8ipaQ1t/PrgbOLppWfziALBFJ76w/HIieJ4e6JyckVG5d+SPWb72UP+66PPL+JfJqHpbm4m8MOyDdIMrgiJvIazsQN1VVP4dL747WbNrVBB4/2tRH0Yj69YrItZZRyUCLlPWXannMOxc1CKVvaHVtLYpKmizh9Ui0hFS8aTJ3TzjVJJAyQV2l9QQMOyvF58+k+NzovrhtJzIoLysyZtdWnMzVgYEoKqz23xZx7nTSwn0gE9VjPhkq4TFpLhkuej6qQEiVSZNiq/kcnTuI22rCFrtJqvUvErdmMh5tEVHuIJJqYyIQCAQCQZJIqoPyWldi+PDh6vr16zt7N7oWpb2wN4QkKNVmuI0pYW97ZzBItnFePOkQMhju4RTIDuOh3oln/i3RO/249DRLCNc5jR9kqsNzSonT3w+2KHg8MmNPOZYVX35HS0hhle8227onJFkzYJWg7S6qwF9bfsyDLdcBsNp3GwWyzXqM9YbdCbfpwG1MUobwXy4xO3MnjIV9FUm1FDFSpfThnMCzgHZ9PRL89EcDo+m8hrF0obKS36bNJd3oQHnTTeqmSR8P5jG8wzcN2Wn2QRcpsrkm+jYnqKs4YeX0hBMYqgpK2JVLS9QiI4n9iGHOkOSvjTcd0tLthZi6yb2VdBsTgUAgEAjCSJJUrqrq8ETLiTYJ3RWn9DjD+8YUt58EZ1OXXmRe1urcgWYg/+WS1PZpU5lmtJX20v5uKkv8HTdpXU1mSXT9uHTTU8K+PYI1xe9PK77i6nnr2LbnIPNvGMnUHw0EVeX9rXsjyz3RUkJA8tvsp6LlraX3tt1FCbjK82Hkdb7s0JqgG0UZTAwt0Yzn0v3a3w6KQhpbCcTF6tyB9jpF5w609Fs5HLXTW2xcNqzAtD/6GLvLU2Z27sC2FYnT8di2SQgvP3PiYGRJolrt47yzeoQ4fM/pPdcWrNsZ2WbRedciOYxfI5IEHknFI6ngzUy4fLz9AJyfC8neC3o7kAm/s23rYYoop/Is6iCSbmMiEAgEAkGSiBTN7oqLtDlrSljl1A/pYzQsS7Pt120wlF1HHJKpCTQSr0ZKx+LMGo/LI0tcMXwAU4YVxOyfcTlZlli2dS+gydo/Nvk08nul06KoJkfxHXkMZxX04bKdj8SmqIUCmnKkQxsHj6RwfG4GFw7OQ97mULcmyZrR2Q2U/7oUiSKIDmmYraGGXB6+dEgkZXKCuoqiheeY9mFk0Th8abKjiIkbJyZRRKf+cABFVZndUsLj3jhplmGHckHTSFPbB50+K+9lXNO+mAiensRhrbuTAFqOhP/lkC1gV58ZbKL53VLm1g3Tztmae+2fC+k5tvdSTA2gTSQUMKfnphkcviSeRZ2RKtlalVyBQCAQCBIhUjS7My7S5uIaME4OHkBpQ3KpRE7pVonSpt68IyqxbofsBX+WFsWzKCy6Mcz05ZZt2cPGqqjU/0nHZpLpT2NLzQFURTU5igBnvngCsm16mqQ5aTZOqSp5kB4MG5ybyggu/rVJATFGsTBsuJZnjxP1OPGwGuwQa/THG8veWAVUiK8gGZR7sGv04xSdd23CfSjPHsfJC0bSs3lP7IpcpA0+t3yHuaWCQ6pxsEVhkvcTHstahL9xt8PaJK4e8K7JsTvp2Ex+WPcuz3ifd07xdDJe8boAACAASURBVEAFpOwBzvd2QxV2zp+iSpwUmO+c8pw9AAKNtg7eIdXPfjWLfKmOQz360vMnD8c6d/HGhIMCJ9kDNBGXcP8+VfIwP3QeM4PXdniqpKjBEwgEAkEquE3RFBG87oyLXnitUWN01XBbxylSkSiCMfHp+A6eJEWNQMNMfHFYjTIR+vEfbAqaHLwd3zVG/j3+h325aeyJpvU1H5Nvb0TrSn+WfVYBSQ1pjm7YCd1V24h/xSP0ow4FKTYiGI50XHUgy5UT/b01Cl0KCjkSNvrVhl2oyEgoSNkDkLyZ5jYhsk+rscwuwHv+TIqM646zD8W3l0BWL7A6eC6FaBJFdMyKnGfjL3w0zoRKQUzPNSSJGWllSTt3AKhQcfqd5iic8dgcnKlqclFU6Efykc0MAgwJ1z7+87qz7cd6vDHh+CzaZbpvJTXEVdJ7hDwqs1qu69Dm6V1KJVcgEAgERx2iBu/7zAljY95SgYa8UUDU8NTrj+KmErmoCXT+7gD79yVPrAy+TV1TIsor63l5zTdIaKqZBb16mD5vCoZijC3/BaXOdT4Tn4bh15tUAyO2s6EGqei8a9lz3Xr+8N/rtXomG3yN1a7qcfQozlPLtnHV3LUxtVpHNW4mD2zGcuT9oSWUT1nFqaHXOKn5FU4NvcbHhbcS3PeNeVmPB6a8ALdvZkHTSJ5/9jEaH/+BllLrVMvXUKXV/9n1k8wudOWA6g7cHeMHOTr4MbV758/8/9l79/ioqnP//7P2ZGaYBAkhORVCAEmlomBQwxFUkCpHFL9UgXpyLNpTFbRWrD/Fe3vEiBW1CHo89VIF0VbQpi0gpdJSlSK0hpagRPBSNBoIAVtCCBDCzGT2+v2xZ8/sy1r7MpmEAM/79Yohc9l77b3XjOvZz/N8Prb5GVd6oG7EnZg2aiDmTjkTY4cUYe6UM3HDBYPlJaQe+Oyfh7QgOX8AtLLMAensqWAciUAET/KrEWDAbkj6BvNLpN8NjVz7nrlwSFFmN5R82HcwpvXOUqkkQRAEcTxBAd7xQKaCAt9bmVoYc2i9L+sTwzBq1w9RU9/saeGZQrDQ8yylL1kkSnvzfIgz1NQ346m3/pESZWEAzig2l/NZTaoBaItX2aIWAAaOBnoVi3dqCEL1hTmTLDpjecWegugTWpjBy80Dw1xOYVCENZ6/WLuKU7Y8YSqfBZDuYdu4A9VvPIfrmp5E3pHdcJTtzy+R9//t/cTz51EkviITXgFgmp8cDLt4Ee6O3oDL1/ZFTX0zpo0aiF9OH5XyXmuLCOa4BxgDxm9/BACw9Pw38d0Bf8TS899MlUk/03QO6s571PQ5CVz5NKZNvwuzJpyG6Lj/kX8vCD73HECBcghzBm/DL6aPkg/MaU7IvoskBJjqrTyzGwu3EARBEIQR6sE71vHSnyR7n6F/b02/7+PmLaVQOTA5sAFzei5Dr+hX/sRAaqsQ/WOllpXKK9ayYF5FRJLvDR5qRCMK8SS/Wt5r5FEO3WqnoDCkyiA/3XMQq7fuFppUexmr7ZyLMErGu/RwuZVeGvuwgieKtHptlVlIw4jTHBf0ptbkX5I6f4wx/CP4HUnJotbD9mj9NLHNhZFACAj1lIruuI7VoYfWT/+rWw9fal9e5qyE1h79MGz//NTfN19Yipff+9I+PtExAfJeYaceXJGvodPxGM+zaBzLbxbfNGIB4EGXa5jp9yxBEARBZBHqwTtR8NqfZFzwRAqA6MG0p1vLTow/9AimBKcjkVA1P6+of4PumvxL0v1kCQVL8kej3OtxlFVgYdM5poXqpQP6YsLnj2RksL104w688O7n6eAOwAWnFuH2//hGqv9FFtgt3bjDOfgTnXMRonMnWOiWA67BmrkP6wTowautAt6YaS/RBfwt/JPXoPxbT2PJDC2QLsgNYfebRegv6g9L9rAV73AK7lhSAXK/e3AHyD+PDkqPfvpfPakyiuZfn1Lgyw2erEpyj+zGhtBtKGZ70ciLsPiD7yLW/u9QORCNq1i2uQHlLX8SH9O3npbfkNm2XL7Ttn3y7x6Hz1Pqeet7dlSLg8ny6xyPPbWfjvSBEgRBEEQXQhm8Yx0Phude797HQ70RiB2AAtX+ZBbUAG1Y7rLXjbgTl6/ta85StfzJt8H20o07UjLxgFaWGQ56y3pZ3zt3ypn2IE96zh3wYwCNE1hQRcfJBNtpLsrexwLAlOdT57/uncUYsOE+c5mmISPT+tjQZHmmZN+PD/YW3KUHkP48uo0zqfDI1QR2owgL+NWYNv0uT2qxGc0XD/PZqjgaV3rg3vgMLIufDwAIBRg+7H2XOOMeygN+1CjZt4P6qY5fA/NVs1JKmWABLYCbtMD9OSuGigSASxRXLdeVIAiCIDoRyuCdKIh8qAAAPK3o6DHjFIw5LFQ89L3JMgnCxacgg1H63v1486JHsZqNTb+21nW3NlZvNS/MBxXmYn7FWZ4Wvtb3rt662x7gSc65zb/LiJ9MqEN53gkT+DnNt0ye4wnT+S+9+HqgKE968yDv8jnOPpO+gjvYe8acxglN4ZExoD/24qc5ixBoGQFAPm9kqow19c1oeu9VjNv5HMKtjeKbJNLvkDTWaR1Uj+CBHr/G8vj54AAux3qEZNYNsVYtsJIFUm4Yz1XqptDOtIem8eaJteSTJ9J/T1qQ/jFu78nh9jlQW4XEG7chnHArwy45cT6TBEEQxDEDBXjHOiLDcx09qMiw78ZINK8YYcHj1sWNtYxQGqxISp5Kt8zHzDsk3mOGIMmpb80qE3/ThV/3vPAa1q+X6b3D+vWyv0hwzuNKDyAYQTDqoG7psaRLVp5XU9+M77yY7sN77cZu0ofnwY/RN05Bh5NKotP7rOffyWbEqQTQTVzD6rsnKiv2EFTpBBKZlQLW1Ddj6aIn8DB7AWFmKLl+Y2ayt7E5bfuxZalpzGryZgWL9JEGs73j/0Q4qOAy9V08mrNQ6imoDebldGBlDNK8oF9v6/eBXlpqvHlS87L7/nVE3y/Lvg8s/z7AVQRsG7EQjKBuxJ3evUIJgiAIoougAO9YQ7SYdjL3jbel73RnyGEewoYBP8AEy+Oy4M24wJH2EnmRvpcEgW7ecXrGLRMRlZMiwdS/WfJv2x16weI/qC/g3QLqDmRCl21uQKxdxRXKBtyjVKH/4qbsBVSZ4tJLljHjZwMrbgZUy7xVgs49mE43PIDU+feUdREFgPrxytD7A90C3vGzEV/xQ7uSpwyvyrGG74ch4ZPxY3YIuczSx5iImb0ltywFRkwDtq8Bb2nAwfDJ2DvqPi3L+eRwaYDHIgXYotyJUOsu5+AOSH//+BR74WBgfUqdS3aBdPAu+54TPS6sbFAdq1U518bUyAtRf/pd+ICNRaz9U3mvZGfc/CAIgiAIFyjAO5aQLaZ1EQNZLw1P2LMKKQXA5F38WKtwIdfOFTzAb8K08661PedFCMIYrAQCCnbtb9MsGGQZDGN2RrKoFXnHWfery8P7ZXRpIXoE08FVQW5IfIfeKfvjlJ0QZJ+soi4yQRUO4AplAx4LLkwv2rMVUGVKp4pPKAAsC/Nz/tt5u/pzMsVEcETnnYGlB6dgefx8/1kXp3LnQCgt/uJ27GUV2Lm3FYPX3S4v6zXixdvN8v3QK7rHW6dovA3Yvga4Yys2GwJfANLPIAfQ3nYAYfgoVU32tIV9VBQwcLkNhRWnAJAJ8nE+7FZ0dvEijEmasI9tLsLt5Q4CN51184MgCIIgXKAArztjvfsba3VeTMuCJqaYM3kiwQ/BnfVEIIJ3hvwY0867VrgA9qLepwcryzY34NebduL1v+3Ass0NePOiO1H63v3OpWyS44nlFSOUcFENzBBrcOVHzRBAenEvk1W3ZJ+Moi56aage5Fn38+1zStD3gyp7Rqaz1Py8ZB+8ZGIz2R9TxAHa9jXu29HHKMkUhVt34WH2AuJMxe/bx7hfUwO8pUGerbryGblybVJEyNhf2vz1yfjahtnoqR5w3qlXP0lB8OkpeASAlgZhRn54XrFQOEXlDEHW7nHjGnzZjQhZ1VqyCoM0/WZVyqytks8xCZwDb6tnpf6eOLxf6vsi1ee42NDnSMqbBEEQxFGCArzuiujurwx9MT1+tlhanidVMfVMnr5YtIoLpEo9tccC42djgsNCxKt0f/mgAlTXNaFd5alAaTUbi5mW/Vl9wJr6fR/jDz2i9SDpBCMIX1qJJfmC/cp6ewyG1+bXiQMXa3DlKkEvwk3GPYknURfDuDiTGJxnElA54TX74CUTm8n+Ompybzr/9vHlshjuDVZhjXqh7ZoahUlCrY2pksXmr09GX16I/kxkoWCJWgTnr9+6e7C9fQb+T7kQsycNQ83vf45H2WH3gKfkXG8BgUO2zW0X8XBv282M325uwNKDU/Awe8F0U+EIwggj6j4eCyz1n85CHNxxAKzpM8v3g0MwKIExYHLuVrT23ILvHf4F8lbvAf5agvIhE4DPl9o/Ky5lwk6QcAtBEATREcgmobvi1nNixCgj7kW+PdIHaG/rUtNemVG3aCFjzCRMCf41aXhuVwA0vdfqwWVFD/IyMCzuzMWWJ1sGI7J54VdK3g2P+3GzG+jw/lz270ptFbDsRuFTHAybr//CNO+WbW5AW81r+EngRVNQc5iHsPRrd2JrYwsW5DwrNkk3jk1yPA1qEcbFn8b5pxbh0R3TUCIMFq0wYOoL7udTss8m3hNH0APFrAksUgAcabEF0O3IwY4Ln0Dsz0/gNNaQ2u0nan88134l7smpQjFrwv7g1/DxGXdg0AdPyI3g8wd4/+7qIjgAZi1Tt+Ex6LNtR/I+We+zyxz2Y3JPEARBnFiQTcKxjtdMhbV8q81BxTH1GkEA6KF0qCOBjh+FTWMmIZFQEW1PmBU8k708Zx9qxMkoxJNrr8bwk5Y79/bofTwZGMOX55egfPxsYFD2g1/fgjAiEREPJXy+r52H0sua+mZcs7YvLlNvwN3JAIBlKiThab4zTfHRD6vvlW8tv8R2UyEaV7E+9CtbGWwui2HiP1/ER8rV8iSU8Rgkx1PMmhDMUZJm6pJsrA3uraxPMDcO8xAeiv83fs/HpH0pBTeBctCO0vV3gisJ0/ENZbvwg5w3Un1np/TMxZ+nXoS/APi3Dx9EmKczeVqIkxRF6coALxgBciLuN7Zce/+45tkXa3V6BZhtO5KgkCe0vkxjRYWHz6rvsnCCIAiCsEABXndFVvoW6aMtQmRlfz7k1204LLKzcVfZq8JmQW4ICmO4QlmPR3MWIhI1CIokszFhAGBACfbiYbyAUGvMvkM/x9iyM12yGikAogcBNZ5+rhPFEXwJwiT3rxswx/KKEb600jUwN1672ZOGoflwzDnY81B6qV+/FXwMfqeOkRvbe+nl8zRvuab4OHC0/f0/GwXs/SS11G7rNQS5szY5L/oNC239WDiAYklWrR/24onAz+QBnrEsVXI8h3qcjCXTtM9O9F1xf5sQLwGwpSw4mleMBw5Owe/5+Zgc/CtmbLobWKeZdgvhCduxMQYMxS5sCN2GYrYXB+N9gdqHccHUHwCh7SbPOe29HPyLdZ4rMR29I70QygMmPaX9u8OWMMwxuEu+wh+ca9/ZupiV0Wrj7Tl21VJ4620mCIIgCCcowOuuyDI1ukqfn/cZcbrbHSkQm/6ic+4qixYyNfXNmLNqGxIqx93hKkSsgiICclkMKhQwqM4vfHK4dozCRT9LL8gzzHB2FTX5l6RtIhIKZrcNQ/Paz6QBm/HaxdpVzH5jK1TOEcpR8OZFe1C6Zb79msvm35AJqTkyI68YdcEpWBE/X74Q9drLJ7ANEPaOia5DMriD4fWRlu04vGAkcp1OpGEbxrm4G0XoD3uQx8EQcCrhM2ZmJOev1/97OHWNwqdfZjbldsJrT6NBwTMM4J7XZmLep9eAgYM5xy5yGFKlpPmxPenrJxG88RsEdSjIi/Qxz4UVMwHV/J3BAUQRQA+rIqsJ/z15nt6vxrWSWGOJbW1VygKEQVM7PWnd7Wh/9w5sSZYMe+ltJgiCIAgZytEeACGhrELrY8ofAIBpv730NVnfF+mj/Ri3MfFxbbFuQGVBIHYoGeTw9EI8aeqsL4ADDFm7q6wvZGZNOM1WnsmhZUw8w1UkAhHn17Ts1DJzgZDlCY+Lu2wLmWSIKGCbv+ZTXLOwGjX19hJd47VTGEMiKXZzmfouBmy4z3TN+bKbUPvz6ajJv8Q+/0ZM0zJoydeHW3fhp8FFeG5EnTyj61QSa6SsAjvHPIZdvAgqZ9jFi+QnwHodksGdEcaAyIHtybkvwPK4cS5Gx/2P5rdnQWHOc+QvnzXhu4s2YunGHd4+v14UQQHvKppWVs3CyZ++CgXcPegKyj870iA7C5+HXbwId7Tfgn28JzJqBzeOoawCmP0vrd82CQewPjEM98S+77L9zIO7dqUHMPIGh00nTN+leONWm78jY0CAc5y56BTNRmZQQSob/szaz4Sfa4IgCIKQQSIrxxmee62SfWzBQ41oRCFyEUUfdtD+OoMgQFcouxnFWN4N3SZRLLRziIfx19MfwITdP/dQ6seSmTytbIq37PSWdci2kEmGGM8RSwZs31I24J6cKvRXmmwlX/p7quuaUJAbwpxV2xzPr8qBu/mtmDb9LvN1zkTgRebNCAZU7hceW2qOLRvraX+8Ml94/fQMoDUTqCpBKJOfdb5Z4kWsyEKDmvZIcxXLARzODdJCJRZrk6Vto731azqIy5hh6cztu/OFwbLj+zrQa8c58MvEf2Aum4ElM0Zj+csLcHNiKYpZE1Qw5DCXjDxgmguXzP8zPt/biq8X5eFPd34TAPDNeWvxZdNhAEBN6CYUKod8jlJ+84dzLUB9EldrnxXZfDWOdfxsx+vCk5OV5Q9A3Yg7cfnaviS2QhAEQaTwKrJCGbzjCH3h75TNSVFWgYUjV+LU2BKMiT6N3hAEd4DpDnn5hw9j5rvnonzxKcBDfYBVs7IyZuMdalsmxSGzYCQPUYzgnyQN31u0H2nYxpGItQFTX0DN1PVodMoW6WSaRekEjOdozpXDMSX4VzwWXIgSZS8YOHpF96DfuntQ985i03tmXnQqpo0amHpvscRyQWHALPY6qussz2fieScrLZQ8ro+zfFCBdr6t19/HdWCG3yrXfnbxIrz1jQfdM+ESsSKn22HG82m1vxAiPTfJQEAxqDC27IS6/GZUv/Ec1m/fix8t/xA3/mKT+DOul8W67n+AFmTfsVU7Hxfe6f4e49jHzxYbiANaFi1/gOP5YgyYnLc1Fbj85MGHUTLnc7x/wxe4l9+Cw9yaabdgmAuXzP8ztv+rFSoHtv+rFZfM/zMAYGCfdJHuQ+3/7b5N6/adMnMAxsSe1kqU/3AXcMCln7KlwZ65tsBYct627MSADffhMvVdU1k8QRAEQXiBArzjCFGfnBPG0r3dEAc5B8Ina4vIVbO0fiF9wckT2t8dCPJEAakx07SajUXdeY8my9wAp+4exoCT//GaOWB06FsKJNoQ/WMlquuaMK+9wr7wC4TSpa2RPlrf4rKbtCyWXmp1FDEGbA/0+LVN9THCYija+Jjje5nD+emHJnsZrs9gDYAwSEsEIljT7/vuZWcey5Tbeg1xLe9TknN8vPozFJ53rfOLAekxtYd6S9/CwLEhdBuuUDZg4vB+7vsYPxsJZi4FTbCgds5W3W4r41N4AnODL6X+/tNHX4lv5IjKYq2IAmVp8GH53OnvLauwG4iDASOna5Ykd2x1zYz3in5ly0qVDyrAtOl3YcPpsxHN64/UtR85XToXPt9rbjD8fG8rauqb8dfP09+BlTmLEUEMnCP140i8LdkjKQ5im9ETAQY8FFyMM3f/Ju03KiO/xFdZa1A9grtzqrJaFk8QBEGcGJDIynGEX/U1YzN/lP8P8N79poVhGw9h9qGp+MPCanyc87J4sVbzMjBpgXQfTmWdImPlZZsbUo8xAP8X7IslM9Zr75UZmSfhPGFSi3zzojtRajkmI6HWXbhl3Ug05hTiN4kLMT7wgV3q36tIiM9jzya94/8UPn5S9CvnN46frQWtgjxLvGexbcx1I+5Ev3X3mIVv3DJqAmXHHx2cguVbShHaVu1edmYQDTFhUObMzS9BNHIyQke+cgwoitleTVTGy7UQiKQkAhEEJ81D3d5Wu/cftJsMJWwvFvR4CTmRswG4lFCuvhcKj5u3of9DouaYhyMpRctGXoQnEhWorhtiPodegghRP6/0fTxZMmoR4qmt0noyjQR7aL91sSY3HDK5GPRDAD90fn9yHnwWbkCjWoiftldgpToGXy/KQ3VdE9RkFLc5NB0FrM0k5uK9O8EuzhLlAfxEvQ7/de5AXFP7DlzaM9OfE4fvLxHFrAmzJpxGYisEQRCELyiDdyxQW6UtmCp7O2aQRKIlbujZnNKLr9dENJIlVyoU/DpxIVYkxiDerooNewH543AvGbUKtzAgFdwBWtgRixsykWUVWjmZrCwMwFvKrZjENiDermI1G6stZCWvZ9CyLv3ZXlwVeBfzEv+F1ybWpkvWAO8iIT6PPZvIMnFOGToA2jGOvAGiDE340kpb+exqNhb3t89Ag6oJoRwI9/Uu/HPHVqByPxaOXInl8fM7VnamB90GcZhw4gCYTFAlCQO0gN9LBlaQPQxc+TRq8i/B5Wv74u7oDdjFi4QliDnqEef5oY+/bZ8tIFV43Pm9DChR9kJJ/p6bsxBnNf/J/BovipvLbtTUR728T+9zM5ZzAprHoOizsWlR+to40dGyZ8M8UMBRouzFY8GFuCl/Ex67agQa97chR2FQGGzBHZCBcmf+AHAwNPAi3B3/Pt5oPx/9e0fAHL4DAQCRPvjL6Q/iu38fhL8Mmum57BzQPsOpkmWCIAiC8Ahl8LoxNfXNaHrvVYzf/ggCCW8ZJKvXnNv2Uxmmlj9pd+OTixUFKq4NvIVrA28lyzcVQGRD4BBsuVkrWOXAAeC3mxsQjauppaEKoCDXUj5Zfp1QXp5By6A8FlyIIFcwuvT8tDn5ilvSvnYCclkMTwSew92/A07re3d6nJn0nXk49qySofk5AC37OnC0zaeuJv8Sm+/h6NJC/J9yIX4XH4NgjpLyc/NDJh5ftkyoLOjO8bBw9mN3IcgeVq/9zOT991n4GggDGaf54VZC2dIAmbiHNSbJZTGcsuUJ1JRfjfJBBVi6cQf2B6bhJuV/tUDTAb73EzQ9fjbqr34n3fPoNI+MfoZSuxF3OAcSORHkeLk54ITgPOayGO7M+RVGLDwXl6nvojrnFyhgfoVVJNyxFZt1gSNumL/vBhxvdLVHD+NXm3ZgvToQ6zEQS859EBds/ym4JcC32YJ0o75fgiAI4tiCArxuip4Bekt5CgEmySB5XRwJjKatC/gtvSoRtiyWlORqQ/MEkyR7y6+zLcCNfXRui3lrQLpkxmg89dY/sGH7XvDkGLY2tuAZo8+bXhJa87JwYZXLYpjbcznCgx7RHiir0LINLgvSHKbikcCLWLqqF57qcZGmVOjB8FtEl5oVW8ogpWbiTu+3vHbZ8g9TgbYeoM686FQsmTEaTe+9inE7n0N4caPvffn1+LKatC+ZMRrlsuCprRlginsvVEuDN/N1AdbrGsuTmJU7zQ+30sX8Es1v0KNHXj80YUVdEz7dcxA/Wv4hgBH4RLkBj/Zajrwje6RqlwxA4eE6jFmYLJV1mkfWUuUMgztAy5zlOHrSeURyHkOtjbhMfReP5/wcYZaF/RgQzl/JDSedHPUIHsz5BVbGxgAAnm8+Bxfc+wVYUsk41NqozaPTL9OsMzL5DBMEQRCEAQrwuil6Bqg4JLEJkCxubNkOSQ9Z09d/jFh7aSrDFGptdBmRiijrgYAaQwAqElDwwdcmg535gGkBPnvSMMxZtc30d/PhGA62xfHUW/9wlXcvH1SA2//jG/j7l/sQb1cRUBh+U9OA9oRFKnzSAu1HIjUfNhxPTX0zzmlr9mSFkMtiuOyrF/GT2JlYv30vBp07Exd8/JAwq2EMZJsPx0wBS5ebFct61TKgpr4Zv960M3VWA4F0gFre8ifg80cy6knU8ZNlNnn+xVU89dY/sNApqPISGDFmzuj6OAbrdQ23VPrPnjrZCxgFTABg00tIz29xVm83CjG6tBAb33gOG0KLUv15r+ROxy33/Uh7UWW+dDimDLNsHnkRbvFDIqbddOnInJWcx1heMe4+VJXd4E731qutQvnbc7SbDB8kg7DkDSd102IwrgpLP/uwQ7hC2YCV6pi0AE9ZBcIGU3ojqe/xpCceQRAEQfiBArxuip4p2I2iZAbNgiBDIMx2SMrZxu18DqGc+e6ZCANBHkVpdEnq71MO5+I/LaWIq7fuNv3dfDiGgtwQ5v3xUwDA+u3asbh5hH37nJJUydJrf9uR2t6yzQ2moCkqGXc0rxgL136W8n17SylEiUdPPaPc/fPN5+CCbz0tzYAeiWvZIgYgHDR7VfkJZLoTz6/7HLGEFkgwAFeVl6SPw6knMZvZhmSG7ZaWBkwOFWJevAIr1DHYsH0v7suZjHmhReYSRGtgJMnuAtAyfNYsn+wYBJm+8rIKw3XNIHsqKoUENLXWiY+n3ztwtFY2nXqdPbg7zEPYMPAW/FfLnzBi//8iR9HOSQnbi5v2/y9Qe6rrdfGUYe6A352UDmQBAUhLSsOXVqJ42U3u7w/nA2deBdS8DM4T4AB4Th4C7QKBmy/WaUGyErTfGNhRDWxfAwUcKlPABKXsjAGzI7/B6Ak/cP3uE36PH4PfIwRBEMTRgwK8boqeKdj23u3oa+zBA6QZAmHflyTTF25tNJfbte6Ck6kvABwMnQwY1tSXDetrK1mbOLxfKvumLxyfeusfpu386u87UoGfNfNlXdzMnjQstX1FYXj9bzvAgdRzNQen4GH2gskmIMrCuL9lMlas+RQKY1A5x09ZBeYFvZVsNfL0Ynfi8H5AQdsZ+QAAIABJREFU2ShhL1Y0nl7IGQVhjuXF2NKNO/Cnj9LqmwFFC7ZTZNiT6ItVs1KZKwagP9uLx0KLcHb7PzBe+QDFbC/2J3ripHBvBGMt9qBKz+4CWoC2/GbHHinpMXhVUPWbPfVaUivJmnEWAFdV7EYhFvCrMe0/bgCWjbX13KXEXsoqgKKhNhNzDqAptxRLrk4GEK9coQUyOkVDgXhr5wR3HWHVrHQAzxQgmKeNE9DO1/KbwYK56cesGMzRAaDmzAewdNET2veIKLgzYu3jjbeZsqyKw/dnUeJfrsEd0MX9uwRBEMRxCQV43ZiUVHjtyZ4yBMK+rw/kPWS2crtUzsz4O0kwgvxJD+PmhlL8YdseXDasL+67/HQAsJUintb3JNPfE4f3S2XuAGBbYwtqG1pSPXbGu9TGxU00rmJbYwuWzBiNZZsb8PrfdiCZWEIsmS38S/x8xJmKe3KqUMya0Mh1qfQLkofEoSSV9Ji1SFMJAFDMi7ZgBPWn34WxzUWO5aSjSwsRUBja1fQ5UhR2zHtVWQ26hxXnmxeXDj2JWbGFqK2ylCVq9EAU3w28leoL7YND4DH7222UVSStILzANZVa/fPVmdlKS1BYU9+MamOfKSANmhlXsfmGL1Bd14Rp+uvdAu9bN2qqmYYgjxUNRdGtGzUHTGtwB9gCwk7hiaHAXR72I7NI4ao9kOMJIN4KFfbOYVUJ4r1BM/H8oo2pz3d1XRPuYK/bvCS949FvwU3dNBm43sIT+H5IwdLExZjLZmAiXw88OZl68wiCIAjPMO7dDOioMXLkSL5p06ajPYxjAtcePEDLAKbKDkWL9QEGz6bsLCqWbtyB1Vt3o0cwgLc//gqGuAgBBsyacBpmXnQqauqb8Z0XtQweAIQCDK/ddB6q65rwxB8/TS2lchSGOVcO1/r94ipU2POPetnk7EnDMOmdS9Arusc+sEgfIJSX0XEu3bgDs9/YioTKEUiOx8sd+u7M0o07kkIdGnOnnGk+Jsl8qjvvUVy+tm/Hy8qeHJ5hxih59VlS0VCfw2UV/repfz4kHoEA0ywDsoS0JE82bksGCoC/14pw6NHrdIzXSoRoznmAQ0Ezz0UBNBVNFQwK49ilFqX88uZOOROn9T0JZ780GIqrmV0H0OeU7BhXzbL1jnIAB/pegPymzeLvbwryCIIgTjgYYzWc85Fur6MM3nGGre/LqRxMltloabCXnelefBkGfNNGDcS0UQNRU9+M9dv/lQrKFGbuASofVICrykvw2katFDOh8rSgRVBBLK6VaurBlJ4tLMgNYVtjC369aacWcAUUXFVegm+fk+wfWy0x/W5rBu79wvNxWI/Jmq081tGDudVbd4szmJL5tLrpHMTaP+14WVnGpZ66eWKyFLNlpza/l92oBfHG3ikACRaEGsxDMCYI1PQsnaTMT+/vzNY1X2awBjGdOz/2F34sDrpbFkhW+irL2nmEQcUfLn8Pf//d83gk8GIqQ6f75SEOrN5ahGmjBiLa070HWbYX4U0A0Y0jQP4dWvOycMv5e/5i33Zn9LwSBEEQxxWUwTuR8XrX3ykLmMEiw0l9Un/+moXVqVJTPaMhs2Ow9vAJA66OZjgIR2TXzDeS68R5BsbURgIhINRTC+iNi2uJCqsMFQruVm/B8vj5WRHAqKlvxndeeC8lajM1+Fc82mu5pgKrq4JKpPOtc73uncUIr/sJ+qEJ+5GHk3oEEYzu1zzrogdtpcimz6/fDJ4S1C5IItOyRgHGz2KGWTsRKpiwN65J7YkeuSdpVhJ+fP0ifdLzaMgEixAOxN+Nbt+hvjOo2c0iEwRBEMcGXjN4FOCdyHgN3LIcHHnp1XJ7jW+lOQ/HmpUeshOYbPXgJd64zSQqpHJggzoMo3M+Q4hHMx+gn9JGCSoYTo0ugcq1DMt3Rg3E3ClnZjykZ9Z+hvlrtMznlcoGzAsvMh+jcY4axEU4C2BJ4mLMjl+fmv/VdU2Yv+ZTTGIb8FhwoXtPGQsAU57Xti3qwbO/AQBPl1QCHcqwCals0X5nXKrrHZuxOBRAoIBpYuqLtu+LiXw9SrfMB29pwMHwyQgzjvARQ8WAk1iNPid93migG1MEQRAnJl4DPIl7NXFCUFahLR7zBwBg2m9RVk5SNsdbGlBT3+xrl3pgNn/Np7hmYbX0/eWDCjDzolOlgYJIac4Rl2P1Oi5Cjts1c0QvAV52E2IshCbeEypnaFCLcEf8FtyEB9Aw9nFE8/prcvaeXA0tiObxkAmwLvMRjEg3wcCRk1R64QB+U2P+DNTUN+OZtZ95nj+6MFKAAfcEq+wBbFIVEq9cofVoJUtQGU/gGvYnPBh4KTX/9W3dG6zyJhjCE1oJa2U+8MUG+/NFQ82fl5E3aL9bGrTADkiePw8EI5otgVeyqcoqwT6DVC07xwLiN+QPEH5fXL62L5ae/yZOT7yGXW0BhNos5eB7P5EHq6njdAjurPPRzWeRIAiCOOGhAO9Ep6wieQd5v/ZbVHIpUX/bxQt9B0O+AzMJB9u0cjMGjz5egOOxZmtcRAbo2dWWnQA4Iu0tyEUMs9p/gIvVnyHv36dhyYzRKL34eoTv/gissgVfXPgkDoT7Iu3W5wHrPK6t0srrrNI8JedKN8FYAP85ckBqj4lEeq7U1Ddj6aIncOWfL8XZLw1GdN4Z2j4c0O1QZk04zeS/aIInhNk1xoBrAu+k5r++rWKPfo9mJDYS+udl/GztXCWvEVp2AitudjaVZ4b/veREgP/3RDpD54ab4mRn0dZs90jUadmZup7W74tf/X0HonEVQ9kuf6XEXo6z5FzhjSm/NxMIgiCIEwcSWSHcEQg4HOYh/DRegTj3J6ghtHLwydKNO/D8u3Wpv68775QOl1RmY1xEhgjsCCIshjk9l+G70+6xXdua+mZcs7YvYu0LEMpR8OZFe1C6Zb57SZ8h21RT34whv38AvWw9Xty5VLH8Okw9swS/3dxgmytN771q8mQMt+4Si4dYN6kLI8ksTRwIMNVUnlw+qCCtJNpRjDYJIssIVbIPvfTT+J3Rti99LrwgM4N3YuR054BTzz7mlwCxVnHPnR5wya7DshuBZTfiFgC3hIBG3hvfTDyHbbsPuBdYBiNyERyna/blBuBB81jJDJ0gCIJwgjJ4hDuW8sZoXn88wG/C7/kY38GQMWOR6aLE6tW2bfcB39vojHERGSIpx+sV/Up4HazZk9VsrLdSwU2LgFWzUovjnkcEthluTFognSvjdj5nL43UFQ+9MH62Y3moCMYC9nOUjeDOip+SSZ5w9hAsGip+n/FxUUl1KE++z5HTNXP7nv3Ez/fsZ87eD5sift3hfdpccrkODFoGtZjtx58DP4CqeuifcyqHL79OHiAKridVHBAEQRBOUAaP8IbBNiEMYFp9M0ozFNSwWTn4xGqcPnF4clHXQSn4jo6LyBAH83QRwmzryy9729emRfi37R8i1n47GoNFKPFTzpg/IPVP0VwJtzaK3+c1ONLn6vKbvQdpPAE81Mfs/Zc/IHsCJatmaYGT7BrJcOo5q9xvM11H0VDNjN2IyKrFTRTqrk808/RDhptAPfvZzdS3rxGPL94KvP9LTSXUA4wBxdiP9aHbMK+9Ap/yEpzGGuxFw0VD7cdjoObMB3D23xfJyzufHJ76Pqupb0bj/jbkKAwJlWNy8K+YseluYF1j97PAIAiCII4KpKJJdFt0c3SRH5vtuSxbORBdiODaJQIRvD3kxyg871phieZvN2uL6GHF+Wg+HMMt68o9y65wAHeptyKRUPFozkJEvAiS6DiZcmdLbVY2l0vO1cr13IK/oqFAS31WLAbAAlp54KpZwKaXYOpXVALyMk0ZHVV/zJafn1/VSg/ElR7YOeYxlH70vHvwamHHk5dgwP6/AXCwAwlGUHfeo7h8bV/E2lXkBBQ8PPgjXNU4z6Q6C0ATi5n4OH33EQRBHGeQTQJxTLN04w78aPmHqb/nTjnTbrptRLK4bu3RD3n3fSJ4A9GtMCzco3nF+NHBKUKvOWPvUY7CAMbQnlCxPTQNAR/iFtG8/lg4cqUmcb/+Tn9ljbIbB9m8yeAUyDw+2N2zTQkBgaDdqD0Y0cRPYnYDd2esht5MU9UEUtYNrnSnGy6dZcOg3wDwE4S+cgX4F+tMNyjsFg4aB8J9cdaBBVA5EGDA+71moVdUUmrcnc43QRAEkRXIJoE4prH22Vn/tiEpg4u07cHSjTuyNSyiszAonC4cuRLL4+cL+4tMvUcJnvp3G3r42l24tREzLzoVpRdfrwmC+Ol9k/XVebEd0e0gKntrv2UqmzLF19oqb4bcagyAqvWmWccz6Snvx5rCeiOQa2WOkxYkBUCcomsHC5ajRQb9jp5o2Yn2FT80q43+7jZnNVVLcAfIz+ZJ0a9SthrBHAUnRb+SvBL++j8JgiCI4wrqwSO6JdI+OwMmY21Jj1AjL8Tqrbuds39Et8JJ0dT4HGNAe1LRPhdHhNviXFzyti/na+ij/6EHHctu9D5IWV+dQ5+VLcOnL/6NY3DDz4I93qZl13QzcyN+jlWG8RxI+yg7UJKZrXJMEfp2Vt/rLWD2iAoFOaplLuqBVhbG3sgLMXvSMDQfjmF0aSHYMpfeyE42iycIgiC6JxTgEd0SPSCT9eBZZcLfvOhOlL53v93Kob1CGBwS3RddpbJaIOJjfK5xfxuWbtwBDqCRiwVTRMGdyoHKw9+G8vr7+O55pyT3cwnKfY2Sa6WSfvqcnJQlvW7DrwE4T/gPIr1iFMER2Rp0xJA7G8GwG3owbgwkIwVA9CCgxp3fqwTtrwmEwBKSfk7rdTPuU4K1TPMwD2FeewWGHI5h5kWnag96sZOozNd6Kcuv0zKuBEEQxHEP9eARxyTPrP0M89d8mupFGX/6yThr/xpcc+gV9Ip9hQOhk7Gk5/fQe9S1lL07TtGD/CNxFVcoG/BYcKHJpkDWx8Q5MDi6FD3DAbSrPCVY8WnO1Z6FWlIEQsCVz3gLOqTCHkwrxfRCpr1j1kzaK1c4+/25IejvqntnMcLrfoJ+aMJuFCI67n+0EthMkPUZdlSkxQup4EtynmWedZE+aEmEkB8T9MQZxy3o1ZTNVd19oZEXYV57Bf4YuNBu47JqFlCzWG7QLmLwOOB7K72/niAIgugWUA8ecVyjl+oFGKAoDGs++go/bRyBEQcWYPCRJRjV9hRGXfkDCu6OY/Rs3rmnFGClOgb3xWegQS0CT/Z8sUgf4ft28SIAQGFeONXDF2tXMxNVTMS8l01KbB+QX4Ka+mY8s/Yz1NQ3O29D2DumwLkHDlqw8lAfLbB7crg8uHOwB+D6PiT9dKvZWIyNPY3S6BJcGHta8yfMBKc+Q78ZTL+smqXZVLTsBMA0pVAjwYhUUIa3NWPOkatwmIcszzBte3rPpSCTa5Ww0VEYsBtFuFj9GfL+fZo9uKutArYs9RfcAdr1f+UKf+8hCIIgjhkowCOOSYxm02f062V73irOsXTjDnx30UYSXDnOKB9UgKqbz8fNF5aitmACXh29CkwXJpn4uC0Y0st2AaBh/2HkBJRUaBTlCjIqaPAadIiCs2AEdSPuxDULqzF/zae4ZmG1c5AnEnKZ+nMtAzj1RS27JIMntIW9UwbQGLwE8xAPF4CDIZrXH2zqC0Bli1n0xYDxpou1d9IXTgGzLEjOBqtmAZsWGc4B12wgQnkwCcUY/BDNcNzBXsevExdiFy9KBmyG0E0vM/WZgS1mTXjtxtGY+/WPUb5srFmgR1T265Uv1jkL/RAEQRDHLFSiSXRbTCIqDgbkVksFBiAcTMvrW5+P5Choa1fRO5KDDx68tDMPgTjaGHqd9gb+DXParsJKdUzq6WmjBoIB+PWmnWhXOT4KXouwovor1fRTNigQDnmm6RxTufGsCaele6z8Co2IrBoyJQOZfa+fWUecPOqmvmhWFM2mCItuGG9F9wLUcTnHh3kID/CbMPek5Qi37hJvT7AfzgJgov3r1guiHsejdJ0JgiCIo4PXEk0SWSG6JVYRFVtpkuF1zYdjuPnCUmzbfQDD+vXCSZGgaYH5q7+bs3ZtSenF/W3tOOuhP1KQdzxjULVcs3EHVhoC/WCA4dvnlKB8UAGGFedj9htbcXrsVYSDCj4O+OjH8yMkIlDZHF3fLFYNzURopKwC2FGtZaI6ikwAxiGwKh9UkHlgpyNT5Iz0MQd32RZhkXn5WR/Xty/p08tlMcztuRzh1kb59izBWSIQQeDsaVq5pUioRibQI+sH9EMWVT4JgiCI7kGnB3iMsQCATQB2cc4nGR7/PwDXc857dvYYiGMPk99ZstzSunDUg8DL1Hdxd04VilkT2IHkgnNQerHytV49ALQI97O/rb0zD4PoRuj9mL/6+w6c3KsHvj/u66k51Xw4BpVzcACXqe8CDpWORuLhArzQdA5G1zdnHNhIVUNli/rV9zovxrctz2gcQkTqj52tbinLVk18PP13RxRJZQGqLFgylr0+MRQ45OLJCYgzdzoCM/SAPoaBo+1jA+RlnYJgEYEQEOoJtO3T8qDJZKhIUTZFy05NbbNoKHDrRtfjIwiCILo3XZHB+/8AfAwg1SjFGBsJoHcX7Jvobngsq3LyQtP57eYGXJp4F3ON6omCBefN476OtZ98lfJMM9I7QknsE4lpowYKhXeM8+3unCpP2TsOIOdIM275czkSf1bw1dBpOHnYOLO3WqSPJysFYeZL1tvXtk/7HMm2mYmvmyy4sfa8ZcPqwQ1ThkzyPSE7N279kE4Bavl14sxn4RB5+aZvGDBkgtwv0fq4Pl4ZgmDReK6eXfsZtr+1CE/kPOvtf/Z7PwF+NoqCPIIgiGOcTu3BY4yVAHgFwCMAZnHOJyUzem8BmAZgu5cMHvXgHSfUViHxxm0IJCx35iX9H079PDX1zfjOi9V4R7kVJYrd/8zaF2Xc1vSX/4b9be3Ug0eY0OfILetGgmUgqSmTuocSBCY/6z8AcrJEkPX91Vb5MzGP9AHu/ULcVyb6bGbD6iEbyM6NWz+k2/tWzdLM4XlCC3oLh2hBT1ZhwMgbvHnSOc2BVKau2ZztM3j6xVWOnCPNztk7EZXiigeCIAji6NJdevCeAnAPgJMMj90KYCXnfDdz+L8OY+wmADcBwMCBJHV/PBD9YyXCCfe7/8ZgbOZFp6Yk5I2BXnVdE9oTKooDguAOsN3JN2ZIKKgjROhz5ED1yegVFXiZuSD9NlPj7mWVIsbPlgdrUuNsnx55bQbFzhxLqV+O1Y4B8v44cC046ioj7UyN1SUZPt7SgNc27sC0SQvMx/CQ2GqjY3Bg00taOabbnHDKSHKezta27ATemKk9phuwt+1DEHB10BBSW5VRJpogCILoHnRagMcYmwTgn5zzGsbYN5OPFQP4TwDfdHs/5/wFAC8AWgavs8ZJdB0hmehAchGzdOMO/OrvO7CtsQUJFQgoDJPK+mFV7W6onCOUo2D2pGFoPhxDQW4IoRwFu1GE/hBl8DpRTp04rtk76j4E192DiNE0PZmey2StDMC9rFJEWYV5kW3EOL/9Zu2s25GpQrbts/fXiQIrHb28sSuCPC9lnCIkAeoutTCltGsq4c1KWaYI7q2sVRZQs0A6kNNJxOyvy5QVt5i337ZPCyABCvIIgiCOATrTB+8CAFcwxr4E8DqAiwFsA3AqgM+Sj+cyxj7rxDEQ3YhYXrH4ifySlJXBloYW6J7T7SrHig8a0a5yqByIxlXMfmMr5q/5FHNWbcPsScPwl4G3IMbC5u15uZNPEBJKL74eu8f9FAfCfcHBcCDcF1+Mewos8/BOw6shuhGBl59pfvsK7izjd1Jo1Im3aduvzNeyWTuqtbJNGTUvexxLFiir0MafX6IFeW/Pcfd0E3gRGr0RV291F1DJGl78EyXeiZ0XeAKAIHgEtAAykzlMEARBdDmdFuBxzu/nnJdwzk8BcDWAdzjnBZzzvpzzU5KPH+acn9pZYyC6F+FLK5EIWBYrShCIteI7q8uwIXQbrlA2SN/PGJBIBnvxdhXbGlsw+8szcHd0Ohp4EbjRjJjuMhMdoPTi69Hr/k/BKvej1/2fovTi6zueFfZbPgmIjc31+e0mwGFl5A327bz/qvdx8YSWpVt1u/Nrsk1tldaLZjT41h9PGYfztGCKU5BnOJ8cDLt4Ee6Lz0h5I04c3s/zsDhPZnYzJeJBdVV2/aVm6x2kaCgAgRqVjpeglCAIgjjqkIQgkXWk4ihlFZr6vEEEALFDQNs+MAAlyl48FXwW5Yl/4KH2G8CRFq4IKAwzxgzGy+99mVLW5NCyem9gDHgcuCenCsUtDVD0u8wU5BHZZPxsrUytI6Vwjw82i2J4maMyxUWnzJuIbcvTVgNvz8m8rDPWKn/OaCmQDSNyJ9XLTBU9k+fz2bWfpQzmAeCSM062KaxKhXOg3XBSoYA5BUQOqG378eU7i7WbB07Irr+1VDYQMvfg+cIgkuMo7uNwkyPbxvMEQRBExnSqima2IBXNYwevBuUApAsJDuCLC5/CajYWBbkhNB+OpYJFY/AIAP/5/F8xiW3AY0arBMBRnZMgMubxwZnZEAhhAHha6t7rXK2tAn53OxB3CLSOFiOnaz14XlU53XBSvWxpQEcUPfXvKv2GkfW7qqa+Gee8dIq7AqXVh84Hh3gPfHrDJ5l5KIoCKiAzsR2j+mhtlb0HDwCUADD5efH186mQTBAEQWRGd1HRJE4wvBiUp5CU+zAApevvxEyuphcuSeNyk19YbRX+lvtjFLb/074Iy7Y3F0EAZtXJDpMMTvyYhddWAcu+D8cyuuyMCkAGojK6wIqX7JqXjI/U784hgPFYSis1mE9SXdeEVnUYxirb5EEeUzIO7gAgD0ecvyOdcPLSkwnniLD2LJdVaL2WNk9AeUeHV4VkgiAIomvoTJEV4gREN4wOMEgNylM4LcR4AnpfTXzFD1H3zmLz87VVaF/xQxQlBMGdDvWLENmms9RZ423A8pvFfWbG/rPV96IzgzsAAAd28SL/wZ2xL8wpMHtyuCbasuwm9/45v+fbp8BS+aACzLzoVGGANbq0EDfhAaxXh2n9dqINcIdrEYwAU1909ZS7Zd1I8zXXkfUeesHUu4d06Wz+AC3LKurpNLJ9jX2balwqsuKmkEwQBEF0LVSiSWQNvXzSWlYppbZKW+R5MJXexYuw54ZN6e059YnouJkeE4RfOmJJ4Itk+Wbqd9fAobVxMcC/OfbgccC+Om1RzxSJ4IrL8Vg/s34yUX5LXT1g6id+/Rz38lwW0II+a0ZSahBvQAkCk5+VZ+C6suTRabyCgDU67wyEW3fZX0vfwQRBEFnFa4kmZfCIrKD3s+gWBsbgTjcqr6m3lLeVVWjKfh5yBf3QhOq6pvQDLneGEwGySiA6gbIKzfS50+GW312HwlyCO6OQipEv3k1n5KRqmi7HY/1cW1Uknbhja9aDH1OGz0t5Lle1/j/rWEbe4P5eNZ7M0MK5xLUrcMqcrpple0iokEx2NQRBEEcNCvCIrLBscwOicXPvHWAO/K5ZWG0P8iYtAKa+kF7ASRaPu1FoLveULEA4gGhefwSupOZ+opOY+LgmOHEc4ilpJy1LFARvLKBtNZTnbQCiz3VZhRYwVe6XB5dgmZczesVLuajsNQNHA0EP50DPEEpLXLuo5NEpMBN5HZZVaN+5bqWfBEEQRJdAAR7hC1E2rqa+Gb/etDO1vAsEFEzk64Enh+OcxYPxlnIrJrENpsDPRFkFaqauxzPjNqFu7HybsW9c6YHouP8xl3tKDIDZ1BcRvvsjWlgQnUdZhaYmeKISyvX+Wj2jFT/i7fVDJjg/X36d+HFF8eeHlwmi7xwjTBEHRqtmaaXoXlVPnxwOaabTGkB2pE/PCafvzwy9DqWVHARBEETWIRVNwjMyC4Tquia0J82kGICHB3+E0vfmAfE2zd+O7cVjwYUIcgWjS8933O7/5fTFmxc9itIt81PqesHxs1FqXXDof5PvEnE0KKvQRFE6w9i7uxNrhb2XTtJbpwckXs/TtuWawIfgM11T34zqvFtw1WlRnPyP17RtsgAQ7GH35usMBUd9W7IeTK7a91dbBWx6Cb5KbWW9xdaSRyePwGwcNwuIr5soi+oyFl/2OQRBEESHoQwe4RmjBcKRuIqfr/scgFk5MxxUMHnfIlv/SC6LYe5Jy1E+qAC3v/4+zpqzBre//r5tu/F2FavZ2HRJllNfjbF0qxP6bwjCEVk2aeR07SdLcK79dC+sA5IMsGWnppjplbZ95kzcGzOBxweDV/ZG35dGYvtbizDuo0moue5zTezjwX1A7LBk3w7ljJlmvty+Y6zbensOstJHyQLAiGnm/Xd2n55sfosedxmLyD6HIAiC6Dwog0d4ZnRpIQIKg5rQFixrPvoKj735MU6KBDF70rCUcmZ4sVgyO9zaiNtffx8rPtCe139/97xTEMpRUobDjtYKBNFd0D3fal5OZ5PKrzM8vthZRt8DPPmzHz0BzlDADoFFCoD2aPc0Os82iRjQtg8MQH+2F3NzFgLtQHXdkHQGKL9EnPWK2DNEj735MeIf/Ar3tT+HoJosG23ZqZVQLrvRpsRpUtH0knGyZK54S4O0rzHBgghATc8dpywnT2i+dNuWaz2gZRXyTF/LTuChPtp7JMqino7LZX6btuHSM6jfBKTveIIgiK6BbBIIzyzduAMPr9qGtnh60aovXoI5Cl67MVl2I7MwyB+Asw4uwP7D8dRDvXOD+GD2BP8LKYLozqyaJTCK7hiJQMQsHlRbpakuukn3u5E/QOt900sjj4Jypx9slim1VVqmLxEzv9BoOwAtuHv+3TpsCN2GEmWvwx60ctNoXn/86OAULI+fby4rfOUK4It1zoOM9AFCeeAtO6UBnm6C4RvdLsFribDFXiEb5ZLWbWzpdaerTQJ9xxMEQXQcskkgssrSjTvwo+UfmoI7IJ0Wt+vXAAAgAElEQVRhiLWrWLY5eRdXIoCC8bPxzW/8m+lh/W8nw2GCOKbohOAOAAIJS/ldWQVw7xcds20I5mkL8EkL0uXORsPyroR5+99RMWsyf0+UVQChnvYXWoy5/7BtT/L9TsEdoAe44dZdeJi9YBeI+t5KzfPPiWSpqaPbhMsopOilj177GuNtWjCYLEdteu/VDpdLWksu1w34gfQ7X4e+4wmCILoOCvAIT6zeutv2mHWBkrrvb/WuMkhmP3X12Zh8VjF65wYx+axiPHX12Z08coLoYkQy8tlCVAo38XHx4toLcUH/mptaZGeREwECIdeXMZEVgcyjrmUn8MRQAMAdJ3+ADaHbfAVWuSyGe4NV9rLC763UegCPVjDc0uBv3zwBva9x/PZHMCX4VwQYMi6X1EsuJwc24N3Qbbjkkwe06xfpA882CbVVwNxirUezMl8LQAUeewRBEIR/qEST8ISewdOZcMbJ+OZpX0Plyq2IJziCAYbXbjqP7s4ShB9RERnBPHGPnaHkzURtlV1R9u058j4tP9tjStephSpBIHySc9kpU8y9jTIlTSPhfECN2YVAPMDBsPn6L8TfbVb1yI6SLO3UrptEmRRI99ZluO9oXn8sHLkSV+150qxIauwh1fnZKGDvJ+m/i4YCt25E3TuLMWDDfeleRsBWDiqltgpYcTOgCubVyOn2MRAEQRAAvJdoUoBHeGbpxh1YvXU3Jg7vh2mjBgKgvgqCsKELXHQWkT5poQ0n3IIP62JcFCSWVXQoiMmoz0zPTLkFp1aUgDhgcB2HQyClj0cUBOusmmUWIsnpkbkAztQX3XssgxGg5Fzgyw2WeeZyHDYkrzcGWNbgTqdoqHaMkl5rx/MFyPu0AS2Af5C88giCIERQDx6RdaaNGohfTh+VCu4A6qsgCBsyefls0bZPExVxk/Yvq9Ck9WUYZff1IE5kFq6XXHvt9csfoAUqlS1gwTxv7zHSstN/cAcAqoNiqTTuYcDUFwzljpYw0Oo9Z6W2CtiyNB1o8YTW+6cEPQ7aQKRP+nr8bJSm6pkK7gzjSiQ0kRfrTYTBF6aPQ/eqE3nWpZCcFGOJsSi40x93Uc50xOk1IuXZzjJ0JwiCOE4hmwSCIIhsomc/OkFoJUUi5s3Ie/sab885+ZiVVbibfAOa8Mj3Vpof+9ZT2S1hdESevWKy9F1+ien46t5ZjKKNj+Gk6Fdar5/RYkBWBms9tkTMXGrpZoEAaIHkxMe1fwuzZoZjUy1qoTpfbtB8AY1kkn3lCS2QEvU6GpHZU7i9z+m9Ijrb0J0gCOI4hAI8giCIbDNpQecGeEDHMyUtO9MZOi/ZmNX3Ou9rX539MX0Bvup25x65bNGzH3DILggl5fC+VDBTN+JOXL62L2LtCzT7gKmjzVYM1iBjxS1atk5EW7OmcGpEUpbIATCjQbksa+aGKIjUz78xMPUUWHH31wXztEyl8RwoQeeMp86QCfLPhzXr63bzgSAIgrBBJZoEQRDZpivUAL1mSpzQyzBlrzM+7ua357fsDtCyfh2xebAyYY4W5MmGYX0g3go9mBmw4T5cpr4rtg8QBRmy4E7f08N9zaWFsVabSijnhuJLY2YqE4zlmKtmab2glfmaRcKQCZoFxh1bXco2fbD3E/s5kKZKDdRWOSvNfusp898dKQUlCII4QaEAjyAIItt0plUCoAUKXjIl42c794PpmRAH70rPRJLZLmNw8VAfLXsnKhHMH6CVdIYy6NOT8fYc4K5PpBYCTuFHUD2C2Tm/FNsHZBJMJNq0kla9r7FtH8A54uECqJyhnSv2eKgjpax676fuw2jsC9y0KH3ToTN7RPXSYRl6JtSpZNWalfNy84EgCIIwQQEeQRBEtulsW4Ern/FWnlZWAUx+1jlL1tLg6F2Zwi3T1tYMvHKFPbiQlWbqQVM2MzH6tjL08itgB/HciDosmTHaLByVrWBCjSPYoyfev+ELBFhHFKyVtDE8C5iVL2U3F/THJy3QXm8UYhk5Xe6r59frz+l6ijKhbvsaMgG+xW8IgiBOcKgHjyAIItt4EdbIlPwB/nqPdBERmTS9HrwYxVRE9D1TU2+Uwl2el+zXj+CGG6Hc5HE2aBnFnIgWeOaXaIGmS5kpAzBh98+BQT+02B8o0O6HOih1eqWlQQsepSIlA7Q+NGMvXs9+QCDHbmEhQjbvjI9PWmD3mhMJsuiBlJO4jm38DsGw03UWBW26SqmpuJaZFWAJgiAIGxTgEQRBZJvy6zpPZCXWmlY5dFroWxEZY/vJhHy5wf9YJXAwMH2/snFlUq4Ya01nDNv2aduZ+kLaz2/ZTXD1imtpSJc5pgacDOyCeUD8MBDMzdzrLr9Ey3SKgh39enQkeJHdXJD13hnVQa1BsT6W91+VBO8WL72OZNZEQZsw48ed1WEJgiAIKtEkCILIOqIyOCcifbyLjbTtg82rzgteyjCdyGpGkqf3KxuX39JAEUZ1yrIKeDICV4LyMsf2I5pYSU448zEl2sXBUiDs73pY0QVdZNdJ1Htn9T9s2we0t2lB8R1b02P53kpNEMfI4HEGD8EM5pOVZNBWU9+MZ9Z+hpr6ZhJYIQiCyBDK4BEEQXQG1jI4aYnkAG0xbeXhvppQhxN+5eLdyjCdyGLZaSyvP0whkmxc2fDQM57z/AHu5aAynzkgffxuiqJOyGwcEtGOBXeyc8UUoPx6e0km4M+CwOhxqGf9lt2kZfr0LKkbTnOopQE19c24ZmE1Yu0qQjkKtvQqRrh1l/21JLBCEAThCGXwCIIgugKZ8EfLzqTapMVa4YE93rJYXZXN8KK+GIwARUMdX5IIRBA+/bK0fcCTw8VZSD2zlw1euUL7naH4SgovFgNTXwQqWzLfRyY4iZfkhIGBo8XPZZIhs2b9/GSSneZQfgmq65oQa1dTVhXrBvyg4+quBEEQJyAU4BEEQXQFplJEC0Ype6N3mhfxka7KZuhlp06MmObcm8YUBM6epglneAkQyiqyU6qpl0Tq10AJOb8ekmJOPUBxsnZ4e04yWPfgCWfFa7mtFaeAzFimaiUTC4LV98qzfm5MWmAv9QRSQdvo0kKEcpSUVUXhedeaPzMskN6Xn3Nl/EzJbigQBEEcRzDOOyLV3DWMHDmSb9q06WgPgyAIIjs81EdSqsaAYA/vZYnBSMf6njJBVmoa6aP1b7mNXVYmKStVdSo/9IOPElMOc3jGAbDB49Jlio8Uu4isWMRHvOLner5yhQ/VUqb1DlqRKWfKxlBb5aCoKdmHCKOwi0UsqKa+GdV1TRhdWpi2qvA7zo4cI0EQRDeGMVbDOR/p9jrqwSMIguhqpIEG9xDIJIOH/AEdV1zMBJnqJeAtCPNTFqgHAvG2dICWPwA4cgA82uI5R8YBMB/9g9btMgDYV4ea+mY0vfcqLom3uuw7wxunXnsqfQV3MGXk9ADq2k9vQ/6ev5hfZ8yQAWJVSw/7cMWhF7R8UIHZg1Dfr9deQSsdeS9BEMQxCgV4BEEQXU1GgiXMvzVCZ6Dv25qB8eqVFikQi5RYA4TaKuCNmUAiKXqin6+WnbYMmxOcAyyDaknbdlp2ou9LIzEYR7KyPSleeir9BHeGnjVdxOQFPIxeyjb7STScY/zuNu3fxrnmNDa9L84hO5cxfnsFjWOQBdukxEkQxHEMBXgEQRDZxGSQHdD6tqwKhjKfvFBe2sfNiKx88WghysD4McO2+twZhTNSi3N5/2FnxldO++zP9qLTuxoY085BpkHR1BfT58+SkatuOgexdhVjQ9vcg1RRlktmzh7pk/YaNGZ3ZYGiF4xBGlPEN0REWUOvJb2kxEkQxHEMiawQBEFkC90gW1+MGsVTjIh88kZOByY9dfyrBrY1y/34TAqN2SHb2bZOzd4Bmqm6H39DK2UVabVQS0ZuIl+PUI6P/+1br4NIhTQYASY+DgCI/rEycwEWoxDK44OBFbekhXh4wp6Hk30unBRFUzDXz5TJj48gCOIYgzJ4BEEQ2UJmkF3zsj2LZ/XJM5LtEjc3OqOsTkZ+iT0D+MoV/jKARxlbiWgglC4lzQZuPWKDx4nLNHWFSknfWemW+Zg96U1gtdeBsKSoTgMQygVih2EqeTT0gdbUN+PsQ43i9KpTf2VLg1a2GzuUPoeCEl4GoJ0rUMAR71mM8KWV4vPjqfSSO85vqx/fkhmj7X2BBEEQ3RjK4BEEQWQLWV+dn367sgqtHLNyv/a7K4I7J18zrxLz4XwPOxNkTvwKhnQDGKCVJeoZyCufAYIO1gmZ4JTF/N5Ku92AUeVTEuTwlgZUrtyK9YlhHktNeXpexFph62cbMiE1P6vrmtCIQvFmZP2V+rbb9nkKkBVwnBpdghl9FqMm/xJv+xK+xtl6w+rHV13X5L5NgiCIbgQFeARBENlCZoTtxSD7aOGkMigK/pbdZC45ra3SbAOibubeDBh5gz1gzTC465RWOMXHdWrbZ852xg9neTDMuUzzeys1Q3X9Rw/uAGmQs0stRCzB8d/xH2O9OgwcHTyPhoz16NJCPMmvxmFu9hg8grA9qF99b0YZz0ZeCBVAYd0K9H1pJLjopoMXM/tYq+MNDKsf3+hSSeBKEATRTSEfPIIgiGyh9+BZGTldXo55tKnsDfEyn8lFNcCAqS9o//TkUZcM7kTnoNJL5i+N/r+stvwhyD34JcDjvt4vHl5SDGfgaPDlN/uyVEAwgrrzHkXRxsfQK7qn42Mxkqm4jkBo5DAP4b74DKxUx9hevuTcHbjg44cy8xqsTAf2NfXN2PDbZ/Dt/YtRzJrQyAtRc+qtuPKs/uYS4Ax6LPXxA8C84M8RZoZrpASByc+mbx7UVmlBpEitVScYAUZMA7YsFXrk1eRfYvfjIwiCOMp49cGjAI8gCCKbeFHR7E7IjMvzBzjLzOtlbl4X67JgxW+AB4bN13+RXnTLxu8VS/DNK3uD+cxr7eJFmNdegUdzFiLCfGSmkj1sfNmNEmVQD+bhsvlm6HGL5hXjRwenYEX8fAQCCvrkBrHnQDS1ibFDivDLf683B2GxVucACdD296D9NY+9+TH+sG0PLhvWF/eVfNgho3oOoJWH8T/t0/EmxqI650b0YYcErwwAMAR9g8cBZ1/rrMgqsyvpbqq1BEEQSSjAIwiCINwRyconsxjOdgVJw3XPCIIVq9edF6yLby+y+JE+mnpnMBdob9OUKlkAX33jO/hN3ztMWZrovDMQbt3l47i0rOLg6FJMDmzAnJ7L0Cv6lVzaX8fLOXYLNHxkjHWD89Glhfh0z0H8aPmHqefmTjkT00YNNG/Dy3kNhLVr5yTM09EAHNos+7DfVYhf9gTOWXyKd5sMvS9RmqWW7Y/h2XGbKHtHEES3w2uARz14BEEQRwuvAiadSVmF3LZg/GxIXeciBfLnRIiENn53m/9eLGs/lz5+J9r2aSWi33oK6NUfAEM0ty9++nFvzF/zKa5ZWJ2Sww9fWum7L40DmBzYgD8oF2LvqPu0Y+UJ2M9P8m/jOfZiHi7DSbXVQvmgAsy86FSUDyrAtFEDMXfKmRg7pEgc3AH2eREI21+TiEIozGMkC4biDEDZ7t+ifNlYfx6Ien+nTHhF0hvbyAtt84IgCOJYgmwSCIIgjgbZNIX2u1+RJYJon2UVwI5qYNNLMGVAUiIWXkMhgXqmzK8sfwCQaAcO7bY/F84Xj3NHtfsQNi0CNi0GoGqbat2Fh9kLiDMVv28fg+q6Ji1bU1YB5tOyQWHAnJ7LcNuob6D0vfsNx6UbKnCTpYAJN/NwJyQZQs4TroHQtFEDxYGdEX3/LsbzAOTWDpLj41DAktfCGzzzTOD42eIs9YhpwOZfAGq6j7MdOfhpvAIqB2JxNT0vCIIgjiEog0cQBNHV1FYBy2/O3BS6I/t1skQQMWmBJqhizfC1ectscA5wcHsQJsvstDQAd30C9OxnfrxnP+D+HeJjEpUpCjEHFLkshnuDVXalxMoW+P3fY6/oVyjdMl8QtPKkpQI0BVIvqo8G83BHJBko7nXsyQwyr+yNA4+ehrp3Ftuf92M8L3qd4Pg0pU0/wV0HkWWpB462Odczlu7AVAEU5IasWyMIguj2UA8eQRBEV+La2+RBWCNTnARV/IpKyLYV6YNY9AiCicPWtbO5NyxbY+lgj5dNtEWEMesp661zE6URwRSg/Hot0PBoNG/spSv/8GFbcMs58M+h1+Lk7zzjvG/BPGzjIewe91OUXny99kAm5zbSRwtOjeOvrUL0j5UIHmrEbhRiAb8aj/V4FcFYFuZ5/gDNg3DvJ/bnjN6AIiTH18CLMCb6NBQG3DnhNMy86NSOj5MgCCILeO3BoxJNgiCIrkRWmqgj6heSlVX6xSlr5hdZ2dvExxFcfrM9uAO03jA9wJO9363vzEoHe7xYfokwuDMFUrZSRYvAjD5uL6WMRriqBWhNn3kKamvqm3HNwmrE2lWEchQsmfEAygGg5mVwngCHgn8NnWYP7kTzRzAPIyyGoo2PAXqAl0ng3LZPu647qoHta1L7DF9ambIemMnXI/iXLPgGGm8GvHKF2VNRFNxZz4Pk+IrRRB54BEEc01CARxAE0ZU4BSSiACebvXqyRa1MhMI4BlmAqQc1LJAqMZX6yBkfN73fY+AqGocPXzUVChRjaaAkoDQGUlOCf8WI4CLkJIzBkCG4YwGtl0sfdyaWAF+s047N5XpW1zUh1q5C5UC8PdkfNmkBMGkBGLSw82Trm2qrgBU3A2ry3LfsNP9t4aToV/juoo2YOLwfpslsBNyIt5n7NpNztvxbT6P8ogrgyckZGZ2bsF47WaYuNWcsgbkoUNeH37MYs0aeRiqaBEEcs1CARxAE0ZXIAhIWSCsrGhFl/GSCFm5kkjXzEmBan5dh7RmTibv4GYdAKCO9P8VkibD94w9wAUtmfBjASs4V7l8PpCaxDZjLfo6chEOQwxOaWfbA0eKgtW2f5innhofrObq0EKEcBfF21Xt2adXt9mBO1RU+7cHNLrUQBZ+vwIX1VeCKu1iLHMu2423Ashu1zF4Hs64cABN9VqzYylCtx2sQwdEJRhC+tBIzy6gskyCIYxcSWSEIguhKRKIaAJDTA1h9r90yQVpWudO/rYKTJYIMpwBT9ryM8utS/6ypb8Yzaz8Ty9CL7CNk49i+Bpj8bFrIBND+PfVF4MFmTTDlwX346sARXMC2gjFNV4MBWuZsbrHtnOuB1L3BKoSZhwyW8XyUVWhlg5X7tWvd7jFTZbzOtVWIzjsDvLI3ovPO0MZVW4XyZWPxceA7eL/XLLx50R5v2SVpcMlt8zDKwnhbPQuPBReiRNnbgeDOgU2LND9CVzzs3c1iZNXtHuYm9/d5IAiCOAagDB5BEERXoi8eV9+rZXd04q3aD2DOkjmVIC6/2bxNr/v383q3vj2nbIxe4scCWnCX7L8zlkAqjGHOlcPTkv2yTJ1sod7S4OmYztyzXNwXGLOf8/KyCiyZMRrFi5sct2kbh5W354gziyL0MtnaKiTeuA3hZElouHUX1BW3aHdj1TgYgF7RPej13v1AUV7HgpGU0bqWbdw0aCbGf/AEcplTUKrAqoCp58HSfzMwJ7GZdpegS7eUeP9Vc18dNBGZ/T2/jgK3rPKqWd4yp5kIDBEEQXRzKINHEATR1ZRVAKE859foWSFZxg/Qgqff3e5//34M1mX9efrj0ucHAA/uS2XQUuIqMPeStascs9/Yms7kyTJ1EksA1/7BJNK+QOt+Vt8LQDMGZx63LR2HJPi1iVcby2TfnoNAwnz8ihq3B4qeLTVkmTBmzjbesRUXTP0B+isOQS0LAFN/rqmh6teDBbAz/1w08CKonGEXL8KH/b4tn7OAVjZrzLga0QOusgqtr27wOO0t0M7benUYDh9qEc+R5Ten57LMBN5IJqI+BEEQxwAU4BEEQRwNvPQh6dmpbz0tf03cQ5bCiF8vPJlPm74wdnpeEkiOLi2EYkinTcJ6DFk6WnudLFvJE87jcAtaZQGilbZ96feOnw0oQff3yAIFSYDYjJ7YlQyIonn9zWWBfvrTvLx28IW+HncMarkKlFWg5swH8MyFf0PN9V8CD+7Dv6ZW4T/Un2FIbAnGqz9D/LInnOcsC2hWCpbr2a70wPzEf+HGX2xKB/zfWwlUtuDZcTX4emwp/jv+Y/TDXsn4Eum57CWgN4rjEARBHEdQgEcQBHE08JId0l+TzUWoW0+dFbe+PdnzgDSQLB9UgDlXDkeOwjBZ2YBHgwvRK7oHjh5y+nZF4/AStBr6/zydI/3YRP19I6ebXx9vA35/l307kuB3/7ifYMU3/4j3b/gC4bs/Ml/fjmYN/3/2zj0+qvLc/uudycWAEEOwhBAIpiB6iGhJKmCpN9SCh9aCPVHRtlov1dp6rD211tYUaWup9XZsPbUWWk9/JVqqXCwVi1oFPYVoBgWJiCiSEJJwCUOAJGQmM+/vjz17smfPvs4lmZD1/Xz6gbnt/e49m7rXPM+zlp5Du9w9P6saplW//JJoe+3D63bg2iWb4Gvwo6K0AMtumo67LpuEZTdNV2YDp1TFnyeViuuj10330DGQEGjPKcJdx7+BXx+cipff34erfvevmPlMdS7SK4AWjDQ/XvVadiLo65baV7AJIWQAwhk8QgjpD4wcLbXoq0KqI6Qe4fJ3ulRm4akYzcA9Wm7p/rlg2jhMKhqGiTXfRV63jRGJei7MZu2cOI2qLaK+pyPVHWMXSQCKQFxzl/IZo33+Ylz8Z7rbled/2Nj7nEkURNmUKtxudqx214WWQId9vILb73tKleJ0qY05AKLfgWFUQ2lB9H9KJVVzvKddAOx+MzqLue/0a/Dc0G9heoMfyL8U1x4ZhkBPGOgGwprd9YQR3TaAqIjctKsN3fLHwMYfWsxlusjvcxs7kqpMSkIISSMUeIQQ0h9obv5lexP8UpnJOwUdCJ5cjNwvLIy9cay4Qak46Km4wd1+3WbhGZmerLhZMcAwyx4DHAmLitICoHufxWKFs5topyImkhkX5ZenxRrdaFHPtfb9Kt3txp/pbldaRLVrdmtqExeqboEaKq79nJ5Esg/nPqLEPmiNgLKUSqRlVIPRtdJ5EJj3JHz5l2LF5ib8tW4PerbuQE6WB1dOLYmKRX3NMMuDuBiIqIjEBMVgZuWttq2YegMYQ5zGjqQyk5IQQtIIBR4hhPQXkZt/AeCTBj827WozD1fWV6B0zpSOcZuFZxaD8Mn63iqXEU6FhVUuoFHFMpl96ZnzS+tqme9p9+dX2yIKJHbjr4rCR8vtRZ6dOHH6fesrUyPKgC5NhEXXIWDFzag47QIsu+l/ja9Vk0pq9z8Wosp/MkKaEl2wJwwJxIjF62eMR/b7z+Hrx/+Ewp79EE9HXFhVV03tMToMlhdQzFkMHVS1OKn6pTKTkhBC0ggFHiGEZAC91QkL9BWoRDBpGzS9QbVq3bQSQHbCIioo9sCwXVKtzDgRS4kEuGu3t+Jm49edGHWYkYobf6dts1bvc/J9G1WmzATPJ+tRUfhTVBh97ybryO5ojhF3AJAdqeBdObWkVyy2v4yQ74leF1G7a8AscsQA20qek5m9dLQ3E0JIGqDJCiGEDDZUe/z5TymPV9xibjZh6aoYuQE3crC0MmeJMUUBYm6/jW607SIBnAS4R9eYD9w/Qvnz0XLzfVo9n5tvvhYt6ixfojg1XLF7ny4OIU50ugmrB8wjCEzWsQ+9rZZf8ryJf+Xege3ea1Cx4vOoaH8Zt180ARWlBej+x8K4iIgoZteAg8iRvXIkXihbaBPd4EDM20WGEEJIhsAKHiGEDEaczhPNqjavcAmv/XacmqJAKsIs0SqJ0b7W3KUxVdHuSlcZGj8zLlAbgLnz5r8/ZH5O9JjN8jkx63BiuJKKLDe3FSgzMWRSSX1r7LeB9xVxtzh7SW+Quu5ayelodrROn76d2WL9x5EL34Rv44qvfRfYOsZ8bi9/rPW+LY6PWXqEkEyDFTxCCBmMOI1LmFIVDZuOo+J697ELgLWIS1WVZM1diriyq8wEu5TIAF14Nypv7BVl2grlL08DVn3L3VrqlsZWR51mERpVJitvtK5UusDX4McTr32E7qHF7j5oVtk0qaRe8bXv4tbzy3Bv7l97xZ2K5loJ2K3DJKbB7NqQwouT5v9GEXfq+uY9aZ2naIVdVdoqh5EQQvoQVvAIISQTSbcdu5tK2ddfiK2GRQxefGfdh6l1fzCebbKqClmZoqSqSmLWRmhEe5P5fKO+Qmkz62WKtqrpxqzDrQunQ1ShFOgJY1f2PDyYvdS8PVKDBCCsMgVN1nvP5WcCb5kElEeuldwzZ0PWLTW+nqxiGgyumU6Zg/vCt2BB/qWo0K8PSPzfltHx0V2TEJJhsIJHCCGZhlGFZ+WtwP0FvTNkycx2Ae4rZXMfAX5yCJj/e2B4MWTdH1D0h8povIPj7QCmAeDRG227eTonuDFIsVqr2/k0M7RVzf4y69BUmSbWTMfs8AaEJbAqeB5enfgjw0qhhOJCKSXQIz3YP+m6xI1+7K65neuMxZ3wRq8BbeB5NKYhcs10nDQaYQg0hUfinuBNWBU8D5t2tcVvz24m0S2JVLEJISSNsIJHCCGZhtENo1awyJB1TpsTzCplEy+L2PMbVDc0lQoBYIw4iG7pRUBmIUf0xG7fKoTbroqir5KowsRNxUV4nYk8b46yVn1+nYrD0OwwPPCc9nnjWb7otiICLtFYh2TQVZmGd7fiF1lLAAAvec5H4YzrgNLvxH1MwGDmLVHMZgpHlCl/mglcGVKMgF5dhIpZ1Vh206Vx66npmo5NR+bh7qzlKBYHcXfWcmTDg+ll5yW+XivM5ju10F2TENJPCCml/bv6mcrKSllXV9ffyyCEkL5h4SmIiw0wY/7vE69A6NtAJ14GbKmxqFh5AcTf0B6SJ2NYbhayA4djX8jOS2pGLLpGIyFqt111Bs8Wg4iG7KFAVm2M9xMAACAASURBVK7jdswumYOWCx5E2Z6V1gIvf6xSMTJbW+WNyp/JZh0aYZKpdyS3CDsXbEpOuOmwFIT/+yXjc1R5I7Bznb2gNvnu/+fxB3B926MxM34hbx68V1hcJ4m2QTu9ttTvmxBCUoQQwielrLR9HwUeIYRkGE4CrlXsxI6bm1g3+9UgISBMq1IWN7lO1ma2Jic3z/q5wcKJwMEPHB2TUySAT85/zF7cab8ns2PKHgoEO+Kf1xq+GMxCOhKApj8aCKVV0QoX15B2ti8ny4NlN01XRF5M7qHRMrzAvCcRWn2H7SygkSjtWHwGhh5viX+z2XWS6A8HgNIibVcdTsWPG4QQosOpwOMMHiGEZBpGM2pmWM36OHFr1Lr/JSDuAETEncu5MqdOksnMq6lzgwvblT/bdtp/xiUCQFnne/aVO+3NvtnajcQd0GsYo3cGVVt1f15s79qYqDup0+8pgpEJSnzuoQEyBEypwqsTf4QmORJhKWD2+/PJx/f1OmhGGHq81fjN+nOtXu8rbjacm+v+x0LzNWrXakry7qaEEJIsFHiEEJJp6I1Gsq2DnE0Fg535g/7mPRHUuT1h8p8TMwHh1JgileHSboxX3GDn2Kk38nC7dnXdZvsJdliKLgDWxjZWuDQQmV5WiCyvBwKA1+vBHPmGYhBkZ1QTiV4onHEdLgn/BhMDy9CMkYZvbZaFUfFoG/WgPdcOhGb2seYY4Wi1VsPnU2XcQgghSUCBRwghmYjW6e9Hzb3zWUaYCQa76leiDpFat8WzFyhze0biyUpAOK3MJSpMjDC7MU8S6VY4mh2TmUgGFHFitR8718ZE3UkTqaBGSm9z8QZK/++HzoR1JHqhorQAy26ajrsum4Q3x30LnTIn5m3d0osh4jh25lyL62vnombpQ3h43Q7ce3QeAiI35r1Bz0mx14mD670FhcbOmwZrdfw8IYT0MXTRJISQgcDcR4Bx091lxNm5NSbi8jfyDODbtb2PHy03vmnWWNtH0c5yCY/xjb9erCabW6al4nqHxivukPBAmDloGoXEmx1T4ybz9b26CFJ4Idy4NhrNzjk1/VA/a1LZ7R5ajFyD5zftakNPWEIC+J73L/bZegZzhBWlBagoLYCv7Bu4b+khfFc+i2LRBj+GYhiOY4Q4BgAYerwFPxVPISjCWBWciXNLR2Bm4/9gNNrQgkJ0z/wxylw4ogZkFvJwHN9aXwm8a3GdqWtNhxkOIYSkAAo8QggZKLgVO1ah4b8YB9dtmXpxB1hY24fjxZ12LW4qflOqgHf+rNygt+9R5qfe+bMSwK6id2c87YLY1wFg7iPYd7Qbp+6ogUDYOHPNJVICB85YgFGTLzAWeJ+5zviDRoHZU6pMBZ5sb8Ky8CW4VrwMYbZwo3bERMK3jQxINHTKHNx3dB4WNPjjXDLVnLpgTxijYV4J65Q5eOfsRfjc/NtM31NRWgDc+F/44Stfwv99dBAbsu9AoedYzHuGiAB+kL0c68LnY8Il30ArvoFVZg6eFtEZwdwCeLqPYgQi29ecL19+fCwD5j4SK+gSifIghJA0QYFHCCEDCSNhYPVeIF4Q/v2/gO52lzsW8eIOcJ7pZtYeJ7yKGLS6KTay1v9kvfL8118wf/0302LW7Gvw49r35yLQcznmZf8LD2YvtagwGcQn6JAA9p9xHUZd84Ryc2/Eq4vc3ejnjzU8n0dzR6H6yA0IeSWu874Kj5CxAlUvjq1m5+zWY/JdSQB75Ug8GKzC3+V5KNvVFiei1BbLTbvaEKwrRm7H3vjtSCAXAXR8/CaAXoG3659/xMjaxRjWvU8x7plVjYopVbjzktPx9u5DKBYHDZdbLNp63TojazDEovqZfdLJQLdu9i5iunLtkWHxrqBakhHThBCSBjiDRwghJzLaWT7V/MG1uEOvYIu6buYrdvHtewB9LcyoEmdV6bMzpjBzqFSfN3v94AcxxiNah8dVwfPw6sQfAXkjjD8LCeQMjcysAUbHKOb/XhF3QHJun1pmVSuzYxqCnpNwcNo9yMnyYFHoG5gcfgafnP+Y9TxdMusxfY/AJeHf4O9yJrKzPJheVmj4rorSAtx+0QTkfmGhoRusEIBXAJd2rFGcQaGIu9Hr78bw7lYInVunKhrbc0YZ7u9w9qfsjwnQfJcGz5scc05Hc7wrqB6XRjSEEJJuKPAIIYRYowo2vQthtCKiq3QFu4CV34p9LpVumG7Q3GSr7YNeAWRneVA44zpFxJkR6IiI43Zg/lOxrwW7lFZRQDkvVi6i2iiKR8ut3S6nVGHPzMXYG4kK2CtHYs/MxSi7+Iao+ciym6aj7OIb4oW7dj9uXU0dvOdo7qiYNdiGo8cYu8QjgKgz6MjaxcjThJQDiBFJFaUFePvT34kzXemUOfhJx5W45qmNMe6XqrtmjCOmlWGPyTEHhhbHXDOGojZV4p4QQlIEWzQJIYT0kj9WiT3YuS5+nsjMUMUIGQTuHwn8JNJWZzUPmE40N9na9sHoPJXdTfjW5cqxq2JOz8J85TjMZgonXua6fa/s4hvg+/SX42bJVPMR03UmOuOox+C76pI5ODjtHus1GKG2FC/MN349ss5h3fuMX9d8P4UzrsN977fiLjyL0WhDsyzEgz1VeCE8EwISmyIto6Zh65Hz3bP6P+ENdQIARE+3Ym5jcswtFd/Hsk9Pj5/B0+K0TZkQQvoICjxCCBls5OYbt2nm5lu7LLqtSMhg79+TccM8zcTARHWoNHsdAPLiZ8RibtLNbs5VVtwMrP2B9fqsXEQTnIVzLaSSmXHUo/muZHsTjuaOwsFp9yhVQxN8DX5rEWRmcBKJrhAORJJqurJq1w0oGJKDhX+rRyAcBgBke0W0umYUtq6uaV/9enyqp7PXqEaGe41tvvg4jvz9Ppx8fB+aZSEeClVhovg8brf7LvrrxwtCCDGBAo8QQgYbP2xUXDS1Ii83X3neCjsxZIcbgxgtRkYqWpfMr7+gzAMmEmQ+8TL76ISuQ+63q7qIrrjF+HU3Yvk305R5QhW3bqYLDzvfl0rkuxIAhkf+Z4ZpxUyLWUSFmh3nUCRphe+komFYsbkJEsCVU0uiz2udPPVtlafuqDF2IfU9DYybjtwsL9SWY48QpnOGMaQyyoMQQlIABR4hhAxG7MScEUY34X2FPvJAjwwbP9/lN35eZee6xNZjh1p5SrR9L5phZ/DZgx/EOYSa7ccsry6VWFXMothlxyUgkvRVzpraRqzd1oI55aPjW3EjCJhcJzIE/O0O5Aa7AAGUiIP4mfg9Wj+eCJSaVy6jJPrjBSGEpAEKPEIIGewYBWIb3azG3ITvscwVAwCI7ISXZNvypydRIZUOIwxPdm/lyU37Xoyos4lp0Fb0TPYTl1fn9Ht2iPodFQzJMa2YxaDPjtOThEiqqW3EvSvfAwAUfLwKVwxfiYrjrXGB5cLqmtX9cDFEBDCydjFg0ZpqSeR8O21zJYSQVEGBRwghgxm3GV5mN+H3j4yduRPZvQYrgGKHb1a90eGo5U+PiZDadfb3sPa1j9wbZCRD7rDec+S0MhUXLu4yhF43N7dXFuLBYBXWyPOw/5UPcf9p76Psze8D4ch31L4HWPWtmM/6GvyGLY9G6L+j6rmT4e8MOBfkJtt0Jeo1/OVtpSL9Jc+bWJy9BEOORxw52/cgtPoOeAHlOE1aRSXigjAAaMxfXIhjX4MfbRv/jFk7fw5vqEtpc+1uRfb6u7ELoMgjhKQdCjxCCMkUUlxhcUQygdhA75plj+LAabTmNXfF3lTLUO9jA5HnqOVPj05IdZxUhCezrsVvX/kUwnKHuVBMR9tp1yHgl6dF/u539l2amaS4ISK+N6viS4YxV7yJuxuWY0zjwXgFEw4qBjJTquBr8OOa3yuCDQCeq9uDZ26ZYXre9d+RvzOA2y+a4Gq5WkEHwL2o12zn/ZYjAIC7s5ZjiC5uwRtSAstzp1QZtoruKPkKhja8ihJPfJC6UGMuHP4IogrfVzyPwStiv8+8ZCuChBDiEAo8QgjJBNxW0hLdh15AJpPh5XTNkayzOHxPGwo8K5MMSyICR9uup2IqFM0qbIB5NIITtMYsTr5Lt62iI88wfUmNg6hd/Vtc37YkTvAYrXPTrjYEe3rn04IhaSmsE/6OIvga/LjqqY3oCUlkeQWuqhzrXtRH2LSrDaGwUvEsFvEiDVACy6PoWkV/trQWBT2FSuVPe67UVloXP4Kowrc4x3gdpnEQhBCSQijwCCEkE0i2kmaHmRjLKzB2iXSS4eV0zWYzTybPG+bVuWDttpa45+JEiJOW0Q0Px8+6AYq4MnreCrvv0k2rqJGLpo6K0gKUd/8ZuVbiTsP0skJkZ3miFTxt7IDZ9t1+R9qK3e/Wf4yekCLKekISO/cdTVgwasVmC0ZiDOLFVcDCbGZO+Wjcu3MmEFQqgGM8bUrlTq26unBCVdeSyDoIISRVUOARQkgmkEwlzQlmYiwrT6lUJJLh5XTNNhloAOKqixWzqlFxkYkYsmllnVM+Gm/sPIj7s/6Aa73/hFeEAeGFeO96oPQR5y2j3641jyjQxzY4weq7dNoqmj/WVtyp5GqrVmbkjQCgCLZnbp7ueAZP/YybNkptC2ZJwZCY17t7wkmJ+vlTSyAAdOf/GNj4w5jzGPLmIfcLC40/uHU5FvxrEa45qQlt3lOxY/J/oWT+bbHvcWHgowrf+o13oigyg6fSKXPw5tjbcJmrIyOEEPdQ4BFCSCaQqAukU8zERZcfmP9UYrN/Ttc8fqaxGBo/U/nTTXvq1uXAylt7BWP7HuWx5r0Lpo1Dxbaf4fQ9r/SOnWlFnJuWUTMxZZTNZ4fVd6lvFTUzWXEj+G2qgmFPNl4pvQuFEZfNGMG2dTnwqPtrwswoRT+zVzZyKD7afyz6+lWfHec+3B3xwnH+TV8GRg6NuZ69ZmvXXHcCwMjQfozcfj+wtTD2/S6DzCtKC4DS7wBbR6H7HwuRfawZLSjEI/JqLJhxnavjI4SQRKDAI4SQTMDlTaRrrMRYovb0Ttd8aJfx59Xn3bSn/u3O+GqgDCnPa947qek5432qbZlGuA1K12bzxblg6nDyXWq/h0fLkxf8FiHu3UPH4N6j87BySxly6jfFmppsXa44T4bczYPW1DaievU2hKWMM0rRz+x984JP48JJn4rm1i2YNs75cWkwNOS5yOH17PS6SzTIfEoVciMGNpt2tWFBEg6jhBDiBgo8QgjJBBK9iXRKOgSk0zXbtXK6aU8Ndhi/V/+8lYhz0jLqFv25yIvcyDt10dSTiu/LLMQ9fyyWnLMKK9ftMDQ16f7HQuSGnAlubRZe9ept6ImYnQR02zSa2asoLUhY2KkkZfbi5rpLIqMvkcokIYQkAwUeIYRkCkncRDraNpB6AelkzXatnClsT1UFx7eEF8JMxJlkoaHietf7iyGV35+6HW07arBLMX7R5NZZzqxZCBgrYZRjNrun2562PdIjRNTJEgA8It6kJR1CJylDHpPrrjtihLL4xe14qb4VsycX4Z7Lz0zdogkhJM1Q4BFCyGAhnQJSy9blSr6a6s6ZMxTwZPeGbAOx1Sg31SrhAWQ47mkJgR+tfA/P+ZrQEwojP/tiXOt5OSb6TUpg/6RrMMogC80qeL3f2PBwfKXx4AfAb6bB98WX7HPjLISzlTAKDC1Gbsdew89p0bZHQkp4PQLhsITHI7DoivKUiDkn4ecJC0eD6041Qtn84nY8uUFpIVb/vOfyM/snq5IQQlxCgUcIIcQ5dje4W5cDq74VK+YCHYDHqzg2GrUsuqkuVtwQV32TAJaFL8EztY1Ra5KfBG/AlPH5KG9ZASHDCMGDmtDFOFr0XdwOxGWhuUJvrnLaBbHzeKnCLIrh4AfOwuBthLOZMMr9wsLYGTzd51T0VcDrZ4xHfcuRpGbqtOgNVNyEnzsicn0ZGaG8tPzdmLe+VN+Ke0reS39WJSGEpAAKPEIISTE1tY1Jm0f0G1YCzsjtcsUtQOOmXrH06qJYcacSDimVvB98Yrxfp9VFg+rbe0XzUL17flTcCSi5d8HZD+EdPIRrl2yKipBlLgO54zByzvxkvfJ8OkSeCY5mz5IwB/E6+Jy2ClgwJAeL1tQj0BPG27sPYVLRsKTFmCMRmywmRiizJxdFK3cAMHtyEfDqd9KbVUkIISmCAo8QQlJITW0j7l35HgDgjZ1K0PGAEXl2cQVGroOQQN0fgHHTlfdYhXUnm+mnDyevvBGY+wiCDX7kRESc1yPwH5VjMV+T45ZMvlocZrEIn6yPOF9qBBGQVDufBGJaTLVUtL+MZTddan9cibbl2n0u8kNARXsTKvJLsG70NxHoKXMtxqxaMJMyUHGJvpqpztytencvxo4YgksnFwFvpSar0knbKSGEJAMFHiGEJIH+Zm3ttpaY19dua8k8gacXSur8mZ1tvOmNrATW3Bn5u4BphlsymX4W4eQVcx+xFHF95mKoitv2PcDq25WhP7WamUA7X1teGQo7d0EYqLzQ6jvQNvFHmD7jur4XCQY/BMw69nPMy74Rq4LnmYox/b8VuxZMSwMVo0oz0Ptc9hCgp0uZ10xwxvLSyUV4euNu7I+sc8twZ7OJVqS97ZQQQkCBRwghCWN0szanfHS0cgcAc8pH9+MKDbAQSra28VbB2YGOiMgzEXfenOQiGWzCyV2LuHSbZYQC8c+5bOdruPqfOLh0JiahKU7keUNd+Lftj+GS+glJiYSEqkkGPwR4Q114YNhKlFXeYLgto38rTlowDb9Xo0rzqm8BQvSed21shvYadyHytOsL9ISxNPc6fPP447aziU63OTu8ARNr7gS699GwhRCSUjz9vQBCCBmoGN2gLpg2Dg/MOwufnzgSD8w7K/Oqd1ZCyawSoT4/qxrmTYNQRJ4ZVzyR3M1rqsLJgV6B0L4HgOytrm1drry+5i7g/hHAwnzlzzV39X72tAvil+Bm3y7a+SpKC9Bx45swLOEBKEZb9LpLBFV0PbxuB65dsgm+Br+zD5ocQ25HM26/aIKhUDT6t6K2YHoFolU/X4MfT7z2kfVajCrN4aCxqNZidu2boK7PI4CwBH7VfDbuDt6I7qFjAAggfyzwxcdjZ1QfLQcWnqL8qV5PBtv8svdN/CJrCYZ3t8LwGiSEkCSgwCOEkAQxukEFlJm7/3fjtMwTd4C1UJp4mfFr6vNTqoDKb7je5ZHcIvjyL3X9uRisQsi1AswJVq2oaoVTPU9q9Ufdx9dfiIq8SDoAumW28327bFOtKC2AMPlMCwrh9Qg0H+5yLs40GIkuR5isp3tosak4M/q3orZg/vbsXdgy/HuY+sfTUPSHSux8Zam14Ex0ltPljwHq+j43YSSu8LyJN3LuwK/Eb9DdEwLmPwV8d1u8AZHZjwa6bS46eQXyhE6QqtcgIYQkCQUeIYQkiHqzdtdlkwbOLI2ZUBJeYOc649e0z899BOZVPKG0rGnokjmoPjbfXYXICKsQcq0Ac4JVK6pVhVPl6y8A83+Po7lFkAA6ZC4CUjfx4M1B3HnyeO3b+YyqQLOq485ryJuHN8cpbYnPvNWY0Pk1+4HCllnVCHlj19PjOQn3Hp1nWg00+7dS0f4yLvv458jt2AsBiTHiIB7IWoLZ4Q3mgjPBWc4QPPA1+FFT24ivLq1FTW2j7WcqSgtw/2nvY3H2EpR4DsIjoFTd9OLN6kcDg20O795nvMNkjYgIIQQUeIQQkhQVpQWmbWkZiZlQqrjefgZPxayKV/kNpWUtfywAgSO5Rfhhz01YFZqZVCshAEVYVt5o/rqb9jurVlQnraCRas3w7lZ4BFDoOQZAIphbgGjr3rgZiGveDIeUSAkzzKpAQMx5Rf5YeK94HAfLrkBPKIEKXISEf6CYUgXvFY+je+gYSAh0Dx2Df57+Y6wMnme6ljuffQc3/u/b2LnvaOx+DITREBHA97OWmwtOA8EbkF6EPeaVVCmBP/dcjP948l+4d+V7eGPnQdy78j1HIq9sy8P21Tan/3ZU7NqhCSEkCWiyQgghgwmDHLmow+DOdcYmKvqbTqttANG2tZ0Nfry0ZBO8YQOb+0RMTuY+EhdyHsVN+51VAPjKW423pa18GoiSHBECTjoZ+OFu5Yn7Rxjvu25pb6SEHqsqkLYdMML0Bn/SMQIJO4xG8uMAIBdAYYMfOfWbDNdy57PvYNW7zQAQ/fOxqz+jvGgigIpFG8ZYRT8AOPL3+3Dy8X1oloV4KFSFy88sxmUtv4tx0ZQyjJD0YFnoYvykJ/6HCUcut07Em5kBkZlgswmhJ4SQZKDAI4SQwcbcR4zdBN3cdJptQ4Opzb1d3p4VwmsiwGwaUvQB5SPPUJwW9QKzcZOxiNRWPp3c8FsJTrNjdVkFsowR6GOs1vL6hwdi3hvz2EQYmc0dRplShZ35l8aE2H91xnSg9Dsxb9vc4EfV7zYiFDa2whEALvzVa5g9uSiafReHE/HmVrAlGkJPCCEOYIsmIYQQhSlVca2AMS6BCWDYwupiXil+g9cbPy9h7kCoF3cAcPCD3lbII829rZNqK6hasdMEqkdx0l5nZQpjdqwJtO1lUouw2VouPP1U88cG7ZZOK1lOWkwrSgvw0yvK4fUICAA5WR7cen4ZPj9xJM6fOBIbdh7E7rZOPLlhFxa/uN14R0ZrBIARZb1/T+TfzpQq4Lvb4LvhEzxxzqrkjYgIISSCkNKVwXO/UFlZKevq6vp7GYQQQlLBwlNgHC4ggIWH7T//8+LYnDOV/LFKK2Pc/vKdrUsv5MzQVyABRQBob+j1eYNxKMcak0PX/rL9dq3WlMHVoDuffQevf3gAF55+am97pkofrN0o7+/CX72G3W2d0feMLxyC179/kfEGDH4kkAD2T7oOo655Iql1MficEOIUIYRPSllp9z62aBJCCEkPa+4yntNzO6+kJ9hp/Ly+lVEVDk6JhKbb4qS9Tt2OmcjLLzG4ub8UFV983L3YSablNQ3U1DZi7bYWzCkfHZ1vixN1WqZUpX2dRrOGsycX4ckNu2IeG+Fr8OMzn7wR1/IkABR+UANfw88SFmVOwt4JIcQtFHiEEEJSj76CpebJAckbTDgRiEZVNjvcGLU4ESVzH1EMVUyO1fDm/qIExI5Vy2sfC7ya2kbcu/I9AMAbOw8CQMbkQeqreOrM3Uv1raYzeKoI3+4JG6aDeJGcKFOjKpIxyiGEED0UeIQQQlKPVZ6cWt1yWalSb9DnnP09lG38obVANBI9dljNzSWKRbUvFS6YACzMWfYoWXp92La5dltL3ONMEHj6amn13MnwdwZwqZW5CnorbKEcD7IQjns9hOREWSYZ5RBCThwo8AghhKQeuzw5l2152hv0X2cV4cWLfoGyLQ+bi5dEAqOtwtSTQX+skTDzivYmbBlejPVjb0PhjOsSv7k3q2hC9D6fRNum0fyaGXPKR0crd+rjTEBbLQ0Ew6hevQ1hKW3n3tQKW03oYnzV+wqEpoonAbSdsSBpUZZwVAUhhJhAgUcIIST1mMYZJFYl07czLm2vRPE5q8xFh2kbZ8SIxWw+MN3oWkdzO/biso9/DvzbKAAJVteMWl4hEGdkk0DbplsTkAXTxqGxrSPa9pgJ1TsgthVSCIGwlNZzb5H5Ta0I3y+LMOrDZ6LXjKi4HqP64pohhBCXUOARQghJPRXX2+fJuUB7gy4BLKttBACclG0iOuzm/Bzk+KUFN/NyTt0ljdpADSt6cF3ZfH5zE7qDyjnXiiGzqp6vwY+nN+5GoCeMpzfuxqWTizKiOqVthSwYkoNFa+rNW2PNRPgXHweScMwkhJC+ggKPEEJI6lHFUxJVMr2IWHbTdPxy7Xa8tdsffc/xoEkFJlODpJ2Gmbt1xtS3gT5anpxTKZTz/5yvKVoH9HoEppcVWlb1MtkVUtsKOalomHnbaR+a1rhpfyWEEKdQ4BFCCEkPSVTJzETE/qPdMe8TgLnJhdWcX3/lxjmNiEhWZCTrVApFrPWEFGMRAeA/KseiorQAT7z2kamIUyutgaDSClkwJMfx/voSy7k3KxFudN0ACV1LzMAjhKQLfawLIYQQ0u8YVYKA+KyyK84pdnVT7GvwY92zv0Zo9R0RoSV7q2Nbl6fyEIyZVa0ILS1Gwstppc+MKVVKS2H+WABC+dNBYLqvwY8nXvsIvgZ/VKx5BZCb7cH8qYoI1T6vb3GsKC1A9dzJ8HiUObdFa+rha/Cb7S4zMaty5hUo14n2uln1LWD17QldS2bXOCGEJAsreIQQQjIOs3wwJ9llZqgVk1c8j8Er+ik3zmnraLJh8Oq+kjRUMbLwt7P293cG7E1MEsGm6pqydkez6icQX1UNB+M/H+wCVt6q/N3i/DMDjxCSLijwCCGEZBxmIsLX4MewvGw8XHWO65t4tWJSnHPQ+A2JRCskgqPW0T2Ic8I0a7HUCZ9dZ38Pa8XnXQsdo4rS7RdNiNtGTW0j/vJ2I0YNP8lQlKRFuNjMJKa03dFMhK+4xfk2ZMg2loIZeISQdEGBRwghJCPRz0klexOvCo8WjMQYGIg8N9WxdKAXMZCQEZEXGDoGuV9YaOy0qRM+o9ffjZ09N+HXnvNdnSMnwqymthH3rnwv8qgd/9yxH3+5ZUbMPhIVLpYVOJuZxJSbuxiJ8KjwdoiDqjAz8Agh6YAzeIQQQgYEyc4sqcKj/sw7EfI6mIPrawxEjIDEXjkSZx95GL78Sx19Jk8E8GjW/+BVz7fRtvHPjnevnp+7LptkKgzXbmuJedwTkvjd+o/x1aW1qIlEV6jbMqr+maGK94fX7cC1SzbFz+3ZzCRazQWmDKP5SU824LUwkumrqjAhhGhgBY8QQsiAIBWtfxWlBUDpd4CtowZMhEIx2syrUiafEQIYg4Mo2vlz5VgdHptdRWlO+Wi8sTO2+rnu/X0AEH0+kXBz2wqczUxin7Q7mrVuAsrMnQyZro8QQvoSCjxCCCEDgpTe0EJyjAAAIABJREFUxLs0IOkTTERMCwrNBa1VqDkAbyi15jGTioZhwqdOxkf7jxm+vnZbS0ICz1a8O4h96JN2R6vrJslYCkIISRUUeIQQQgYMJ/TMkoGICXnzUD/xTiybYTJLZyR89KSoTVA7AwkoMx4eDxB5CECp8CWCrXjP1OB6FRfrY7g5ISTdUOARQgghmYCBSPDOqsZlViIm5jPGlbzuocXIjfw9GXGhbaP0COBzE0bizktOx47Wo1i7rQVzykcnVL1TsRXvmVh11aJZX/Q8N/gtjYJevKgVZVseTolopXAkhKhQ4BFCCEkK3limkEREjPqZOBdOoFPm4L6j87AgYlqSChdStY3yzktOj4qyZIRd0tjk4/U1Vm6vWpE8O7wBY9/8AxA+rnxQF/2gbsvu35avwY/nNzfhOV8TekIpiIkghAx4KPAIIYQkTErzx0hyaKp5sr0Je2UhHgxW4e/yPJRFHEeTiRJItZFJTW1j8pU/m3y8/sDKMEYrkr+ftRzZqrhT0UQrOPm3pb6nOxiOJiZ2B8NYsbkJFaUFmLn4Vew9fBxjTjkJb94zqw+OnhCSCVDgEUIISZiU548NdPq7mhSp5m2O3PgHpVJtKxiSg23N7cjyehAKOXQhNTiWiilVMaHzRkH0TgSgNk8vGfdNu3w8M9JZdbYyjNGK5OL1JjEfkZlJJ/+21PdIzXMSwF/r9mBdfSsOHAsAAJoOH8fMxa9S5BEySKDAI4QQkjCpiC44YUikmrTmLsD3tGKxL7xAxfXA3EeSXopWSBQMycGiNfUI9ISR5RG4+txxmD+1xFrY2ByLUXUJQLSa5PUILLqiPEa0aUWVPk8vUfdNu3w8I9JddbardEZnDd+1jn5w8m9L+x4ACEtF4IXCMiruVPYePh73eULIiYmlwBNCXCyl/Gfk76dJKT/RvDZfSrki3QskhBCSufRJ/thAwW01ac1dQN3S3scyBFm3FO/tbUdw9kNJn0tVSDzx2kfRSlAoLFF8Sh4qSgusq1hmx7LiZuDVRWgb/U0EesriQufVVsGesET16m2YVDQsui+tqLp+xviYPL1E3Tft8vGM6IuqsyO3V5voByf/tipKC1A9dzLWbmvB5NHD8fTG3VFBOCI3K0bkjTnlpFQcGiFkAGBXwXsIwNTI35/X/B0AfgyAAo8QQgY5J3R0gRvcVpN8T8c9JQD8W/MKlC/5SsoqSwVDcuARApASXo9A8+EuLH5xO5a8+QnCUhpXsayiFdr3YNaxn2Ne9o1YGTgPQggUDMnBpKJh8HoEesJKw2BYSkU8tb+MiX+/D+97WtGcPRIPhaowLG8iHph3VvIzeEYiSXiBI3uBhfnRqqjvrPuiQiljqs4OohXs/m35GvzR6uzbuw+heu5k+DsDUUHIGTxCBid2Ak+Y/N3oMSGEEDJwSXZ+zm01SYYMn/YinLLKkioAwlJCeATCAJ55qxFhzdBWwGhfDgLUH/L8BnflPotf9VRh0RqBZTdNx6IrylG9ehtCYQmPEDjH/zLwr/sxPNgFCKBEHMQvxBK0yNNRNu2GpNw3fQ1+bGqbijkzftEbNZA9BAh29L4pUhXd/lYjfhW4AR4B3PL5sr6tOltdVwlGP6jV172Hu2Kqkf7OAG6/aEL0fVaiztfgx4rNTZAArrRr2SWEDCjsBJ5+btfsNUIIIWTgkgo3RpuWuziE11TkfTn7X5hedp7DxZujbUcUUvnPtv4/3gJA8+Eu+LSZbbOqlXZMCwSAMeIgHshaAvQAm3ZNjIqL6tXbEJYS47c8BIjYVs88EVAE2cU3JHZQW5ej+x8L8ZljzRiFQjwqr8aCG99Q1n7/CMN1Xi1exY9xA8ISeHLDLowrHBojhMxI2ozF6LpacQvQuCmhWUtVlP2lbg96QhICSti8F3BVjfQ1+HHN73tD65+r24NnbplBkUfICYLH5vUyIcQLQoi/af6uPj6tD9ZHCCGEpB+r+TmnTKkCvvg4kD8WgFD+/OLj5gJx/EzDp4UAHsxeior2l53v2wS1HdErFAGQ7RXwRPpvBACvADwegWfeasS1SzbBF8nLc1NVGiIC+H7W8qi48HcGEJYSYQmMxkHjD1m1gFoREUy5HXvhERIl4iB+Kp5C28Y/K69bVEW1/OXtRttdqXODD6/bET03vgY/nnjto+h50j+Ow+i6ggTq/qAci+a4OhafAbnwFHQsPiP2Nd16ltU2oifUK9ZDYWDWmaNctfRu2tUWNWYBgGBIRucoCSEDH7sK3hWavz+ke03/mBBCCBmYJODGaIiblrtDu0xf8obsrf6doDfqABB11vR3BtB8uCvashnfFirgtFmnWLShNfL3giE50RbQZjkSJcJA5FmYoFhiIJiGiAAu2PNbAN8xrYpKEft79vstR6IVS7Mqnd6M5fnNTVixuSlqFFM9d3J0/s3UjdP0+pG93+/W5Qiu+g6GRjLxhh5vQc+q7yg3aJrvX12PEV3BkOvQ+uwsT3R72V4xuB1wCTnBsBR4Usr1fbUQQgghpN9IwI0xaezEY6JVLh16ow7t330Nfjy/ucnYcKTyG5B1S2MG7iWMB/D3ykKlunTTdPg7A1Fp+FBPFX510h9iA72t2lbtMDknuR17Iwd3veGaPZU34LJDo7Du/X0AgHC4t2JlFpmgN2MRiA2KX7utxd6N02KWUbY3QQDo/sdC5OoCz7PCx+MEvroedZ9a3LqQVpQW4Jmbp3MGj5ATFLuYhNdg/vOdlFLSkokQQsjAx+38XCqwMTJJtbg0qlRZWvHPfQT7j3aj8IMaeBFGCB50jJ6B/LbNMeepU+bgwWAVgjIc3U5utiKMXvKejztmnt5rgpJs+LvJOZMQePnZX6Nwxn2oACA12YIiki34zQY/Nuw8gEBPOOr8aRWZYFT91IrhOeWj8fbuQ9ZunLOqlZk7g1upZlmI1gY/pnY0Gx+rTszqsw1f37Ef+44cx1WfHZeQWY1W+KutpoM+6oSQEwQhpXn7hRCiwuDp6QDuBrBfSvnZdC1MS2Vlpayrq+uLXRFCCBmsJOGi6diMQ7uPvAIgcAwIBeLfl51nPb/nkmTCveOOTXMM3UOLce/ReVgVPA/Zmu0mbU5ixtblpoKpSY7EhcFfxwWsa6mpbYy6fOZm97ZZqiLN7rzoj8vJce575nZ8asefY6qKnTIH9/bchImX3Iib6r7UW4HUkj8W+O42q7NhuTY3n0tn8DshJHUIIXxSykq799m1aPo0G7wAwH0AcgHcKqVcm/QqCSGEkEwhCct6RzfIekfFrkOAJxvIG6H8XZ0fyx+bXJXLACfh3mYCIS6LTXOecgEsaPCjzKAymBaRMKXK1N2zGG1xAet6VAMYid5YATeRCUbtrjtaj+KxVz40zPPzNfhx7ftz8YXQcHw/azmKRRuaZSEe6qnCS97z8dWyQuQWLkRo9R3K3KWKi+pxTW0j/vJ2I+pbjiAcjs01dCL6+iL4nRDSt9iZrEAI8QUowu44gJ9LKV9L+6oIIYSQAYLjG2QjR8VwEMgZCvzgk7Su0S7cO5kqjmsxl3Te4FjDNs1mqRyTOl9ntCaj8+Bm/XrBVFPbiHtXvgcAeGOnYiajFXnqtbFazsTqgOKa6hHA5yaMxLJLTo/stwpeIOac7Dr7e1jbNhXTLYxgfA1+/G79x9G5QhX1GgTM5wvNzonHI7CuvhUFQ3KSyigkhPQvdjN4bwM4FcCvAGyMPDdVfV1KuTmtqyOEEEIyHDvxFCVVTp0JYDlrhz6s4qQpb7DHcxIe7rkKHgA52ebfgd15sMJIBK/d1hLznrXbWmKEUdQYJRhGGIq4y/J6MHbEkNiNa6qivfvZEePW2R0Mw+sRWHRFOSYVDcO1SzbheDDeVVO9Bp1+p+o5UcXilqZ2bGlSRCtFHiEDE7sKXgeAYwC+EvmfFgng4nQsihBCCBkoOBYNJgYh3UOLkZvmNQLWlTbHIlWH67kvq7xBpwJPfZ+m4pU1qxrX5V+KCQ7Wkmj7qJFgmlM+Olq5A+LdLPXGKPXN7fhr3R48+1YjVmxuiqmqqeey+XBXnFtndzAMCURbUK/67FjDyIQxBXm44PRTAVh/p/rvraK0AF3B2HgJvVglhAwc7GbwLuyjdRBCCCEDFkeiwaDy1Clz8ObY23BZmtdnRyKVLbu2TkPxl8a8wQogPVXHCGbtnYAihtQZPCPxpL7vggdfQyASUq6tqmnPZZZHIMvrQSjU69a58WNlvhBAdIYwJ8sTU8HzeoADR47HiEej79Tse7MTq4SQgYNdi+Z8q9ellCtSuxxCCCHkBCUiSLr/sRDZx5rRgkI8Iq/GghnX9fPCFNxWtqxaAE3FX5J5g2lz53SAmQheMK03psBK9H5taS0aDnVGtxeWiAmfV89lKCxx1bljMeaUvJj9VK/ehrBUTFSunFqC9/e2492m9uj2Tv/UMOzYdzTm+7j9ogmO23HVY9CKVULIwMSuRfOLFq9JABR4hBBCiFOmVCF3SlVUqCzI0NwxJ0LKqgXQUES0vwwEOuI35NAxMhPs/O1EsJXofWv3oZj3ZnuFaai6Pnh8wbRxmFQ0LPqd7Gg9GiPuAMUh1EmbrdX3phWrhJCBi12L5g19tRBCCCFksJC2GIEU4FRImbZ1bl2Om+oW4rac3irlHLkf+NsP4+fv8kYAc37paP5uINj5q+JJnZk72hWMvnbu+BHYoGmB1AqrivaXsWX4QuR0NCMwtBi57QsB6FpQNdfMY698GLfvL58zBpdOLrIV5skYzRBCBgZOYhImAbgFwBmRp7YDeEpKGf//LoQQQggZ0LgRUnFCNeKSmRvsAgQwBgfxYNZSeN/Oixd3Kq8uUsLLbSITEjWC6UsqSgtw/YzxeHLDLkgJPLlhF8YVDsWCaePwpxun4WtLa/HW7kM4d/wI/OnGacqHtOcMUELPbZxF9fNy508ciXsuPzO6BifrtHpfTW0jWzUJGcDYzeDNgNKG+VTkfwLAZwC8LoSYL6XclP4lEkIIIf2Htl0RwAlf+UhKSBm4ZHpDXUCXsbiTXYcguiKtizaRCQOl8lTfciTmsdaNMirqtCTgLKpu7w//9wkgJWan0BDFLtuPEJL52FXwqgFcI6V8XfPcKiHEPwH8BMCcdC2MEEII6W9i3A29HkBK9IRlv82A9QVJCSmXbphC/4SNsMnk1lYAwNblePJANfJyW9AsR+LBnipML7/N+jM2zqJW85Af7T8GAFFBlgohZpftRwjJfDw2r39aJ+4AAFLK9QDK0rIiQgghJEPQtysGQzKmdfFEpaK0wNCB0RYzN8y8EYqZigYpTbbRB8HvieJr8OOJ1z6Cr8Ef/2Kk1XLo8RZ4BFDiOYiHT/oDFuRZNzt1Dy02fiG/JPoDw8PrduDaJZti9mskxFKBPh6BcQmEDDzsKnhHLV4zsMIihBBCThy07YreSAUvFJYZOwPW7xhk/SE7TzFSAYBXF0G2N6FZFiIPxzECx+K34TAyoa/Rm89Uz50Mf2egt7Jm0GqZHT4OufJWCIsZw/Vjb8PM7YswRASiz3XJHLSc/T3Lech05dYxLoGQgY+dwBsrhHjc4HkBYEwa1kMIIYRkDPp2RSD5Gbz+zHJLO6p4eXWRUonTi5opVRAAWhv8aNv4Z1z84c+QFT7e+3ldZIKrc7V1ufl+U4BWbAWC4ZhcumU3TUeFSeVRyJDyF5MZw8IZ1+G+91vxXfksikUbmmUhHgpVYaL4vG2kAZAeIca4BEIGNkKa9kgAQoivW31YSvm/KV+RAZWVlbKurq4vdkUIIYSkDbsIghNa/OnwNfhRs/QhfFc8i2K0IXhyMXK/sDAqfrTnal72v/DAsJXI7Wg2Fm+R9si4yuEXH7cVeU7PubqeYE8YQgiEpdKu6xXAXZdNwu3vftk4xF1HW9an8I1T/oirPhsbkP785iY852tCKKSIOfXacLK+wXTdEDKYEUL4pJSVdu+zy8HrEwFHCCGEDAasWu4yIci7L9m0qw2hUBjwAhAS3T0h5OpeD/SEMVe8iZ+KJcjtiLQwGlXCEnCiBOLP+YsXtaJsy8PKPoQXkCEgfywwqxoVU6qi1dyCITlYtKY+trJWaNCeakBB8AC2NLVjS1OvMYpqHnPl1JI4oWZnLJOq6yZZkUiRSUjmYBeT8DcA2hKfBHAQwGtSyj+nc2GEEELIiYZVy91ACPJOJXPkG/hG1hLkRWbPhne3xgg39Vz9wLM8Zj4NQLx4s3GiNEN7zmeHN6DkjaWA7FZeNGitrJhSFf1OJhUN0wkaXXuq8PRuQ0Oz7P3O9Q6VibiEGl03L9e34qX6VsyeXBTNx7MiWZE42H6cICTTsZvBe8jguREArhNClEsp70nDmgghhJATEqsIgoEQ5J1KyrY8DFgIN/VcFf/RxK1UK97yS4zbIzWGLUYVJu05/37WcuSo4k6PQTXQUIxNqep9j0HbaKfMwYM9vduYUz46qVDxxS9ux/K6PZBQbNGzszyo3dWGDRHzlSc37AIAW5GX7I8Lg+3HCUIyHbsWzfVGzwshXgDgA0CBRwghhLjArErT10He/W5g4qDqVlFa4Ei8mbl3/ta7AP9931qcMWoYPth3NK7CpD3nxettYi8SiW/IyouuKZhbgHs7rsEL4ZnRl9/6pA2r3m0G4D5UfPGL26MCTmX25CKsjmxP5aX6VlOBp14DBUNykvpxYbD9OEFIpmNXwTNEShkSIi6e1BAhhBdAHYC9Usq5QohlACoBBAG8BeCbUspgIusghBBCTiT6KsjbldlL+8ux4ql9D7DiZmDtD4DJ84Cd6yyFn6mQdCLcAPPoBY3bppF752+9C/DL5rMBhPFuU3v0rfoKk3rOu+uKkdux1/ykuYlvMDJ9CXYhHI592yvb98U8dhMq/lJ9a8xjCeCFLc3QW+fNnlxk+Hnb2AcX9PWPE4QQa+xm8EYYPF0A4GsA6h3u4z8BbAcwPPJ4GYDrIn+vAXATgN863BYhhBAyaEmVkYUbs5ctwxci18g4pOsQULe097GB+YmlkHQi3DTbsq0gatsjAfz3fWsBxCoqr4BphSn3CwsRWn0HvKH4Y1Vz6criz4IxJpl4d2ctxwuB3gre2IIh2N7aGznsJstu9uSiuApe2MAY3ax6p78G/J0B3H7RBMf719NXP04QQuyxq+D5oPwopJbrVJOV1wHcZrdxIUQJgH8H8HMAdwGAlPJFzetvAcjMRFNCCCEkg0ilkYVVS92KzU3oDoYhodz453Q0m29Ij25WTeuE+QPPcmWeTi/QnLR+6sSbE84dPyI6iwYA55Tk49LJRebieEoVvJH1yPY9CEkPvAhjrxwZzaW73enOTdo5i0VvG2iWB/jZvLOwo/VoQjN491x+JjbtaoupThrha/AbHm+q2yrpoklI5mAn8BZIKTcmsf3HANwNYJj+BSFENoCvQqnwEUIIIcSCVBpZmLXU+Rr8+GvEtAMAvF4PAkNtWhf1aMTN9LJCzMv+F34qlvQ6YeorfSkMI9fypxun4WtLa/HW7kM4d/wI/OnGafYfiqznf177CA/9Y0f0PGR5BP7iRgCZtJ82y0J4BPC5CSNx5yWnR6teToSdr8GPBb/fhO6eME7Jy8K7P/kCDnfZT7j8bv3HeOpr8bFZqWyrrKltRPXqbQiFJXKz6aJJSH/jsXn9iUQ3LISYC2C/lNJn8pb/AbBBSvmGyedvEULUCSHqDhw4kOgyCCGEkBMCteJi1WbohorSAtx+0YSYG/FNu9rQE+nzEwC+UlGihI9n5znfsGZWraK0AA8MW2kec5Amamob8dWltZhdPhof/HSOM3GnYXpZIXKzPfBAEXeLrih3J1hmVcedsy6Zg4dCVcjJ8kTFnVN8DX5c+dt/obtHaTk93NWDc+7/h+l8nZZ9R45Ht/HEax/B1+CPvmZ0DbjF1+BH9ept6AlLSACBoPLjAyGk/7Cr4DlzUjHmcwC+JIS4HMBJAIYLIf4spbxOCPETAKcC+KbZh6WUTwF4CgAqKysNusoJIYSQwUNfGFno2/aunFoClJ4FAAj+/W5kdftjbgykBGI81wxm6HLNWjwTcaV0QE1tI+5dqYSIO3GmNGotTPpcG7Sftpz9PUwUn8dXE9iekWA63NUTna97qb4Vu9s6DT971WfHRdt7u4NheD0CN808DcPyslNyHW3a1Yaw7L1N83gEXTQJ6WeElObaSQhxGMAGs9ellF9ytBMhLgTwXxEXzZsAfAPALCmlwdR2PJWVlbKurs7JWwkhhBCSBEaCRxUIs8Mb8P2s5SgWbTiaOwqrOspxseddFIs2HDtpFIb/+0/jWy4fLTdxyxwLfHdbytd/xW/exBbNXNrZJflY/e2Zhu8dKK2FagVPi9qmqTL+nr/Hfe6BeWdhwbRxeELXcgoov+DnZntw/YzxqG85Ep0BdDNLt/jF7Vj17l4cOBaAlBIeoVQ73eb5EUKcIYTwSSnje6512FXwDgB4ODVLivIkgAYAGyNRCyuklOnr0yCEEEIyiL40o0hkX0ZuiOr83yo5E38Lz8Rdl03C9LJCPLBkE+4PKtW+ZQtMxJFTt8wUHcenhp8EoF33OH57KzY34dm3GhGKqB61tdBs+8kEkidLRWkBnr/tvLgZPC3P33ZejAjMy/Lg3pXv4YG/v4//vXEavB4Rbb8FFNe87mA46sT5xs6DaGzrwNMbdzsy8tHn8J07vgA/mHNmRgpkQgYbdgLvmFnYuRuklK9Dcd6ElDKh7D1CCCFkIONr8OP5zU14zteEnlDyTphO9pdO103HbYxu3DJTcBy3XvBpvPbBPvSEFaOB/UeOo6a2MSrKtO2K2oqWVWuh27ZP7dpTJeYrSguw42dzTF/Xi7uuyLzesUAIX19ai0VXlEerlRIREwahtNmqvFTf6tjIR5/Dt/9od0quZbpxEpI8dmLrkz5ZBSGEEHICYyQqknXCNNuPenPcF66bZtlncTfpSbhluj2OitIC/OWb5+HJ9R/j5ff3YUtTO7Y0KeJswbRx0e2p34MA4LUxUlm7rSXusZ3A0wpTj0dg8ujhuOqz41Je/TNq31TFncqxQAgLpo3DpKJh2LSrDQVDcuDvDOBoVzCmCjd7chGe3rjbUXTCOWNPiZn7O2fsKZZrdCLafA1+XPPURgRDEtlegWdumUGRR0gC2Am8ZUKI+WYvSilXpHg9hBBCyAmHkahIhROmFn2lq3ru5JTmnDkNsk5l5RBILK+torQAx4OhmOdUUabdntfrwVcqSnDl1BLLNc4pHx2t3KmP7dAK03BIxgnNVKCeaztOzvECMP4OxxUOjWk9vXRykSMxNnHUMMvH+jU6uR6e39yEQKRnNhCSeH5zEwUeIQlgJ/DmWrwmAVDgEUIIITbEiAqPwH9UjsV8G1HhFn2ly98ZSLvrpt06jgfD+MHzW/HLK6ekvHpoh5koS2R7k4qGIcsD9ISVgPJJRcZiRov6nR8PxlbTnFT/nKKeayPU9eZlebBt0WzTbSyYFltVtBLydz77Dl7/8AAuPP1UfHXGeJyUbS+83VRg9dbtyVi5E2ewJfbExE7g/Y1VOkIIISQ50hFxcNo9f4eEchP83G3nYcuewxAAPJqcPKdVt1QyvaxQiU6IlCs/2n8MVz+1Efd/qRz+zkBCx5/IcaiixcgYxe32lCgA5e9SwlG7q/qd/279x1j3/r7o806qf4BiYvJSfStmTy6KxiFoqaltxB//7xOETczQe8LKtSGFchNvt167G/07n30Hq95VIi/UP51c024qsPOnluCvvqboe+dPLTF9L0meVFfbSeZgJ/B+DFbpCCGEkKRJpdhSxR2g6CjtDJYHwPkTT03JfrS4+aU/rCsqBUMS1au3ISxln95I6qtTiZJImyigfOdPfa3StQOn1qFS/VMr8rRiS4tHIEbwSTibW3Ryo//6hwfiHj929WccC10n105FaQGeubnvq86DlVTO6ZLMgo6WhBBCyADDPMEWCAN4+f192LDzQMqElFYAZOnm1vTiZdOutrj1eQSi7o0D8UYy2QqsW6Gpd6h8qb41Oht3tCtoKO4A4JS8bBw53hPjlOlEkDq50b/w9FNj9nvh6c5/RHDz40Z/VJ0HK4n+cEEyHzuBd4YQYqvB8wKAlFJOScOaCCGEEGKBpgPSkFQLKa0ACPSEUVPbiL/W7cGNnzstJkcNUG4aT8r2oDsye/bZ8QX48mdKsGhNfb/eSCY7a9SXwmP25KIYd8tzxp4SFdhWVFWOjZqmTB49HMPysh0dr5Mb/ceu/gwARGfw1Mdk4JKO1nGSGQgpzf8TIYSoB3C52etSyoZ0LEpPZWWlrKur64tdEUIIIQMCbZsmoIi+T586FI3+LoRCkfDxFFXwamobUb16W0xQNgCMGJqDQx2B6OOzS/Jx2eSiqA2/9qaxP80cbFsQty5POKcvXWhn8IblZePhdTsQltbi/vnbzkt4pkr9foy+O0JIZiCE8EkpK+3eZ1fBC/SViCOEEEKIcz5Z/O9R4aJWXn75lbMBwJWQspsP8zX4sWhNPUIGbh552Z6Yx++3HMF7e9sNxYVaAaupbcRjr3zoeB4tFVi2IG5dDvztDiDYpTxu36M8BlyJvFQL2HsuPzM6d+dr8MdU2K6fMR4bd7VhS1N79P27F/87nnjto4RnqtT3nSimG3SHJIMZO4H3f2YvCCFGSSn3mb1OCCGEkPRiFUDuhJraRty7UslmU1ss9aJLm+Gnrx7dftFEAIpTZV62F69s32cpLvT7a2zrcNxGmAyWLYivLuoVdyrBLuV5hwKvL9wIr5xaohjqRGYfjQRMsjNVJ4rpBt0hyWDHUuBJKb+tfSyEyAdwJYAFAM4EMCZ9SyOEEEKIHcnMhv3l7caYx0YZbXrRcP2M8ahvORJTgVswbRx8DX5s2HnAUlys3dYS8/ipN5Q5s3TfhFvOGrU3GX/I7HkD9MJoxeYmy+qRm+qSXqxcObXEVMAkO1N1ophunChClZBcLRR9AAAgAElEQVREsXXRFELkAfgSFFE3FcAwAF8GsCG9SyOEEEJIuvA1+FHf3B7znFFGm1PR4OR9+vBxteuzL27CTYVwfonSlmn0vENiguy9Hvy1bg96wsaREL4GP675fW9b7TM3WwtbI7ECwFTAJCP4U2264TYeIlWcKEKVkESxFHhCiGUAzgewDsBvAPwTwEdSytfTvzRCCCGEpAtteDcAXPpvo0xvwp2KBrv3acPHJ48ejqc37u7/m/BZ1bEzeACQnac87xCtMNp7uAvPvtVoWj1asbkp6oYZiFT7rM6ZmVhJl4BJlVuok/bfdEF3SDLYsavglQPwA9gO4AMpZUgIYeXMTAghhJABgF443HrBp/tkv9pMODXbrV9vwtU5OxsXTbu2SlUY+Rr8WLG5yVR86W+itI+N9mEmVjJRwGjXr2/HNWr/TacRCvP0yGDGMiYBAIQQZ0Bpz7wKwH4AZwA4S0rZavnBFMKYBEIIIST10GnQGW5NO6zOq6/Bj2ue2ohgSCLbK/DMLTOiwnAgG4Po13/9jPExWX4PzDsrRuAN9OMlpD9IVUwCpJQfAKgGUC2EqARwDYC3hBBNUsrzkl8qIYQQQvoDVjmc4da0w+q8VpQW4JlbZsQJQCf7yGRBrl//sLxsPDDvLNMZPBqhEJI+bAWeFillHYA6IcT3AfxnepZECCGEENL3mAmoVJt2GAlAu31kesXLaP0VpQWmc3c0QiEkfdi2aJp+UIhGKWWfTMuyRZMQQgjpHzK5apRK7ARUX5wHq3088dpHeHjdDoQl4BXAXZdNwu0XTUjLOhLF7TkaLNcWIakiZS2aVvtI4rOEEEIIyXAyvWqUSuxaBvuindVqHwOh4uX2HLFFmJD0kIzAo5smIYQQcgIzmOakVAEVCIYhhEDBkJx+W4sbN01CCNFjl4N3FMZCTgDIS8uKCCGEEJIRpLpq1F/B106oKC1A9dzJqF69DWEpsWhNPSYVDetzIWVVNWXFixDiBEuBJ6Uc1lcLIYQQQkhmkcqqUX8GXzvF3xlAWMp+dbIcTFVTkhicXSR2JNOiSQghhJATnFRVjZwEX/c3bpwsPUJg0RXlKT+GgiE5UZMDr0fErOFEvbE/UY8rHQymuViSOBR4hBBCCEk7c8pHRyt36uN041Y42FUstdW1sJSoXr0tpW2cvgY/Fv6tHqHIcExY95pRQPpAh4LFHazwEidQ4BFCCCEk7aiVrr6awUtUONg5WXqEQDgSMRUOy5TeYG/a1YZgT6+sC4WU7QPAor/VIxBRfoGQxPObm1J6Y99fVTQKFncMBDdV0v9Q4BFCCCGkT1gwbVyftWWmQzhUlBZg0RXlihFLWCIn25PSFsrpZYXIzvIgEBF52V7FzfPaJZvQHQzHvDeVWVX9WUWjYHEH3VSJEyjwCCGEEJIW+qoqZLSfgiE58AgBQKZUOCyYNg6TiobF7S8VIqmitADP3DwdKzY3QQK4cmoJNu1qQ3cwHGNpnpPlwfypJSk5HqB/q2gULO6hmyqxgwKPEEIIISmnr6pCRvsBgEVr6hEKS3g9AtVzJ6d030Y32KkSSfpt72g9GiPuLvu3UfjmBZ9OyfGowrhgSE6/VtHsBEsmx2sQkolQ4BFCCCEk5fRVVchoPwAQ6FGqXlJK+DsDKd+vHiethm4qmup79x7ugkcAYQl4BHD22FNSJu60wrh67mT4OwMZV0VzG69BR05CKPAIIYQQkgYSma1K5ObcbD+prEg5WZfaaqi2Vxptw2lFU/veLK8HWR6BUDi1raZ6YezvDOD2iyakZNupxE28Bh05CVGgwCOEEEJIynE7W5WM66XRflI11+VkXdpWx+c3NyHQE8aKzU0x7zWrNBqtUfveUCiMq88dh+JT8lJalRoo5iZu4jXoyEmIAgUeIYQQQtKCGzOIZG7OjfaTKiMKu3Xpw89DYQmJ+PfqBZXqjmkkHPXvnT+1JOVCZaCYm7iJ1xgoopWQdEOBRwghhJB+J1Nvzu3WpRWAgGLqImV8O6VeUFkJx74SXwPFjdFpvMZAEa2EpBsKPEIIIYT0O5l6c263Lr0AtDIr0QsqK+E4UMRXpsHzRgggpDQaBc4sKisrZV1dXX8vgxBCCCEkjkSdG1Pp+Ej3SEJOfIQQPillpd37WMEjhBBCBjEUBsmTaNUo2WqT1txl0Zp6BHrCEELg1JNz8OVzxuCey89MeNuEkIELBR4hhBAySKGtfP+x+MXteKm+FbMnF0WFmNucPK25S1hKZQ5QSrQe6caTG3YBAEUeIYMQCjxCCCFkkEJb+f5h8YvbowJM/fPSyUVxYhswjlFQn1e/u7DJuM1L9a2DSuCxGk2IAgUeIYQQMkjJVOfKE52X6ltjHq96dy/qW47EiO3nNzfhubo9CIYksr0Cz9wyI0a0TC8rhD5RPTdLoLun98lT8rLTehx9jZWAYzWakF4o8AghhJBBSqY6Vw4knFaNtO+bPbkoWrkDgNYj3Wg90g0A8AggO8uDg0e7EQgpYi0Qknh+c1PM9itKCzAk14tj3aHoc8FQrOI73BVMyTFmAnYCjtVoQnqhwCOEEEIGMbSVTxw70aE1QfnxqvcQloqA++ut5wEAat5qxJHjPTHb/NyEkbjzktOxYnNTzPPCYP+XnDkKq95tjj7+9Mih2HmgI/p49uSiFBxl/6Kew+bDXZYCjtVoQnqhwCOEEEIISQB91ej5zU3RKh2AqPgLawprYQn8eOV7WHvn+XipvjVO4M0pHx0VLs+81RgVhfOnlsTt/6szxuOFd5sRBuABcMPMMqx6pwmNhzpPCBdNrYDO8ghkeT0IhcxzA1mNJkSBAo8QQgghJyR3PvsOXv/wAC48/VQ8dvVnUr59bdXI6xF4zteEYE8YHo/AaYVD0B0M68fkAAB7/J0AENeqCQD+zgAA4OX61qgwDEvlsZHRCgSUWTwBVK/ehlBYQhiV+wYgWgEdCktcde5YjDklz1TAsRpNiIKnvxdACCGEEJJq7nz2Hax6txmHO4NY9W4zvra0Ni37mT+1BFefOw7/UTkWwR5F0IXCEh8d6ICEcqPl0QmuS84cBUCJMDh/4siY1wqG5ABQjFe06I1ZgF6B6RWARwj0hCUkFEH45IZdqKltTNFR9g/a48vO8uDKqSW4/aIJFHGE2MAKHiGEEEJOOF7/8EDM4w07D8LX4E+ZONC3D1446VPwCEDrcyIAfG6iMlP3/zbuNqwmbtvbHrPdh9Z9gLc+acO+iOmKitE8nbYtUTvnp7J2WwsWTBuXisPtF9h2SUhiUOARQggh5ITjwtNPjTEgAZBSZ0Vt+2AgJPHy+/vg9Qp4wjIqsrK9Andecrpp6+CXf/MmDnXGOl0e6gjGrfuz4wtwz+VnRg1Hdu47inf3HI6GpKvbbmzriGn5nFM+GgBQU9uItdtaMKd89IATfGy77F8Wv7gdL9W3Rq81MjCgwCOEEEJIRpOIQHns6s/gUEcAG3YeBABkeQQKhuTExBUA5kHidqjtg+qcnQQgwxJXnzsuOhZ35dQSQ1dNdX/bmo/Y7sfrEZg4ahgWv7gdS978BD2aEp0q5tQb73suPxPjCofGnKua2kbcu/I9AMAbkXMx0EQe6R8Wv7g9eo3przWS2VDgEUIIISRjSUag/OnGaaipbYyajyx8YRsgBHpCSlul+vdEgrHV9sHnNzfhOV9T1N1RL+pUjCIVyouH492mdoOta5F4NuKmacSqd/fG3HT/8c1d+PhgB1oPd2HBtHFYu60l5v0DvW2T9B36OVD9tUYyF5qsEEIIISRjMRIobvB3BhCWivlIMCQRVGMNQjLaYnk8qOSqafE1+PHEax/B1+A3fAwoIu+BeWfhmZun467LJlmKxJiWzkiO26pvz8SpJ+dYrj8Uhqm4A4ADxwLRNV368OvYeaADYQnsPNCBmYtfjbZpqugfO8Xo+MmJzbgRQywfk8yFFTxCCCGE9Bv6tkU9c8pHRyt36mM36KMM1KqdXjTt3Hc0Zk3aalv13MlYtKYegZ4wPEJg0RXlMVUwJ3NiBUNyYmIPCobk/P/27j3Ksrq8E/73V5fmYhosG6VBpLBFe7Ahg1QLFWISSaIRhvESk3gh0awELzNmJo7RSIxhMYxxmckk47zr7UkkmKWThQpGwegrvhoHoo50axdgoCVI21LY3LspbtJQXV17/qhTRVV13bq7qs45uz6ftXp1nX32Oefpqo3ubz2/Sz615a48+PjwxDmvPf34fPGf782+ScV1dpRU1di8vtJ4fELPEblz99hWC/tGq/zJNbfky7//8/nhrp9M/sjsfPjJrF+7Oh9+3WkLHuI6089jvg3dqaf3n3tKfuNj386+0aSzY+wx7UHAAwCaYiHBYTyQHOwiIdNXYkySj/7jD6aExiS5+ccPT9T00X/8wZQNzK+99d6Jx6NVlYu/cGvWr129oJAzHpjufnjPxNy8jox1Fqd3DXf/ZDhve9nz87Fv7khVJau6OnLJv92QoSeG03Pkqgw9MZzH9uzNDTt2T7xXknz/3sfy7s/clBcc84zc8eDUkLd5x+6865yTF/R9m+3nMX1D98VcrIaFm++XIYutr7cnV73jbKuYtiEBDwBoioUGhzefdeIhzRub3mF79y+/KN/evmvKlgav2rB2IuCML5zS0dh/7dxTj8sNP9yd0WrsBaOj1YJCzpStFDo70t1ZMrKvSkdjwZfp3cmn9u7L3/6fHyXVWAgcHxL3rnNOTjI2H/HP///bZ/ys63/wYG6++JV52Ue+np0PP5kkOby7I/3r1uSUD16bPSOjKUn+9HWnzfq9nO3n0XPkqnSUsUjZ3dUxEZRZPs3qolrFtD2ZgwcANMX0jayXKzj09fbkqneenZee1JO1Rx2Wd/78ulx03ikTAWe8y/azJx+TKy7sz5vPOjGXvubUdHWUdCRZ1b2wWicHpn37RvPy9c9J6RjbkPySL25Lkrzixcfm5Of8VLo6ku/eOZThfY3NypNsf+DxfODqW/KRL9+WZO75hyc1wuC3LvqlfO7fnZ33/cr6XHz+hvzGx76dPSOjScY6fh+4+pZZN0Cf6ecxMDiUS764LSOjVUopufj8DW74m2Cm8A2z0cEDAJqimRtZ9/X25LPvPHvKscnz9bq7Oib2sEvGuojr164+oFqnv1+Sifl1wyOj+ZNrbml0Ckv2jT495HK6y765I6/YsDaP7Zm6Z96zf2rVxBy+m3c+knd/5qZ89I0vSV9vT/7uhjvzhZvvmfE9r/zuXTN28Wb6efzx1bdkuBEQ941W2XbPfKt+shSmX0u6qMxFwAMAmqaVhoDNFzgPtNbp7/e5G3dOeX58iGjVWOVz3ClrV+e2+55e9GW0St5z5c0ZfOiJKa9/xmFdUxZpuebme7L2qMMnvp7NtnsfzcDgUP7uhjtz/Q8ezMtf9Ox89I0vmfHfOD0gzrGg54q3lHPkmvnLENpPqarW/09148aN1datW5tdBgDAQRsYHMqbLrshe/dV6ewcG+65rzH0cd9oNTE09A9+ZX3uuP+xOUPabDpK8pzVh+W+R5+a9ZySsfl9kwNj77OOzPq1q3PM6sOm7OU3ueaOkvyX184+h28ls9Ioy6GUMlBV1cb5zjMHDwBgGfT19uTTb/+ZvPdX1ufKt/9MzjvtuKw+ojtnv2BNDusem/u2qrsjd9z/WK7/wYMH9RlVlTxvhv3K1h51WFY1holWyX7dwMGHnshXv39/PrXlrrzpshsm9rvr6+3JJa8+dWy7hiSXfmmbvfBmYI4crUTAAwBYJn29PXnXOSfna9vuyzU335OHn9ibb9yxK2ee9KycffIxOfOkZ00cPxiHdXfkdS85Yb/jrz39uekqC3uP4X3VlIAyvlm88DK7Zi0YBDMxBw8AYJl9Zdt9Ux5/845dKWWsAzebnzqsM6ccd1S+e+fsHbRjnjG2X15HycTG6mee1JOLzjslf/2NHfudf0R3Z/bs3TflWEkmAsrA4FDueXhPujrGhpG2YnhZ7v3hZrKS58i1wvefqQQ8AIBl9qoNa6cEripzh7sk+cB5L876tavzho99O42FLfez8+En84n/86MpKy6+/9xTkiQnPPPwiT3yxr3shcfkGas6p8z3e83px6evt2e/ffzecObzpszPawWtNPetlRYMWi6t9P3naQIeAMAyu+i8sdD1lW335fTnPTNf2XbfRCB71Ya1ufnHD+dVG9bmxDXPyLW33ptzTz1uYnGTK99xdj53487cNDg0ZbXNcQ8+PpwPv+60DD0xPKWr8q2Lfikv/dDXpqy8+bXv359XvvjYKa9/4bGrk+y/j99zn3nEQd+8L1WXZ7bN2ZfLuz9z034rka4kzf7+MzMBDwBgCZ3ywWuzZ2Q0nSV545kn5lcbXbCLzjtlIujNFYCmr1o5uVN0xqVfzUMzzNcbemI47zrn5CnHBgaH8ts/+/xcfdPd2f7A4xPHt9376JTzxvfbW6y915ayy9PM/eHe/ZmbJjqf43+vtJBnf77WJOABACyR8XCXjO17d8WWu/LZgZ359NumhpyDHd73N299aV7/V9+ecuzw7o4pc+g279idniNX5dIvbcvwyGg6pi22ckTX1DX3xgPfYs0rW8ouTzPnvk1f6fRgVz5tZyt57mErE/AAAJbInhkmyx1MyJmtw/fOv9t/n+CLz9+w3xy6jkl77ZUkr3jxsXly776ce+pxSZIPXH3LxOvHjyWLM69sqbs8zZr79vIXPXvK3MWXv+jZy15DK1iJcw9bnYAHALBEjujq2C/kzRZyZgtxcw1xnDyfbtwl/3Br/ud1d+TFxx+dp/aONhZwqcb2sqvGVsJ85y+8IP/jH3+QS7+0LWee9Kx8+HWn7TfXb7HUtcszPhxzJc/BozUJeAAAS+S2D5076xy8yeYKcbMNcRwYHMqR3R15Yu/UADm8r8rOh5+csmJmleT5a47M3tEqpz/vmfmDq27OnbvHNjv/xh278uievXnFhrVZv3b1knwf6trlEepoRQIeAMASuu1D5857zlzz1GYa4jgeCJ/aO8t+CTO448GfJMlEsJvs5p2P5J/vfsRS91ADHfOfAgDAUhoPcZ1l/yGc40Mc3/PK9RPhazwQzrN13gGZHC5n8qktd+W3Pr4ln9py1yJ+KsxvYHAom67bnoHBoWaX0hZ08AAAltFMe6fNN09t8nDN5OlAOD7Hbtzqwzrz2FP7kowtpnLkqs78ZHjfnPWsXX1YHtqzN/v2jXUIe45clU3XbZ9Sx6e23DWxEMs379iV5OntG5ZqjztIbKZ+MAQ8AIBlMtfeadPnqU0OTkn2u8kdD4SP7dmbbfc+OrFAysDgUD5y7W357p1DE+HupSf1pO/Envz1N3bsV9MDjz+Vro6SN555YjYcf3Qu+eK2ieGg49s5XHvrvVNec+2t9058lptvlpLN1A+cgAcAsEwWunfa9OD0+jNOmOjWPbl3NJ+/cWf+9HWnzXij29fbkwcfe2rKsQcfeyoXnXdKvn7b/RNz8caNVsm+0SrHP/OIXH/7AxlurPo5PDL2OX29PTn31OMmOnfJ01spuPlmqdlM/cAJeAAAy2She6dND04PPPbUlKGYn/nO2Dy4Xz3jhHxt2335yrb78qoNa3PReackSV61Ye2Ubt2rNqxNknztD16eV/zF9fnhrp/k+KMPz66fDE/cOPccuSpf/5cHptQx/pnjwzGnb6VwKDffhnayEHXdZmMplapazOm5S2Pjxo3V1q37b+QJANBuZpqDN914B288OL3+jBNyxQIWN3nnz6+bCHkf+fJt+wW/mT5n/MZ5847d+Yuv3p7Rxq1hZ0mueufZ895Qz7V/32w35YZ2woErpQxUVbVxvvN08AAAltFC9k6b3rVIks8O7JwYPjmbqwZ25oe7fpIHHn0yb3jpibn+fefM+zmTg9Wqro4Mj4ymo5Rc+ppTFxS6ZtrjbnKA6+oo+fWNz5uy/99Ch3Z+astdS7YB+0qiW7qy6OABALSBgcGhfP7Gnbn+Bw/m7qE9C3rNs56xKr/Rd8KsHbyZPmMxgsCm67ZP6QaWJId1P92pm96hnKmDN3nlziT58OtOE/IOgm5pfejgAQDUyPhN+We3/njBr3noJ8MTc/EuOu+UeTtiM3XjDsb0bRyqTO3ULWRe1Wwrd3JgLISz8gh4AABt4nM37szefTOPvirJrBufXzWwMyeuecase9nN5mCHSI4HuM/duDN/P7BzYo+96Ru4zxU0pq/cueG4oxb8+a2oWcNNrUK58hiiCQDQwsaHTfYcuSoX/8OtGZkl4I07orsze/buv7n5qs6S4Umv/dcnHJ0v/N7LZvys/nVrcvt9jy3KEMlDGfb5kS/flsu+uSOjVXJ498zDC9thflmzh5u2w/eI+RmiCQDQ5ibPn0oyMadtLk/OEO6STAl3SfL9ex/NwODQxA3/9Lla649dPeX8gx0ieSjDPlcf0T3x9UzDC9tlflmzh5su1tBb2kNHswsAAGBmn79xZ57aOzZ/aiHhLpl9mOZ0o6NVNu/YPfF4+lytY486fMr545ubL6fx4YWdJTMOL5xpflkrmv69a8b3kpVDBw8AoIWMz9XacNxR+ezWHy84sC1UZxkLgaWUPLZnb/746ltSJTn1+KOnzNV6xy+8IC9f/5ymblMw32Is7TK/bP3a1Xnli4/N/Y3tKywWw1IyBw8AoEVMn6s1riTpKElVJR0dJR1l/yGXMylJujpLjj6iO8Mjo1m/dnX6TuzJ5d/6UUamtQRXdZZc8upTM/TE8LLN1VqMhUdafX5ZuwwjpfWZgwcA0Gau/O5dMx7v7urIJf92Q4aeGE7Pkavydzfcmdvue2ze96uS7N1XZdfjw0mS7945lJvuejijM/yCf+++KkNPDOdd55x8KP+EBZscZhe6qudMWn1+mW0K2kur/8JgIQQ8AIAWMTbv7ZH9jp/Yc0TWrx1b9GS8GzTXtghz2TdapbPRDhyddLy7s0wMcVyOJf0PdOGRdr3xbpdhpNSn2yrgAQC0iHf8wgvyj7fdv9+CKtsf/EnedNkN+fWNz5voBpWD/IzOjpJLX3PqRDdw2z2PpEry+jNOSF9vTz7y5dsmNkc/lM7afKbvczfXwiPtfOO9kE3d291CwvdbPr4l37nzoZx50rPyv373rGWucGHq0m0V8AAAWkRfb08+9NrT8sFrbtkv5O3dV6VKJrpBpaPMuyfeuPFuX1cj3M0W2AYGh/KxRrgbt+m6OyYWfVl9RPdEB+pQA8t4DQvpFLb7jXerDyM9FAsJ32/5+JZ8oxHmv3HHrrzl41taMuTVpdsq4AEAtJA3n3VirvzuXfnezqlDNbs7S15/xgk59fijc+2t9+apvfvynTuH5nyv8e0FLj5/w4IWT9m8Y/d+wz7vfvjJ3P3wk/nmHbvGFnvpaGzZUCWHTdt8/ECHUb75rIWtKFmXG+86Wkj4/s6dD835eD7LNTy3Lt1WAQ8AoMW84aUn5ns7n15N88yTevL+c09Jklz6pW0Tc/Am6+4sec7qw/Kuc16YN5914pw3xbM9179uzZxz+6ok+yZN3Htq79M39Es5jLIuN951tJDwfeZJz5ro4I0/XqjlHp5bh26rgAcA0GJmG7646brtE92SjozNpxsdrdLd1ZFPv23qje9sN6pz3TD39fbkNacfn2tuvmdBdZaSKUM2l3IYZR1uvOtoIeH7f/3uWQc9B6/dh+c2g4AHANCCZhq+OL1bstChl5NNv2H+3I0787F/+mHuf/TJ/My6NfnKtvtmfN3Pv/CYHN7dma9+//6JY2//uXUTn9u/bk06ytjwzcnBL2nfFTBZmIWE74Odc2d47oET8AAA2sRiDFWcfMPc2VFy5Xd/nH2NFV2mz/sb19mR/P4vvyh9vT1TtlBYv3Z1Nl23Pf3r1uT2+x7LSGP45shocvt9jy350E3qz/DcAyfgAQC0kUMdqjj5hvmeh/fkii1TN1efaQ7evtHkczfuTF9vz0RncXpwW3/s6imvGd/XbimG2OkIriyG5x4YAQ8AYIUZv2EeGBzKVVt/nL2TtltY81Orsuvx4f1eM31Rl+nBbfom7eP72i32EDsdQZibgAcAsEL19fbkM2//mXzsn36Ybfc+mruH9swY7ro7S371jBOmHJse3N7xCy/Iy9c/Z7+FYfp6e3Lx+Rsmjh9qGLPoBsxNwAMAWMH6enty2Vs25rc+viV3D+3Z7/m1Rx2WTRf07ReiZpsbte2eR3LrPY9kYHBooks4vrXDd+98KOvXrj6kQGbRjdkZukoi4AEAkOS+h/cPd0ny2tOfO2tYmDw3amBwKG/6m7Ghk0ly5Xfuyn957Wm59Z5H8tTe0VRZnI7boS66sdQhqFkhy9BVxgl4AABk8KEn9jtWklz+rR/lxDXP2G/Lhuk279idvSNP74K+r0r+5Jpb0tFRJhZt6ewoi9JxO9hFN5Y6BDUzZLXb0FXdxqXT0ewCAABovuOOPmK/Y1WSkdEqF3/h1gwMDs35+v51a9LdNfXWcrRKRhoLuJQkv77xeU29mZ8pBLXT+89lfOhqZ0nLD10dD8J/8dXbc8Hlm+e9tjgwAh4AAPnLN5w+ZaXMzo6nH42OVvOGlb7ennz6bf155YuPTWcZu8ns7izpboSOw7o79luoZbktdQhajPcfGBzKpuu2H3DoGR+6+p5Xrm/54ZnNDMIrQamq6TudtJ6NGzdWW7dubXYZAAC1NnnY3O33PZaLv3BrRkerrOo+sOGGk98nyUENxVuqIXytPAdvpcyjG/93ji+Uc7DX1nyvqdsw0FLKQFVVG+c9T8ADAGAmrbpgSN1u3Mdtum57/uKrt2e0SjpL8p5Xrs+7zjm52WUtiYP5GR5IAK5jWF5owLPICgAAMzrYxUwO1VwLhtTxxn3cStoC4mCurQNZSKbdFp1ZTAIeAAAtZa6gU+cb90PdAqLuDiQAr6SwPJ0hmgAAtJzZhvAdyvwt2p85eLjDKDYAABSlSURBVObgAQBQM3W7cYeFMAcPAIBaatbcQGgH9sEDAACoCQEPAACgJgQ8AACAmhDwAAAAakLAAwAAqAkBDwAAoCYEPAAAgJoQ8AAAAGpCwAMAAKgJAQ8AAKAmBDwAAICaEPAAAABqQsADAACoCQEPAACgJgQ8AACAmhDwAAAAakLAAwAAqAkBDwAAoCYEPAAAgJoQ8AAAAGpCwAMAgBY3MDiUTddtz8DgULNLocV1NbsAAABgdgODQ7ng8s0ZHhnNqq6OXHFhf/p6e5pdFi1KBw8AAFrY5h27MzwymtEq2Tsyms07dje7JFqYgAcAAC2sf92arOrqSGdJurs60r9uTbNLooUZogkAAC2sr7cnV1zYn807dqd/3RrDM5mTgAcAAC2ur7dHsGNBDNEEAACoCQEPAACgJgQ8AACAmhDwAAAAakLAAwAAqAkBDwAAoCYEPAAAgJoQ8AAAAGpCwAMAAKgJAQ8AAKAmBDwAAICaEPAAAABqQsADAACoCQEPAACgJgQ8AACAmljygFdK6Syl3FRK+VLj8fNLKVtKKXeUUq4spaxa6hoAAABWguXo4P1+ktsmPf6zJP+9qqoXJhlK8rvLUAMAAEDtLWnAK6WckOTfJLm88bgk+cUkf9845ZNJXruUNQAAAKwUS93B+2iSP0wy2ni8JsnDVVWNNB7vTPLcmV5YSnl7KWVrKWXrgw8+uMRlAgAAtL8lC3illPOTPFBV1cDkwzOcWs30+qqqLquqamNVVRuf/exnL0mNAAAAddK1hO/9s0leXUo5L8nhSY7KWEfvmaWUrkYX74Qk9yxhDQAAACvGknXwqqr6o6qqTqiq6qQkb0zyv6uquiDJdUl+rXHaW5N8YalqAAAAWEmasQ/e+5O8p5SyPWNz8j7ehBoAAABqZymHaE6oqur6JNc3vt6R5Mzl+FwAAICVpBkdPAAAAJaAgAcAAFATAh4AAEBNCHgAAAA1IeABAADUhIAHAABQEwIeAABATQh4AAAANSHgAQAA1ISABwAAUBMCHgAAQE0IeAAAADUh4AEAANSEgAcAAFATAh4AAEBNCHgAAAA1IeABAADUhIAHAABQEwIeAABATQh4AAAANSHgAQAA1ISABwAAUBMCHgAAQE0IeAAAADUh4AEAANSEgAcAAFATAh4AAEBNCHgAAAA1IeABAADUhIAHAABQEwIeAABATQh4AAAANSHgAQAA1ISABwAAUBMCHgAAQE0IeAAAADUh4AEAABkYHMqm67ZnYHCo2aVwCLqaXQAAANBcA4NDueDyzRkeGc2qro5ccWF/+np7ml0WB0EHDwAAVrjNO3ZneGQ0o1Wyd2Q0m3fsbnZJHCQBDwAAVrj+dWuyqqsjnSXp7upI/7o1zS6Jg2SIJgAArHB9vT254sL+bN6xO/3r1hie2cYEPAAAIH29PYJdDRiiCQAAUBMCHgAAQE0IeAAAADUh4AEAANSEgAcAAFATAh4AAEBNCHgAAAA1IeABAADUhIAHAABQEwIeAABATQh4AAAANSHgAQAA1ISABwAAUBMCHgAAQE0IeAAAADUh4AEAANSEgAcAAFATAh4AAEBNCHgAAAA1IeABAADUhIAHAABQEwIeAABATQh4AAAANSHgAQAA1ISABwAAUBMCHgAAQE0IeAAAADUh4AEAANSEgAcAAFATAh4AAEBNCHgAAAA1IeABAADUhIAHAABQEwIeAABATQh4AAAANSHgAQAA1ISABwAAUBMCHgAAQE0IeAAAADUh4AEAANSEgAcAAFATAh4AAEBNCHgAAAA1IeABAADUhIAHAABQEwIeAABATQh4AAAANSHgAQAA1ISABwAAUBMCHgAAQE0IeAAAADUh4AEAANSEgAcAAFATAh4AAEBNCHgAAAA1IeABAADUhIAHAABQEwIeAABATQh4AAAANSHgAQAA1ISABwAAUBMCHgAAQE0IeAAAADUh4AEAANSEgAcAAFATAh4AAEBNCHgAAAA1IeABAADUhIAHAABQEwIeAABATQh4AAAANSHgAQAA1ISABwAAUBMCHgAAtKGBwaFsum57BgaHml0KLaSr2QUAAAAHZmBwKBdcvjnDI6NZ1dWRKy7sT19vT7PLogXo4AEAQJvZvGN3hkdGM1ole0dGs3nH7maXRIsQ8AAAoM30r1uTVV0d6SxJd1dH+tetaXZJtAhDNAEAoM309fbkigv7s3nH7vSvW2N4JhMEPAAAaEN9vT1Tgt3A4JDAh4AHAADtzqIrjDMHDwAA2pxFVxgn4AEAQJuz6ArjDNEEAIA2Z9EVxgl4AABQA9MXXWFlMkQTAACgJgQ8AACYx8DgUDZdtz0Dg0PNLgXmZIgmAADMwRYEtBMdPAAAmMXA4FAu/eK2PLm3NbYg0ElkPjp4AAAwg4HBobzpb8Y6d+M6O5u3BYFOIguhgwcAADPYvGN39k4Kd0nya30nNC1U2cychRDwAABgBv3r1qS76+nb5VWdJa8/44Sm1mMzc+ZTqqpqdg3z2rhxY7V169ZmlwEAwAozMDiUz9+4M1WS15/RvO7d5HpsZr4ylVIGqqraON955uABAMAsWm3z8Farh9ZjiCYAAEBNCHgAAAA1IeABAADUhIAHAABQEwIeAABATQh4AAAANSHgAQAA1ISABwAAUBMCHgAAQE0IeAAAADUh4AEAANTEkgW8UsrhpZTvlFK+V0rZVkr5z43jv1RKubGUcnMp5VullJOXqgYAABbXwOBQNl23PQODQ80uBZhB1xK+91NJfrGqqsdLKd1JvlVKuTbJXyV5TVVVt5VS/n2SDyb57SWsAwCARTAwOJQLLt+c4ZHRrOrqyBUX9qevt6fZZQGTLFkHrxrzeONhd+NP1fhzVOP40UnuWaoaAABYPJt37M7wyGhGq2TvyGg279jd7JKAaZayg5dSSmeSgSQnJ9lUVdWWUsqFSb5cStmT5NEk/bO89u1J3p4kJ5544lKWCQDAAvSvW5NVXR3ZOzKa7q6O9K9b0+ySgGlKVVVL/yGlPDPJ1Un+Q5JLk/xZI+y9L8n6qqounOv1GzdurLZu3brkdQIAMLeBwaFs3rE7/evWGJ4Jy6iUMlBV1cb5zlvSDt64qqoeLqVcn+TcJP+6qqotjaeuTPKV5agBAIBD19fbI9hBC1vKVTSf3ejcpZRyRJJfTnJbkqNLKS9qnPaKxjEAAAAO0VJ28I5L8snGPLyOJFdVVfWlUsrbknyulDKaZCjJ7yxhDQAAACvGkgW8qqr+OclLZjh+dcbm4wEAwIyWe67fp7bclWtvvTfnnnpc3nyWBf5oX8syBw8AABZquffb+9SWu/KBq29Jknzzjl1JIuTRtpZsDh4AAByMg9lvb2BwKJuu256BwaED/rxrb713zsfQTnTwAABoKT1HrkpHKUlVLWi/vUPt+J176nETnbvxx9CuBDwAAFrGwOBQLv3StoxWVTo6Si4+f8O8YW2mjt+BBLzx4Zjm4FEHAh4AAC1jclgrqTL0xPC8r+lftyarujqyd2R0QR2/mbz5rBMFO2pBwAMAoClmWinzYMJaX29Prriwf1lX3YRWVaqqanYN89q4cWO1devWZpcBAMAimWve3FJskbDc2y7AYiulDFRVtXG+83TwAABYdnPNm+vr7VnUELbc2y5AM9kmAQCAZTc+FLOz5KDnzS3UwWy7AO1KBw8AgGW3nPPmFmMRFmgX5uABAFB75uDR7szBAwCAhsWe1wetyhw8AACAmhDwAAAAakLAAwAAqAkBDwAAoCYEPAAAgJoQ8AAAAGpCwAMAYFkNDA5l03XbMzA41OxSoHbsgwcAwLIZGBzKBZdvzvDIaFZ1deSKC/vtTweLSAcPAIBls3nH7gyPjGa0SvaOjGbzjt2H9H66gTCVDh4AAMumf92arOrqyN6R0XR3daR/3ZqDfi/dQNifgAcAwLLp6+3JFRf2Z/OO3elft+aQAtlM3UABj5VOwAMAYFn19fYsShBbzG4g1IWABwBASxoYHJqz07eY3UCoCwEPAICWM9f8uunBr6+3Z2KxFUGPlU7AAwCg5cw2v26m4JfEYivQIOABANByZptfN9s2CxZbgTECHgAALWe2+XWzBT+LrcCYUlVVs2uY18aNG6utW7c2uwwAAFrATIuvzLcgC7S7UspAVVUb5ztPBw8AgLYy0zYLi7X1ArS7jmYXAAAAwOIQ8AAAAGpCwAMAAKgJAQ8AAKAmBDwAAICaEPAAAABqQsADAACoCQEPAACgJgQ8AACAmhDwAAAAakLAAwAAqAkBDwBgkQ0MDmXTddszMDjU7FKAFaar2QUAANTJwOBQLrh8c4ZHRrOqqyNXXNifvt6eZpcFrBA6eAAAi2jzjt0ZHhnNaJXsHRnN5h27m10SsIIIeAAAi6h/3Zqs6upIZ0m6uzrSv25Ns0sCVhBDNAEAFlFfb0+uuLA/m3fsTv+6NYZnAstKwAMAWGR9vT2CHdAUhmgCANDSrEoKC6eDBwBAy7IqKRwYHTwAAFqWVUnhwAh4AAC0LKuSwoExRBMAgJZlVVI4MAIeAAAtzaqksHCGaAIAANSEgAcAAFATAh4AAEBNCHgAAAA1IeABAADUhIAHAABQEwIeAABATQh4AAAANSHgAQAA1ISABwAAUBMCHgAAQE0IeAAAADUh4AEAANSEgAcAAFATAh4AAEBNCHgAAAA1IeABAADUhIAHAABQEwIeAABATQh4AAAANSHgAQAA1ISABwAAUBMCHgAAQE0IeAAAADUh4AEAANSEgAcAAFATAh4AAEBNCHgAAAA1IeABAADUhIAHAABQEwIeAABATQh4AAAANSHgAQAA1ESpqqrZNcyrlPJgksFm10FLOSbJrmYXQdtzHbEYXEcsBtcRi8F1VG+9VVU9e76T2iLgwXSllK1VVW1sdh20N9cRi8F1xGJwHbEYXEckhmgCAADUhoAHAABQEwIe7eqyZhdALbiOWAyuIxaD64jF4DrCHDwAAIC60MEDAACoCQEPAACgJgQ82k4p5T+VUraVUm4tpXy6lHJ4s2ui9ZVS/raU8kAp5dZJx55VSvlaKeWOxt89zayR1jfLdfTnpZR/KaX8cynl6lLKM5tZI61vputo0nPvLaVUpZRjmlEb7WO266iU8h9KKbc37pX+a7Pqo3kEPNpKKeW5Sf5jko1VVZ2apDPJG5tbFW3iE0leNe3YRUm+XlXVC5N8vfEY5vKJ7H8dfS3JqVVV/XSSHyT5o+Uuirbziex/HaWU8rwkr0hy13IXRFv6RKZdR6WUc5K8JslPV1W1Icl/a0JdNJmARzvqSnJEKaUryZFJ7mlyPbSBqqq+keShaYdfk+STja8/meS1y1oUbWem66iqqq9WVTXSeLg5yQnLXhhtZZb/PUqS/57kD5NYAY95zXId/bskH6mq6qnGOQ8se2E0nYBHW6mq6u6M/TbqriT3JnmkqqqvNrcq2tixVVXdmySNv5/T5Hpof7+T5NpmF0H7KaW8OsndVVV9r9m10NZelOTnSilbSin/VEp5abMLYvkJeLSVxhyp1yR5fpLjkzyjlPKbza0KICml/HGSkSRXNLsW2ksp5cgkf5zk4mbXQtvrStKTpD/J+5JcVUopzS2J5Sbg0W5+OcmPqqp6sKqqvUk+n+TsJtdE+7q/lHJckjT+NpSFg1JKeWuS85NcUNlglgP3goz94vJ7pZQ7MzbM98ZSytqmVkU72pnk89WY7yQZTWLBnhVGwKPd3JWkv5RyZOM3Ur+U5LYm10T7+ockb218/dYkX2hiLbSpUsqrkrw/yaurqnqi2fXQfqqquqWqqudUVXVSVVUnZewm/Yyqqu5rcmm0n2uS/GKSlFJelGRVkl1NrYhlJ+DRVqqq2pLk75PcmOSWjF3DlzW1KNpCKeXTSW5Isr6UsrOU8rtJPpLkFaWUOzK2ct1HmlkjrW+W6+j/TbI6yddKKTeXUv66qUXS8ma5juCAzHId/W2SdY2tEz6T5K1GFaw8xc8cAACgHnTwAAAAakLAAwAAqAkBDwAAoCYEPAAAgJoQ8AAAAGpCwAOgpZVSHp/l+NtLKf/S+POdUsrLJj13fSll66THG0sp1096fGbjnDtKKTeWUv6/UsppjecuKaW8t5SyqbHtwfdLKXsaX99cSvm1xms3Tnq/kxrLkqeU8vJSyiOllJtKKbeXUr5RSjl/0rmXlFLe2/j6E6WUu0sphzUeH9PY6Hr8PSd/7s2llLcszncVgLrqanYBAHCgGoHpHUleVlXVrlLKGUmuKaWcOWlz6OeUUs6tquraaa89NslVSd5cVdW3G8deluQFGdtfM0lSVdW7Gs+dlORLVVWdPuk9fm+eEr9ZVdX5jXNPb9S2p6qqr89w7r4kv5Pkr2Z47oeTPxcA5qODB0A7en+S91VVtStJqqq6Mcknk7xr0jl/nuSDM7z295J8cjzcNV7/raqqrlmKQququjnJpY3PnclHk/ynUopfugJwyAQ8ANrRhiQD045tbRwfd0OSp0op58zw2huXsLaZ3JjkX83y3F1JvpXkt2Z47gXThmj+3JJVCEAtCHgA1EVJUk079qHM3MV7+kWlbCml3FZK+R8H8FnTP2e2Y5Nrm8uHk7wv+///8g+rqjp90p9vHkCNAKxAAh4A7ej7SfqmHTujcXxCVVX/O8nhSfonHd7WOHf8nLOS/EmSow/g83cn6Zn0+FlJds1x/kuS3Dbbk1VVbU9yc5LfOIAaAGA/Ah4A7ei/JvmzUsqaZGIhk99O8j9nOPdPk/zhpMebkvx2KeXsSceOPMDPvz7Jb5ZSxjtzb01y3UwnllJ+OmMBctM87/mnSd57gHUAwBQmdAPQ6o4speyc9Pgvq6r6y1LKc5N8u5RSJXksyW9WVXXv9BdXVfXlUsqDkx7fV0p5Q8YC4nOTPJCx7tulB1DTZRmbU/e9xudvTfJHk57/uVLKTRkLjg8k+Y+zrKA5uc5tpZQbM6m7mMYcvEmP/7aqqv/nAOoEYIUpVTXXlAEAAADahSGaAAAANSHgAQAA1ISABwAAUBMCHgAAQE0IeAAAADUh4AEAANSEgAcAAFAT/xd8eqmo6VxTV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70" y="0"/>
            <a:ext cx="69519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63642" y="43345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intervallo </a:t>
            </a:r>
            <a:endParaRPr lang="it-IT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t-IT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1944-06-06</a:t>
            </a:r>
            <a:r>
              <a:rPr lang="it-IT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1944-10-16</a:t>
            </a:r>
            <a:endParaRPr lang="it-IT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677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steghel\Desktop\IMMAGINI\index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000" y="110969"/>
            <a:ext cx="6840000" cy="67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4629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INTERVALLI TEMPORALI IN CUI SI VERIFICA IL NUMERO MASSIMO DI EVENTI</a:t>
            </a:r>
          </a:p>
        </p:txBody>
      </p:sp>
      <p:sp>
        <p:nvSpPr>
          <p:cNvPr id="4" name="Rectangle 3"/>
          <p:cNvSpPr/>
          <p:nvPr/>
        </p:nvSpPr>
        <p:spPr>
          <a:xfrm>
            <a:off x="5919787" y="46774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intervallo </a:t>
            </a:r>
          </a:p>
          <a:p>
            <a:r>
              <a:rPr lang="it-IT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1945-04-24</a:t>
            </a:r>
            <a:r>
              <a:rPr lang="it-IT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1945-05-04</a:t>
            </a:r>
            <a:endParaRPr lang="it-IT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52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113" y="258247"/>
            <a:ext cx="399313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STRAGI 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COMPIUTE 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DALLA X-MAS</a:t>
            </a:r>
            <a:endParaRPr lang="it-IT" sz="3600" b="1" kern="0" dirty="0">
              <a:solidFill>
                <a:srgbClr val="000000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541" y="0"/>
            <a:ext cx="7579459" cy="684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113" y="3235334"/>
            <a:ext cx="3849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Book Antiqua" panose="02040602050305030304" pitchFamily="18" charset="0"/>
              </a:rPr>
              <a:t>Tanti reparti in cui compare X-MAS</a:t>
            </a:r>
          </a:p>
          <a:p>
            <a:endParaRPr lang="it-IT" dirty="0"/>
          </a:p>
          <a:p>
            <a:r>
              <a:rPr lang="it-IT" dirty="0" smtClean="0">
                <a:latin typeface="Book Antiqua" panose="02040602050305030304" pitchFamily="18" charset="0"/>
              </a:rPr>
              <a:t>Ne considereremo 1 solo </a:t>
            </a:r>
            <a:endParaRPr lang="it-IT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51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3113" y="258247"/>
            <a:ext cx="8622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STRAGI COMPIUTE DALLA X-MAS</a:t>
            </a:r>
            <a:endParaRPr lang="it-IT" sz="3600" b="1" kern="0" dirty="0">
              <a:solidFill>
                <a:srgbClr val="000000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13" y="2473137"/>
            <a:ext cx="11520000" cy="34541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113" y="1306919"/>
            <a:ext cx="6657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Tabella dba_stragi: tanti reparti responsabili (7)</a:t>
            </a:r>
          </a:p>
          <a:p>
            <a:endParaRPr lang="it-IT" dirty="0" smtClean="0"/>
          </a:p>
          <a:p>
            <a:r>
              <a:rPr lang="it-IT" dirty="0" smtClean="0"/>
              <a:t>Tanti NULL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3017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113" y="258247"/>
            <a:ext cx="8622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STRAGI COMPIUTE DALLA X-MAS</a:t>
            </a:r>
            <a:endParaRPr lang="it-IT" sz="3600" b="1" kern="0" dirty="0">
              <a:solidFill>
                <a:srgbClr val="000000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111" y="1157288"/>
            <a:ext cx="106511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 causa dei NULL nella query usiamo i LEFT JOIN</a:t>
            </a:r>
          </a:p>
          <a:p>
            <a:endParaRPr lang="it-IT" dirty="0" smtClean="0"/>
          </a:p>
          <a:p>
            <a:r>
              <a:rPr lang="it-IT" dirty="0" smtClean="0"/>
              <a:t>...</a:t>
            </a:r>
            <a:endParaRPr lang="it-IT" dirty="0"/>
          </a:p>
          <a:p>
            <a:r>
              <a:rPr lang="en-US" i="1" dirty="0"/>
              <a:t>FROM </a:t>
            </a:r>
            <a:r>
              <a:rPr lang="en-US" i="1" dirty="0" err="1"/>
              <a:t>dba</a:t>
            </a:r>
            <a:r>
              <a:rPr lang="en-US" i="1" dirty="0"/>
              <a:t>__</a:t>
            </a:r>
            <a:r>
              <a:rPr lang="en-US" i="1" dirty="0" err="1"/>
              <a:t>stragi</a:t>
            </a:r>
            <a:r>
              <a:rPr lang="en-US" i="1" dirty="0"/>
              <a:t> AS ST JOIN </a:t>
            </a:r>
            <a:r>
              <a:rPr lang="en-US" i="1" dirty="0" err="1"/>
              <a:t>dba</a:t>
            </a:r>
            <a:r>
              <a:rPr lang="en-US" i="1" dirty="0"/>
              <a:t>__coordinate AS CO </a:t>
            </a:r>
            <a:endParaRPr lang="it-IT" dirty="0"/>
          </a:p>
          <a:p>
            <a:r>
              <a:rPr lang="en-US" i="1" dirty="0"/>
              <a:t>ON </a:t>
            </a:r>
            <a:r>
              <a:rPr lang="en-US" i="1" dirty="0" err="1"/>
              <a:t>ST.id_strage</a:t>
            </a:r>
            <a:r>
              <a:rPr lang="en-US" i="1" dirty="0"/>
              <a:t>=</a:t>
            </a:r>
            <a:r>
              <a:rPr lang="en-US" i="1" dirty="0" err="1"/>
              <a:t>CO.id_strage</a:t>
            </a:r>
            <a:r>
              <a:rPr lang="en-US" i="1" dirty="0"/>
              <a:t> </a:t>
            </a:r>
            <a:endParaRPr lang="it-IT" dirty="0"/>
          </a:p>
          <a:p>
            <a:r>
              <a:rPr lang="en-US" i="1" dirty="0"/>
              <a:t>LEFT JOIN </a:t>
            </a:r>
            <a:r>
              <a:rPr lang="en-US" i="1" dirty="0" err="1"/>
              <a:t>dba</a:t>
            </a:r>
            <a:r>
              <a:rPr lang="en-US" i="1" dirty="0"/>
              <a:t>__</a:t>
            </a:r>
            <a:r>
              <a:rPr lang="en-US" i="1" dirty="0" err="1"/>
              <a:t>reparti</a:t>
            </a:r>
            <a:r>
              <a:rPr lang="en-US" i="1" dirty="0"/>
              <a:t> AS REP1</a:t>
            </a:r>
            <a:endParaRPr lang="it-IT" dirty="0"/>
          </a:p>
          <a:p>
            <a:r>
              <a:rPr lang="it-IT" i="1" dirty="0"/>
              <a:t>ON </a:t>
            </a:r>
            <a:r>
              <a:rPr lang="it-IT" i="1" dirty="0" smtClean="0"/>
              <a:t>ST.repartoresponsabile1=REP1.id_reparto</a:t>
            </a:r>
          </a:p>
          <a:p>
            <a:r>
              <a:rPr lang="en-US" i="1" dirty="0"/>
              <a:t>LEFT JOIN </a:t>
            </a:r>
            <a:r>
              <a:rPr lang="en-US" i="1" dirty="0" err="1"/>
              <a:t>dba</a:t>
            </a:r>
            <a:r>
              <a:rPr lang="en-US" i="1" dirty="0"/>
              <a:t>__</a:t>
            </a:r>
            <a:r>
              <a:rPr lang="en-US" i="1" dirty="0" err="1"/>
              <a:t>reparti</a:t>
            </a:r>
            <a:r>
              <a:rPr lang="en-US" i="1" dirty="0"/>
              <a:t> AS REP2</a:t>
            </a:r>
            <a:endParaRPr lang="it-IT" dirty="0"/>
          </a:p>
          <a:p>
            <a:r>
              <a:rPr lang="it-IT" i="1" dirty="0"/>
              <a:t>ON ST.repartoresponsabile2=REP2.id_reparto</a:t>
            </a:r>
            <a:endParaRPr lang="it-IT" dirty="0"/>
          </a:p>
          <a:p>
            <a:r>
              <a:rPr lang="it-IT" i="1" dirty="0" smtClean="0"/>
              <a:t>...</a:t>
            </a:r>
            <a:endParaRPr lang="it-IT" dirty="0"/>
          </a:p>
          <a:p>
            <a:endParaRPr lang="it-IT" dirty="0" smtClean="0"/>
          </a:p>
          <a:p>
            <a:r>
              <a:rPr lang="it-IT" dirty="0" smtClean="0"/>
              <a:t>LEFT </a:t>
            </a:r>
            <a:r>
              <a:rPr lang="it-IT" dirty="0"/>
              <a:t>JOIN estrae tutti i valori della tabella a sinistra </a:t>
            </a:r>
            <a:r>
              <a:rPr lang="it-IT" dirty="0" smtClean="0"/>
              <a:t>anche </a:t>
            </a:r>
            <a:r>
              <a:rPr lang="it-IT" dirty="0"/>
              <a:t>se non hanno corrispondenza nella tabella a </a:t>
            </a:r>
            <a:r>
              <a:rPr lang="it-IT" dirty="0" smtClean="0"/>
              <a:t>destra</a:t>
            </a:r>
          </a:p>
          <a:p>
            <a:endParaRPr lang="it-IT" dirty="0"/>
          </a:p>
          <a:p>
            <a:r>
              <a:rPr lang="it-IT" dirty="0" smtClean="0"/>
              <a:t>Senza </a:t>
            </a:r>
            <a:r>
              <a:rPr lang="it-IT" dirty="0"/>
              <a:t>LEFT </a:t>
            </a:r>
            <a:r>
              <a:rPr lang="it-IT" dirty="0" smtClean="0"/>
              <a:t>JOIN estratte solo righe con tutti 7 repartiresponsabili NON NULL.</a:t>
            </a:r>
          </a:p>
          <a:p>
            <a:endParaRPr lang="it-IT" dirty="0"/>
          </a:p>
          <a:p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1757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993" y="91678"/>
            <a:ext cx="8622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STRAGI COMPIUTE DALLA X-MAS</a:t>
            </a:r>
            <a:endParaRPr lang="it-IT" sz="3600" b="1" kern="0" dirty="0">
              <a:solidFill>
                <a:srgbClr val="000000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109" y="757268"/>
            <a:ext cx="423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Dalla query otteniamo un dataframe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219105" y="3764771"/>
            <a:ext cx="854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Otteniamo un nuovo dataframe selezionando solo le righe in cui compare il nome X_MAS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3" y="1145859"/>
            <a:ext cx="11131029" cy="2583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09" y="4198382"/>
            <a:ext cx="10965515" cy="23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4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113" y="258247"/>
            <a:ext cx="399313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STRAGI 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COMPIUTE 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DALLA X-MAS</a:t>
            </a:r>
            <a:endParaRPr lang="it-IT" sz="3600" b="1" kern="0" dirty="0">
              <a:solidFill>
                <a:srgbClr val="000000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497" y="0"/>
            <a:ext cx="6971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7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663" y="614363"/>
            <a:ext cx="11598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DATAFRAME OTTENUTO DA TABELLA dba_stragi</a:t>
            </a:r>
            <a:endParaRPr lang="it-IT" sz="3600" b="1" dirty="0"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3" y="1566862"/>
            <a:ext cx="11520000" cy="3313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3" y="5186698"/>
            <a:ext cx="16192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53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5372"/>
            <a:ext cx="12367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LEARNING: REGOLE </a:t>
            </a: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ASSOCIAZIONE </a:t>
            </a:r>
            <a:endParaRPr lang="it-IT" sz="3600" b="1" kern="0" dirty="0">
              <a:solidFill>
                <a:srgbClr val="000000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80456"/>
            <a:ext cx="9385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it-IT" sz="3600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Cosa sono le regole </a:t>
            </a:r>
            <a:r>
              <a:rPr lang="it-IT" sz="3600" b="1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it-IT" sz="3600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associazione </a:t>
            </a:r>
            <a:endParaRPr lang="it-IT" sz="3600" b="1" dirty="0">
              <a:solidFill>
                <a:srgbClr val="0000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584040"/>
            <a:ext cx="11601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Associazioni tra articoli        carrello spesa        supermecati       grande distribuzione</a:t>
            </a:r>
            <a:endParaRPr lang="it-IT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110625"/>
            <a:ext cx="8286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esempio di regola di associazione  </a:t>
            </a:r>
            <a:endParaRPr lang="it-IT" dirty="0" smtClean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compra biscotti (antecedente) compra anche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latte (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conseguente)</a:t>
            </a:r>
          </a:p>
          <a:p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cioè biscotti =&gt; latte</a:t>
            </a:r>
            <a:endParaRPr lang="it-IT" dirty="0"/>
          </a:p>
        </p:txBody>
      </p:sp>
      <p:sp>
        <p:nvSpPr>
          <p:cNvPr id="8" name="Rectangle 7"/>
          <p:cNvSpPr/>
          <p:nvPr/>
        </p:nvSpPr>
        <p:spPr>
          <a:xfrm>
            <a:off x="0" y="3526183"/>
            <a:ext cx="113279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it-IT" sz="3600" b="1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Regole di associazione sulla tabella dba_stragi</a:t>
            </a:r>
            <a:endParaRPr lang="it-IT" sz="3600" b="1" dirty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 una strage               fino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7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reparti.</a:t>
            </a:r>
            <a:endParaRPr lang="it-IT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regole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 associazione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 vedere i reparti che operano più frequentemente insieme.</a:t>
            </a:r>
            <a:endParaRPr lang="it-IT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403405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regola di associazione A=&gt;B </a:t>
            </a:r>
            <a:endParaRPr lang="it-IT" dirty="0" smtClean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reparto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(antecedente) con un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reparto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(conseguente).</a:t>
            </a:r>
            <a:endParaRPr lang="it-IT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03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1703"/>
            <a:ext cx="12192000" cy="2036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it-IT" sz="2800" b="1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Come vengono calcolate le regole di associazione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</a:rPr>
              <a:t>due </a:t>
            </a:r>
            <a:r>
              <a:rPr lang="it-IT" dirty="0">
                <a:latin typeface="Book Antiqua" panose="02040602050305030304" pitchFamily="18" charset="0"/>
              </a:rPr>
              <a:t>sottoproblemi : </a:t>
            </a:r>
          </a:p>
          <a:p>
            <a:pPr marL="285750" indent="-2857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latin typeface="Book Antiqua" panose="02040602050305030304" pitchFamily="18" charset="0"/>
              </a:rPr>
              <a:t>Trovare gli </a:t>
            </a:r>
            <a:r>
              <a:rPr lang="it-IT" dirty="0">
                <a:latin typeface="Book Antiqua" panose="02040602050305030304" pitchFamily="18" charset="0"/>
              </a:rPr>
              <a:t>insiemi </a:t>
            </a:r>
            <a:r>
              <a:rPr lang="it-IT" dirty="0" smtClean="0">
                <a:latin typeface="Book Antiqua" panose="02040602050305030304" pitchFamily="18" charset="0"/>
              </a:rPr>
              <a:t>più frequenti: supporto 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</a:rPr>
              <a:t>      =&gt; algoritmo </a:t>
            </a:r>
            <a:r>
              <a:rPr lang="it-IT" dirty="0">
                <a:latin typeface="Book Antiqua" panose="02040602050305030304" pitchFamily="18" charset="0"/>
              </a:rPr>
              <a:t>APRIORI </a:t>
            </a:r>
            <a:endParaRPr lang="it-IT" dirty="0" smtClean="0">
              <a:latin typeface="Book Antiqua" panose="02040602050305030304" pitchFamily="18" charset="0"/>
            </a:endParaRPr>
          </a:p>
          <a:p>
            <a:pPr marL="285750" indent="-2857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latin typeface="Book Antiqua" panose="02040602050305030304" pitchFamily="18" charset="0"/>
              </a:rPr>
              <a:t>Trovare antecedenti e conseguenti: confidenza </a:t>
            </a:r>
            <a:r>
              <a:rPr lang="it-IT" dirty="0">
                <a:latin typeface="Book Antiqua" panose="02040602050305030304" pitchFamily="18" charset="0"/>
              </a:rPr>
              <a:t>.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endParaRPr lang="it-IT" dirty="0"/>
          </a:p>
        </p:txBody>
      </p:sp>
      <p:sp>
        <p:nvSpPr>
          <p:cNvPr id="3" name="Rectangle 2"/>
          <p:cNvSpPr/>
          <p:nvPr/>
        </p:nvSpPr>
        <p:spPr>
          <a:xfrm>
            <a:off x="0" y="115372"/>
            <a:ext cx="12367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LEARNING: REGOLE </a:t>
            </a: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ASSOCIAZIONE </a:t>
            </a:r>
            <a:endParaRPr lang="it-IT" sz="3600" b="1" kern="0" dirty="0">
              <a:solidFill>
                <a:srgbClr val="000000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601791"/>
            <a:ext cx="9663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it-IT" b="1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supporto </a:t>
            </a:r>
            <a:r>
              <a:rPr lang="it-IT" b="1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della regola A=&gt;B</a:t>
            </a:r>
          </a:p>
          <a:p>
            <a:pPr>
              <a:spcAft>
                <a:spcPts val="0"/>
              </a:spcAft>
            </a:pP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numero di righe della tabella contenenti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reparto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B</a:t>
            </a:r>
            <a:endParaRPr lang="it-IT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diviso</a:t>
            </a:r>
          </a:p>
          <a:p>
            <a:pPr>
              <a:spcAft>
                <a:spcPts val="0"/>
              </a:spcAft>
            </a:pP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numero di righe della tabella.</a:t>
            </a:r>
            <a:endParaRPr lang="it-IT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38081"/>
            <a:ext cx="92011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it-IT" b="1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confidenza </a:t>
            </a:r>
            <a:r>
              <a:rPr lang="it-IT" b="1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della regola A=&gt;B</a:t>
            </a:r>
          </a:p>
          <a:p>
            <a:pPr>
              <a:spcAft>
                <a:spcPts val="0"/>
              </a:spcAft>
            </a:pP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numero di righe della tabella contenenti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reparto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B </a:t>
            </a:r>
          </a:p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diviso</a:t>
            </a:r>
            <a:endParaRPr lang="it-IT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numero di righe della tabella contenenti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reparto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it-IT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04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36792" y="1171260"/>
                <a:ext cx="7462230" cy="5109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200"/>
                  </a:spcBef>
                  <a:spcAft>
                    <a:spcPts val="0"/>
                  </a:spcAft>
                </a:pPr>
                <a:r>
                  <a:rPr lang="it-IT" sz="2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Insiemi più frquenti: ma con quanti insiemi ho a che fare?</a:t>
                </a:r>
                <a:endParaRPr lang="it-IT" sz="28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it-IT" dirty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reparti </a:t>
                </a:r>
                <a:r>
                  <a:rPr lang="it-IT" dirty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diversi </a:t>
                </a:r>
                <a:r>
                  <a:rPr lang="it-IT" dirty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=&gt;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it-IT" dirty="0"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insiemi formati da reparti diversi.</a:t>
                </a:r>
                <a:r>
                  <a:rPr lang="it-IT" dirty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it-IT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it-IT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it-IT" dirty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Esempio quattro reparti </a:t>
                </a:r>
                <a:r>
                  <a:rPr lang="it-IT" dirty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A, B, C, </a:t>
                </a:r>
                <a:r>
                  <a:rPr lang="it-IT" dirty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 formano i seguenti </a:t>
                </a:r>
                <a:r>
                  <a:rPr lang="it-IT" dirty="0"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insiemi </a:t>
                </a:r>
                <a:r>
                  <a:rPr lang="it-IT" dirty="0"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formati da </a:t>
                </a:r>
                <a:r>
                  <a:rPr lang="it-IT" dirty="0"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reparti diversi</a:t>
                </a:r>
                <a:r>
                  <a:rPr lang="it-IT" dirty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it-IT" dirty="0" smtClean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it-IT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it-IT" dirty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      B        C        D</a:t>
                </a:r>
              </a:p>
              <a:p>
                <a:pPr>
                  <a:spcAft>
                    <a:spcPts val="0"/>
                  </a:spcAft>
                </a:pPr>
                <a:r>
                  <a:rPr lang="it-IT" dirty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spcAft>
                    <a:spcPts val="0"/>
                  </a:spcAft>
                </a:pPr>
                <a:r>
                  <a:rPr lang="it-IT" dirty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A,B       A,C       A,D      B,C       B,D         C,D</a:t>
                </a:r>
              </a:p>
              <a:p>
                <a:pPr>
                  <a:spcAft>
                    <a:spcPts val="0"/>
                  </a:spcAft>
                </a:pPr>
                <a:r>
                  <a:rPr lang="it-IT" dirty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spcAft>
                    <a:spcPts val="0"/>
                  </a:spcAft>
                </a:pPr>
                <a:r>
                  <a:rPr lang="it-IT" dirty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A,B,C         A,B,D       A,C,D      B,C,D</a:t>
                </a:r>
              </a:p>
              <a:p>
                <a:pPr>
                  <a:spcAft>
                    <a:spcPts val="0"/>
                  </a:spcAft>
                </a:pPr>
                <a:r>
                  <a:rPr lang="it-IT" dirty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spcAft>
                    <a:spcPts val="0"/>
                  </a:spcAft>
                </a:pPr>
                <a:r>
                  <a:rPr lang="it-IT" dirty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A,B,C,D</a:t>
                </a:r>
              </a:p>
              <a:p>
                <a:pPr>
                  <a:spcAft>
                    <a:spcPts val="0"/>
                  </a:spcAft>
                </a:pPr>
                <a:r>
                  <a:rPr lang="it-IT" dirty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it-IT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it-IT" dirty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L’algoritmo Apriori seleziona quali di questi insiemi è più </a:t>
                </a:r>
                <a:r>
                  <a:rPr lang="it-IT" dirty="0" smtClean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frequente, cioè compare più volte, all’interno </a:t>
                </a:r>
                <a:r>
                  <a:rPr lang="it-IT" dirty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 database.</a:t>
                </a:r>
                <a:endParaRPr lang="it-IT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92" y="1171260"/>
                <a:ext cx="7462230" cy="5109091"/>
              </a:xfrm>
              <a:prstGeom prst="rect">
                <a:avLst/>
              </a:prstGeom>
              <a:blipFill rotWithShape="0">
                <a:blip r:embed="rId2"/>
                <a:stretch>
                  <a:fillRect l="-1716" t="-1193" b="-10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0" y="262127"/>
            <a:ext cx="12367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LEARNING: REGOLE </a:t>
            </a: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ASSOCIAZIONE </a:t>
            </a:r>
            <a:endParaRPr lang="it-IT" sz="3600" b="1" kern="0" dirty="0">
              <a:solidFill>
                <a:srgbClr val="000000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101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5372"/>
            <a:ext cx="12367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LEARNING: REGOLE </a:t>
            </a: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ASSOCIAZIONE </a:t>
            </a:r>
            <a:endParaRPr lang="it-IT" sz="3600" b="1" kern="0" dirty="0">
              <a:solidFill>
                <a:srgbClr val="000000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61703"/>
            <a:ext cx="11787188" cy="442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it-IT" sz="2800" b="1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Algoritmo </a:t>
            </a:r>
            <a:r>
              <a:rPr lang="it-IT" sz="2800" b="1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Apriori: trova </a:t>
            </a:r>
            <a:r>
              <a:rPr lang="it-IT" sz="2800" b="1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gli insiemi di </a:t>
            </a:r>
            <a:r>
              <a:rPr lang="it-IT" sz="2800" b="1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reparti più frequenti </a:t>
            </a:r>
            <a:endParaRPr lang="it-IT" sz="2800" b="1" dirty="0" smtClean="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it-IT" b="1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Affermazione</a:t>
            </a:r>
            <a:r>
              <a:rPr lang="it-IT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l’insieme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A,B è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frequente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nelle righe del database,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allora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sottoinsieme di A, B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è frequente.</a:t>
            </a:r>
          </a:p>
          <a:p>
            <a:pPr>
              <a:spcAft>
                <a:spcPts val="0"/>
              </a:spcAft>
            </a:pPr>
            <a:endParaRPr lang="it-IT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L’algoritmo apriori sfrutta una conseguenza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 tale frase: </a:t>
            </a:r>
          </a:p>
          <a:p>
            <a:pPr>
              <a:spcAft>
                <a:spcPts val="0"/>
              </a:spcAft>
            </a:pPr>
            <a:r>
              <a:rPr lang="it-IT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it-IT" b="1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it-IT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 è frequente, </a:t>
            </a:r>
            <a:r>
              <a:rPr lang="it-IT" b="1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gli </a:t>
            </a:r>
            <a:r>
              <a:rPr lang="it-IT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insiemi che lo </a:t>
            </a:r>
            <a:r>
              <a:rPr lang="it-IT" b="1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includono sono non frequenti, quindi non serve crearli</a:t>
            </a:r>
            <a:r>
              <a:rPr lang="it-IT" b="1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it-IT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b="1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Algoritmo </a:t>
            </a:r>
            <a:r>
              <a:rPr lang="it-IT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Apriori.</a:t>
            </a:r>
          </a:p>
          <a:p>
            <a:pPr marL="342900" lvl="0" indent="-342900">
              <a:spcAft>
                <a:spcPts val="0"/>
              </a:spcAft>
              <a:buFont typeface="Book Antiqua" panose="02040602050305030304" pitchFamily="18" charset="0"/>
              <a:buChar char="-"/>
            </a:pP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Passo 1: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calcolare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 supporto di ogni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reparto singolo.</a:t>
            </a:r>
            <a:endParaRPr lang="it-IT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Book Antiqua" panose="02040602050305030304" pitchFamily="18" charset="0"/>
              <a:buChar char="-"/>
            </a:pP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Passo 2: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reparti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 soddisfano al criterio di </a:t>
            </a:r>
            <a:r>
              <a:rPr lang="it-IT" b="1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minimo supporto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vengono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estesi ottenendo  nuovi insiemi formati da due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reparti.</a:t>
            </a:r>
            <a:endParaRPr lang="it-IT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Book Antiqua" panose="02040602050305030304" pitchFamily="18" charset="0"/>
              <a:buChar char="-"/>
            </a:pP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Passo 3: viene calcolato il supporto dei nuovi insiemi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vengono mantenuti solo quelli che soddisfano al criterio di </a:t>
            </a:r>
            <a:r>
              <a:rPr lang="it-IT" b="1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minimo supporto ; </a:t>
            </a:r>
            <a:endParaRPr lang="it-IT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 volta in volta il numero dei candidati diminuisce, la procedura finisce quando non ci sono più candidati che soddisfa</a:t>
            </a:r>
            <a:r>
              <a:rPr lang="it-IT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condizione di minimo supporto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480944"/>
            <a:ext cx="9201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Troviamo le regole associative</a:t>
            </a:r>
          </a:p>
          <a:p>
            <a:r>
              <a:rPr lang="it-IT" dirty="0">
                <a:latin typeface="Book Antiqua" panose="02040602050305030304" pitchFamily="18" charset="0"/>
              </a:rPr>
              <a:t>Trovati gli insiemi più frequenti=&gt;confidenza per ogni elemento dell’insieme.</a:t>
            </a:r>
          </a:p>
          <a:p>
            <a:r>
              <a:rPr lang="it-IT" dirty="0">
                <a:latin typeface="Book Antiqua" panose="02040602050305030304" pitchFamily="18" charset="0"/>
              </a:rPr>
              <a:t>Confidenza maggiore=&gt; antecedente</a:t>
            </a:r>
            <a:endParaRPr lang="it-IT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67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5372"/>
            <a:ext cx="12367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LEARNING: REGOLE </a:t>
            </a: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ASSOCIAZIONE </a:t>
            </a:r>
            <a:endParaRPr lang="it-IT" sz="3600" b="1" kern="0" dirty="0">
              <a:solidFill>
                <a:srgbClr val="000000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61703"/>
            <a:ext cx="98555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applichiamo le regole </a:t>
            </a:r>
            <a:r>
              <a:rPr lang="it-IT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associative</a:t>
            </a:r>
          </a:p>
          <a:p>
            <a:r>
              <a:rPr lang="it-IT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</a:t>
            </a:r>
            <a:r>
              <a:rPr lang="it-IT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nostro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13" y="2134991"/>
            <a:ext cx="96971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>
                <a:latin typeface="Book Antiqua" panose="02040602050305030304" pitchFamily="18" charset="0"/>
              </a:rPr>
              <a:t>Passo 1)</a:t>
            </a:r>
          </a:p>
          <a:p>
            <a:r>
              <a:rPr lang="it-IT" dirty="0" smtClean="0">
                <a:latin typeface="Book Antiqua" panose="02040602050305030304" pitchFamily="18" charset="0"/>
              </a:rPr>
              <a:t>Query che ricava da </a:t>
            </a:r>
            <a:r>
              <a:rPr lang="it-IT" dirty="0">
                <a:latin typeface="Book Antiqua" panose="02040602050305030304" pitchFamily="18" charset="0"/>
              </a:rPr>
              <a:t>tabella dba_stragi </a:t>
            </a:r>
            <a:r>
              <a:rPr lang="it-IT" dirty="0" smtClean="0">
                <a:latin typeface="Book Antiqua" panose="02040602050305030304" pitchFamily="18" charset="0"/>
              </a:rPr>
              <a:t>l’ID </a:t>
            </a:r>
            <a:r>
              <a:rPr lang="it-IT" dirty="0">
                <a:latin typeface="Book Antiqua" panose="02040602050305030304" pitchFamily="18" charset="0"/>
              </a:rPr>
              <a:t>di ogni reparto coinvolto nelle varie stragi</a:t>
            </a:r>
            <a:r>
              <a:rPr lang="it-IT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it-IT" dirty="0" smtClean="0">
                <a:latin typeface="Book Antiqua" panose="02040602050305030304" pitchFamily="18" charset="0"/>
              </a:rPr>
              <a:t>Da query a dataframe reparti</a:t>
            </a:r>
            <a:endParaRPr lang="it-IT" dirty="0">
              <a:latin typeface="Book Antiqua" panose="0204060205030503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3" y="3188142"/>
            <a:ext cx="11520000" cy="31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6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3012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it-IT" sz="2400" b="1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Passo 2)</a:t>
            </a:r>
          </a:p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Dalla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tabella dba_reparti, creiamo un data frame formato dall’ID di ogni reparto e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suo nome.</a:t>
            </a:r>
            <a:endParaRPr lang="it-IT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738664"/>
            <a:ext cx="6715126" cy="19099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740942"/>
            <a:ext cx="8048998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 smtClean="0">
                <a:latin typeface="Book Antiqua" panose="02040602050305030304" pitchFamily="18" charset="0"/>
              </a:rPr>
              <a:t>Passo 3)</a:t>
            </a:r>
          </a:p>
          <a:p>
            <a:r>
              <a:rPr lang="it-IT" dirty="0" smtClean="0">
                <a:latin typeface="Book Antiqua" panose="02040602050305030304" pitchFamily="18" charset="0"/>
              </a:rPr>
              <a:t>Dal </a:t>
            </a:r>
            <a:r>
              <a:rPr lang="it-IT" dirty="0">
                <a:latin typeface="Book Antiqua" panose="02040602050305030304" pitchFamily="18" charset="0"/>
              </a:rPr>
              <a:t>data frame estraggo una Series formata dall’ID dei reparti. </a:t>
            </a:r>
            <a:endParaRPr lang="it-IT" dirty="0" smtClean="0">
              <a:latin typeface="Book Antiqua" panose="02040602050305030304" pitchFamily="18" charset="0"/>
            </a:endParaRPr>
          </a:p>
          <a:p>
            <a:r>
              <a:rPr lang="it-IT" dirty="0" smtClean="0">
                <a:latin typeface="Book Antiqua" panose="02040602050305030304" pitchFamily="18" charset="0"/>
              </a:rPr>
              <a:t>Creiamo un </a:t>
            </a:r>
            <a:r>
              <a:rPr lang="it-IT" dirty="0">
                <a:latin typeface="Book Antiqua" panose="02040602050305030304" pitchFamily="18" charset="0"/>
              </a:rPr>
              <a:t>data frame </a:t>
            </a:r>
            <a:r>
              <a:rPr lang="it-IT" dirty="0" smtClean="0">
                <a:latin typeface="Book Antiqua" panose="02040602050305030304" pitchFamily="18" charset="0"/>
              </a:rPr>
              <a:t>formato da tutti zero avente come colonne tale series.</a:t>
            </a:r>
          </a:p>
          <a:p>
            <a:r>
              <a:rPr lang="it-IT" dirty="0" smtClean="0">
                <a:latin typeface="Book Antiqua" panose="02040602050305030304" pitchFamily="18" charset="0"/>
              </a:rPr>
              <a:t>=&gt; Numero di colonne=numero di reparti.</a:t>
            </a:r>
            <a:endParaRPr lang="it-IT" dirty="0"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4125937"/>
            <a:ext cx="11520000" cy="245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48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75" y="178952"/>
            <a:ext cx="1160144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it-IT" sz="2400" b="1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Passo 4)</a:t>
            </a:r>
          </a:p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riempiamo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 data frame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vuoto facendo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 scansione del data frame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reparti.</a:t>
            </a:r>
          </a:p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Ogni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volta che incontriamo l'ID di un reparto, aggiungiamo un 1 alla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relativa colonna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 dataframe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formato da zeri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5437"/>
            <a:ext cx="11520000" cy="23630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875" y="3995678"/>
            <a:ext cx="1053941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it-IT" sz="24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Passo </a:t>
            </a:r>
            <a:r>
              <a:rPr lang="it-IT" sz="2400" b="1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5)</a:t>
            </a:r>
            <a:endParaRPr lang="it-IT" sz="2400" b="1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Applichiamo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l’algoritmo a priori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calcoliamo i reparti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più frequenti .</a:t>
            </a:r>
          </a:p>
          <a:p>
            <a:pPr>
              <a:spcAft>
                <a:spcPts val="0"/>
              </a:spcAft>
            </a:pP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Questo algoritmo non è presente nella libreria scikit learn di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Piton</a:t>
            </a:r>
          </a:p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Uso la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libreria mlxtend (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http://rasbt.github.io/mlxtend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spcAft>
                <a:spcPts val="0"/>
              </a:spcAft>
            </a:pPr>
            <a:endParaRPr lang="it-IT" dirty="0" smtClean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24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Passo </a:t>
            </a:r>
            <a:r>
              <a:rPr lang="it-IT" sz="2400" b="1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6)</a:t>
            </a:r>
          </a:p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</a:rPr>
              <a:t>calcoliamo </a:t>
            </a:r>
            <a:r>
              <a:rPr lang="it-IT" dirty="0">
                <a:latin typeface="Book Antiqua" panose="02040602050305030304" pitchFamily="18" charset="0"/>
              </a:rPr>
              <a:t>le regole di associazione più </a:t>
            </a:r>
            <a:r>
              <a:rPr lang="it-IT" dirty="0" smtClean="0">
                <a:latin typeface="Book Antiqua" panose="02040602050305030304" pitchFamily="18" charset="0"/>
              </a:rPr>
              <a:t>comuni</a:t>
            </a:r>
            <a:endParaRPr lang="it-IT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36696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150377"/>
            <a:ext cx="116014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it-IT" sz="2400" b="1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Passo 7)</a:t>
            </a:r>
          </a:p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 risultato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6" y="1057273"/>
            <a:ext cx="11520000" cy="351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17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0674"/>
            <a:ext cx="116014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it-IT" sz="2400" b="1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Passo 8)</a:t>
            </a:r>
          </a:p>
          <a:p>
            <a:pPr>
              <a:spcAft>
                <a:spcPts val="0"/>
              </a:spcAft>
            </a:pPr>
            <a:r>
              <a:rPr lang="it-IT" dirty="0">
                <a:latin typeface="Book Antiqua" panose="02040602050305030304" pitchFamily="18" charset="0"/>
              </a:rPr>
              <a:t>trasformo </a:t>
            </a:r>
            <a:r>
              <a:rPr lang="it-IT" dirty="0" smtClean="0">
                <a:latin typeface="Book Antiqua" panose="02040602050305030304" pitchFamily="18" charset="0"/>
              </a:rPr>
              <a:t>l’ID dei reparti nel loro nome</a:t>
            </a:r>
            <a:endParaRPr lang="it-IT" dirty="0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49" y="859338"/>
            <a:ext cx="7200000" cy="34678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327157"/>
            <a:ext cx="1219199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it-IT" sz="2400" b="1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Passo 9) </a:t>
            </a:r>
            <a:r>
              <a:rPr lang="it-IT" dirty="0" smtClean="0">
                <a:latin typeface="Book Antiqua" panose="02040602050305030304" pitchFamily="18" charset="0"/>
              </a:rPr>
              <a:t>Nome dei reparti delle regole di associazione</a:t>
            </a:r>
          </a:p>
          <a:p>
            <a:pPr>
              <a:spcAft>
                <a:spcPts val="0"/>
              </a:spcAft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(204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)=&gt;(6)  SS-Polizei Einsatzkommando Bürger =&gt; X MAS</a:t>
            </a:r>
          </a:p>
          <a:p>
            <a:pPr>
              <a:spcAft>
                <a:spcPts val="0"/>
              </a:spcAft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(822)=&gt;(6)  GNR di Vicenza =&gt; X MAS</a:t>
            </a:r>
          </a:p>
          <a:p>
            <a:pPr>
              <a:spcAft>
                <a:spcPts val="0"/>
              </a:spcAft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(823)=&gt;(6)  Luftnachrichten-Betriebsabteilungen zur besonderen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Verwendung 11=&gt;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X MAS</a:t>
            </a:r>
          </a:p>
          <a:p>
            <a:pPr>
              <a:spcAft>
                <a:spcPts val="0"/>
              </a:spcAft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(223)=&gt;(15)  schwere Flak-Abteilung 603/Flak-Regiment 39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=&gt; 31. Brigata nera Generale Silvio Parodi di Genova</a:t>
            </a:r>
          </a:p>
          <a:p>
            <a:pPr>
              <a:spcAft>
                <a:spcPts val="0"/>
              </a:spcAft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(579)=&gt;(15)  Regiment 1043/232. Infanterie-Division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31. Brigata nera Generale Silvio Parodi di Genova</a:t>
            </a:r>
          </a:p>
          <a:p>
            <a:pPr>
              <a:spcAft>
                <a:spcPts val="0"/>
              </a:spcAft>
            </a:pPr>
            <a:endParaRPr lang="it-IT" dirty="0">
              <a:latin typeface="Book Antiqua" panose="02040602050305030304" pitchFamily="18" charset="0"/>
            </a:endParaRPr>
          </a:p>
          <a:p>
            <a:pPr>
              <a:spcAft>
                <a:spcPts val="0"/>
              </a:spcAft>
            </a:pPr>
            <a:endParaRPr lang="it-IT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78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5372"/>
            <a:ext cx="12008416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LEARNING: </a:t>
            </a: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SU COORDINATE 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DATE</a:t>
            </a:r>
            <a:endParaRPr lang="it-IT" sz="3600" b="1" kern="0" dirty="0">
              <a:solidFill>
                <a:srgbClr val="000000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385724"/>
            <a:ext cx="1050131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sz="2800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8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K-means</a:t>
            </a:r>
            <a:endParaRPr lang="it-IT" sz="2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senza supervisione        raggruppa i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dati in cluster basati su centroidi.</a:t>
            </a:r>
          </a:p>
          <a:p>
            <a:pPr>
              <a:spcAft>
                <a:spcPts val="0"/>
              </a:spcAft>
            </a:pP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spcAft>
                <a:spcPts val="0"/>
              </a:spcAft>
              <a:buAutoNum type="arabicParenR"/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scegliere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centroidi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iniziali, </a:t>
            </a:r>
          </a:p>
          <a:p>
            <a:pPr marL="342900" indent="-342900">
              <a:spcAft>
                <a:spcPts val="0"/>
              </a:spcAft>
              <a:buAutoNum type="arabicParenR"/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ogni punto, assegnare tale punto al centroide più vicino, </a:t>
            </a:r>
          </a:p>
          <a:p>
            <a:pPr>
              <a:spcAft>
                <a:spcPts val="0"/>
              </a:spcAft>
            </a:pP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ricalcolare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posizione dei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centroidi,</a:t>
            </a:r>
            <a:endParaRPr lang="it-IT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ripetere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passi 2) e 3) fino a raggiungere il criterio di arresto</a:t>
            </a:r>
          </a:p>
          <a:p>
            <a:pPr>
              <a:spcAft>
                <a:spcPts val="0"/>
              </a:spcAft>
            </a:pP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596670"/>
            <a:ext cx="11072815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it-IT" sz="28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applichiamo </a:t>
            </a:r>
            <a:r>
              <a:rPr lang="it-IT" sz="2800" b="1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K-means al </a:t>
            </a:r>
            <a:r>
              <a:rPr lang="it-IT" sz="28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nostro </a:t>
            </a:r>
            <a:r>
              <a:rPr lang="it-IT" sz="2800" b="1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1</a:t>
            </a:r>
            <a:endParaRPr lang="it-IT" sz="2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t-IT" dirty="0" smtClean="0">
                <a:latin typeface="Book Antiqua" panose="02040602050305030304" pitchFamily="18" charset="0"/>
              </a:rPr>
              <a:t>Da tabella dba_stragi e dba_coordinate:</a:t>
            </a:r>
          </a:p>
          <a:p>
            <a:r>
              <a:rPr lang="it-IT" dirty="0" smtClean="0">
                <a:latin typeface="Book Antiqua" panose="02040602050305030304" pitchFamily="18" charset="0"/>
              </a:rPr>
              <a:t>- coordinate </a:t>
            </a:r>
            <a:r>
              <a:rPr lang="it-IT" dirty="0">
                <a:latin typeface="Book Antiqua" panose="02040602050305030304" pitchFamily="18" charset="0"/>
              </a:rPr>
              <a:t>di ogni </a:t>
            </a:r>
            <a:r>
              <a:rPr lang="it-IT" dirty="0" smtClean="0">
                <a:latin typeface="Book Antiqua" panose="02040602050305030304" pitchFamily="18" charset="0"/>
              </a:rPr>
              <a:t>strage</a:t>
            </a:r>
          </a:p>
          <a:p>
            <a:r>
              <a:rPr lang="it-IT" dirty="0" smtClean="0">
                <a:latin typeface="Book Antiqua" panose="02040602050305030304" pitchFamily="18" charset="0"/>
              </a:rPr>
              <a:t>- stragi ordinate in </a:t>
            </a:r>
            <a:r>
              <a:rPr lang="it-IT" dirty="0">
                <a:latin typeface="Book Antiqua" panose="02040602050305030304" pitchFamily="18" charset="0"/>
              </a:rPr>
              <a:t>base alla </a:t>
            </a:r>
            <a:r>
              <a:rPr lang="it-IT" dirty="0" smtClean="0">
                <a:latin typeface="Book Antiqua" panose="02040602050305030304" pitchFamily="18" charset="0"/>
              </a:rPr>
              <a:t>data </a:t>
            </a:r>
            <a:r>
              <a:rPr lang="it-IT" dirty="0">
                <a:latin typeface="Book Antiqua" panose="02040602050305030304" pitchFamily="18" charset="0"/>
              </a:rPr>
              <a:t>di inizio</a:t>
            </a:r>
            <a:r>
              <a:rPr lang="it-IT" dirty="0" smtClean="0">
                <a:latin typeface="Book Antiqua" panose="02040602050305030304" pitchFamily="18" charset="0"/>
              </a:rPr>
              <a:t>.</a:t>
            </a:r>
            <a:r>
              <a:rPr lang="it-IT" dirty="0">
                <a:latin typeface="Book Antiqua" panose="02040602050305030304" pitchFamily="18" charset="0"/>
              </a:rPr>
              <a:t> </a:t>
            </a:r>
          </a:p>
          <a:p>
            <a:r>
              <a:rPr lang="it-IT" i="1" dirty="0">
                <a:latin typeface="Book Antiqua" panose="02040602050305030304" pitchFamily="18" charset="0"/>
              </a:rPr>
              <a:t> </a:t>
            </a:r>
            <a:endParaRPr lang="it-IT" dirty="0">
              <a:latin typeface="Book Antiqua" panose="02040602050305030304" pitchFamily="18" charset="0"/>
            </a:endParaRPr>
          </a:p>
          <a:p>
            <a:r>
              <a:rPr lang="it-IT" dirty="0">
                <a:latin typeface="Book Antiqua" panose="02040602050305030304" pitchFamily="18" charset="0"/>
              </a:rPr>
              <a:t>Trasformiamo la query in un data frame</a:t>
            </a:r>
            <a:r>
              <a:rPr lang="it-IT" dirty="0" smtClean="0">
                <a:latin typeface="Book Antiqua" panose="02040602050305030304" pitchFamily="18" charset="0"/>
              </a:rPr>
              <a:t>.</a:t>
            </a:r>
          </a:p>
          <a:p>
            <a:endParaRPr lang="it-IT" dirty="0">
              <a:latin typeface="Book Antiqua" panose="02040602050305030304" pitchFamily="18" charset="0"/>
            </a:endParaRPr>
          </a:p>
          <a:p>
            <a:r>
              <a:rPr lang="it-IT" dirty="0" smtClean="0">
                <a:latin typeface="Book Antiqua" panose="02040602050305030304" pitchFamily="18" charset="0"/>
              </a:rPr>
              <a:t>pulizia </a:t>
            </a:r>
            <a:r>
              <a:rPr lang="it-IT" dirty="0">
                <a:latin typeface="Book Antiqua" panose="02040602050305030304" pitchFamily="18" charset="0"/>
              </a:rPr>
              <a:t>dei </a:t>
            </a:r>
            <a:r>
              <a:rPr lang="it-IT" dirty="0" smtClean="0">
                <a:latin typeface="Book Antiqua" panose="02040602050305030304" pitchFamily="18" charset="0"/>
              </a:rPr>
              <a:t>dati. Tolgo:</a:t>
            </a:r>
          </a:p>
          <a:p>
            <a:r>
              <a:rPr lang="it-IT" dirty="0" smtClean="0">
                <a:latin typeface="Book Antiqua" panose="02040602050305030304" pitchFamily="18" charset="0"/>
              </a:rPr>
              <a:t>- stragi senza data </a:t>
            </a:r>
          </a:p>
          <a:p>
            <a:r>
              <a:rPr lang="it-IT" dirty="0" smtClean="0">
                <a:latin typeface="Book Antiqua" panose="02040602050305030304" pitchFamily="18" charset="0"/>
              </a:rPr>
              <a:t>- stragi con data sbagliata</a:t>
            </a:r>
            <a:r>
              <a:rPr lang="it-IT" dirty="0">
                <a:latin typeface="Book Antiqua" panose="02040602050305030304" pitchFamily="18" charset="0"/>
              </a:rPr>
              <a:t>.</a:t>
            </a:r>
          </a:p>
          <a:p>
            <a:r>
              <a:rPr lang="it-IT" dirty="0" smtClean="0">
                <a:latin typeface="Book Antiqua" panose="02040602050305030304" pitchFamily="18" charset="0"/>
              </a:rPr>
              <a:t>Tolgo una strage con </a:t>
            </a:r>
            <a:r>
              <a:rPr lang="it-IT" dirty="0">
                <a:latin typeface="Book Antiqua" panose="02040602050305030304" pitchFamily="18" charset="0"/>
              </a:rPr>
              <a:t>coordinata </a:t>
            </a:r>
            <a:r>
              <a:rPr lang="it-IT" dirty="0" smtClean="0">
                <a:latin typeface="Book Antiqua" panose="02040602050305030304" pitchFamily="18" charset="0"/>
              </a:rPr>
              <a:t>scritta </a:t>
            </a:r>
            <a:r>
              <a:rPr lang="it-IT" dirty="0">
                <a:latin typeface="Book Antiqua" panose="02040602050305030304" pitchFamily="18" charset="0"/>
              </a:rPr>
              <a:t>in modo scorretto</a:t>
            </a:r>
            <a:r>
              <a:rPr lang="it-IT" dirty="0" smtClean="0">
                <a:latin typeface="Book Antiqua" panose="02040602050305030304" pitchFamily="18" charset="0"/>
              </a:rPr>
              <a:t>.</a:t>
            </a:r>
          </a:p>
          <a:p>
            <a:endParaRPr lang="it-IT" dirty="0">
              <a:latin typeface="Book Antiqua" panose="02040602050305030304" pitchFamily="18" charset="0"/>
            </a:endParaRPr>
          </a:p>
          <a:p>
            <a:endParaRPr lang="it-IT" dirty="0">
              <a:latin typeface="Book Antiqua" panose="02040602050305030304" pitchFamily="18" charset="0"/>
            </a:endParaRPr>
          </a:p>
          <a:p>
            <a:r>
              <a:rPr lang="it-IT" dirty="0">
                <a:latin typeface="Book Antiqua" panose="02040602050305030304" pitchFamily="18" charset="0"/>
              </a:rPr>
              <a:t> 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endParaRPr lang="it-IT" sz="2800" b="1" dirty="0" smtClean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200"/>
              </a:spcBef>
              <a:spcAft>
                <a:spcPts val="0"/>
              </a:spcAft>
            </a:pPr>
            <a:endParaRPr lang="it-IT" sz="2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200"/>
              </a:spcBef>
              <a:spcAft>
                <a:spcPts val="0"/>
              </a:spcAft>
            </a:pPr>
            <a:endParaRPr lang="it-IT" sz="2800" b="1" dirty="0" smtClean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200"/>
              </a:spcBef>
              <a:spcAft>
                <a:spcPts val="0"/>
              </a:spcAft>
            </a:pPr>
            <a:endParaRPr lang="it-IT" sz="2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200"/>
              </a:spcBef>
              <a:spcAft>
                <a:spcPts val="0"/>
              </a:spcAft>
            </a:pPr>
            <a:endParaRPr lang="it-IT" sz="2800" b="1" dirty="0" smtClean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200"/>
              </a:spcBef>
              <a:spcAft>
                <a:spcPts val="0"/>
              </a:spcAft>
            </a:pPr>
            <a:endParaRPr lang="it-IT" sz="2800" b="1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84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4438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vittimetot              25346.0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vittimeutot             20302.0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vittimeubambini           561.0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vittimeuragazzi           594.0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vittimeuadulti          15212.0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vittimeuanziani          2282.0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vittimeusenzainfo        1696.0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vittimedtot              3378.0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vittimedbambine           487.0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vittimedragazze           224.0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vittimedadulte           1894.0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vittimedanziane           629.0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vittimedsenzainfo         151.0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vittimeignote            1482.0</a:t>
            </a:r>
            <a:endParaRPr lang="it-IT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572375" y="1614488"/>
            <a:ext cx="1214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572375" y="1895476"/>
            <a:ext cx="1214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572375" y="3538538"/>
            <a:ext cx="1214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572375" y="5195888"/>
            <a:ext cx="1214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8736" y="579240"/>
            <a:ext cx="11854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VITTIME COMPLESSIVE CAUSATE DALLE STRAGI</a:t>
            </a:r>
            <a:endParaRPr lang="it-IT" sz="36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53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187291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applichiamo K-means al nostro dataset </a:t>
            </a:r>
            <a:r>
              <a:rPr lang="it-IT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it-IT" dirty="0"/>
          </a:p>
          <a:p>
            <a:r>
              <a:rPr lang="it-IT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Dagli object ai numeri </a:t>
            </a:r>
            <a:endParaRPr lang="it-IT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t-IT" dirty="0" smtClean="0">
                <a:latin typeface="Book Antiqua" panose="02040602050305030304" pitchFamily="18" charset="0"/>
              </a:rPr>
              <a:t>dataframe formato da tipi object (date e coordinate).</a:t>
            </a:r>
            <a:endParaRPr lang="it-IT" dirty="0">
              <a:latin typeface="Book Antiqua" panose="02040602050305030304" pitchFamily="18" charset="0"/>
            </a:endParaRPr>
          </a:p>
          <a:p>
            <a:r>
              <a:rPr lang="it-IT" dirty="0" smtClean="0">
                <a:latin typeface="Book Antiqua" panose="02040602050305030304" pitchFamily="18" charset="0"/>
              </a:rPr>
              <a:t>K-means ha bisogno di tipi </a:t>
            </a:r>
            <a:r>
              <a:rPr lang="it-IT" dirty="0">
                <a:latin typeface="Book Antiqua" panose="02040602050305030304" pitchFamily="18" charset="0"/>
              </a:rPr>
              <a:t>numerici.</a:t>
            </a:r>
          </a:p>
          <a:p>
            <a:r>
              <a:rPr lang="it-IT" dirty="0" smtClean="0">
                <a:latin typeface="Book Antiqua" panose="02040602050305030304" pitchFamily="18" charset="0"/>
              </a:rPr>
              <a:t>Trasformiamo:</a:t>
            </a:r>
          </a:p>
          <a:p>
            <a:r>
              <a:rPr lang="it-IT" dirty="0" smtClean="0">
                <a:latin typeface="Book Antiqua" panose="02040602050305030304" pitchFamily="18" charset="0"/>
              </a:rPr>
              <a:t>- le date in giorni, calcolati rispetto una data iniziale.</a:t>
            </a:r>
          </a:p>
          <a:p>
            <a:r>
              <a:rPr lang="it-IT" dirty="0" smtClean="0">
                <a:latin typeface="Book Antiqua" panose="02040602050305030304" pitchFamily="18" charset="0"/>
              </a:rPr>
              <a:t>- le coordinate in float.</a:t>
            </a:r>
          </a:p>
          <a:p>
            <a:r>
              <a:rPr lang="it-IT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Normalizzazione 0,1</a:t>
            </a:r>
            <a:endParaRPr lang="it-IT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t-IT" dirty="0" smtClean="0">
                <a:latin typeface="Book Antiqua" panose="02040602050305030304" pitchFamily="18" charset="0"/>
              </a:rPr>
              <a:t>tutti </a:t>
            </a:r>
            <a:r>
              <a:rPr lang="it-IT" dirty="0">
                <a:latin typeface="Book Antiqua" panose="02040602050305030304" pitchFamily="18" charset="0"/>
              </a:rPr>
              <a:t>i valori </a:t>
            </a:r>
            <a:r>
              <a:rPr lang="it-IT" dirty="0" smtClean="0">
                <a:latin typeface="Book Antiqua" panose="02040602050305030304" pitchFamily="18" charset="0"/>
              </a:rPr>
              <a:t>di una colonna,</a:t>
            </a:r>
          </a:p>
          <a:p>
            <a:r>
              <a:rPr lang="it-IT" dirty="0" smtClean="0">
                <a:latin typeface="Book Antiqua" panose="02040602050305030304" pitchFamily="18" charset="0"/>
              </a:rPr>
              <a:t>valore massimo, valore </a:t>
            </a:r>
            <a:r>
              <a:rPr lang="it-IT" dirty="0">
                <a:latin typeface="Book Antiqua" panose="02040602050305030304" pitchFamily="18" charset="0"/>
              </a:rPr>
              <a:t>minimo </a:t>
            </a:r>
            <a:endParaRPr lang="it-IT" dirty="0" smtClean="0">
              <a:latin typeface="Book Antiqua" panose="02040602050305030304" pitchFamily="18" charset="0"/>
            </a:endParaRPr>
          </a:p>
          <a:p>
            <a:r>
              <a:rPr lang="it-IT" dirty="0" smtClean="0">
                <a:latin typeface="Book Antiqua" panose="02040602050305030304" pitchFamily="18" charset="0"/>
              </a:rPr>
              <a:t>si </a:t>
            </a:r>
            <a:r>
              <a:rPr lang="it-IT" dirty="0">
                <a:latin typeface="Book Antiqua" panose="02040602050305030304" pitchFamily="18" charset="0"/>
              </a:rPr>
              <a:t>sottrae da ogni </a:t>
            </a:r>
            <a:r>
              <a:rPr lang="it-IT" dirty="0" smtClean="0">
                <a:latin typeface="Book Antiqua" panose="02040602050305030304" pitchFamily="18" charset="0"/>
              </a:rPr>
              <a:t>valore,  </a:t>
            </a:r>
            <a:r>
              <a:rPr lang="it-IT" dirty="0">
                <a:latin typeface="Book Antiqua" panose="02040602050305030304" pitchFamily="18" charset="0"/>
              </a:rPr>
              <a:t>valore </a:t>
            </a:r>
            <a:r>
              <a:rPr lang="it-IT" dirty="0" smtClean="0">
                <a:latin typeface="Book Antiqua" panose="02040602050305030304" pitchFamily="18" charset="0"/>
              </a:rPr>
              <a:t>minimo</a:t>
            </a:r>
          </a:p>
          <a:p>
            <a:r>
              <a:rPr lang="it-IT" dirty="0" smtClean="0">
                <a:latin typeface="Book Antiqua" panose="02040602050305030304" pitchFamily="18" charset="0"/>
              </a:rPr>
              <a:t>si </a:t>
            </a:r>
            <a:r>
              <a:rPr lang="it-IT" dirty="0">
                <a:latin typeface="Book Antiqua" panose="02040602050305030304" pitchFamily="18" charset="0"/>
              </a:rPr>
              <a:t>divide </a:t>
            </a:r>
            <a:r>
              <a:rPr lang="it-IT" dirty="0" smtClean="0">
                <a:latin typeface="Book Antiqua" panose="02040602050305030304" pitchFamily="18" charset="0"/>
              </a:rPr>
              <a:t>per  </a:t>
            </a:r>
            <a:r>
              <a:rPr lang="it-IT" dirty="0">
                <a:latin typeface="Book Antiqua" panose="02040602050305030304" pitchFamily="18" charset="0"/>
              </a:rPr>
              <a:t>differenza </a:t>
            </a:r>
            <a:r>
              <a:rPr lang="it-IT" dirty="0" smtClean="0">
                <a:latin typeface="Book Antiqua" panose="02040602050305030304" pitchFamily="18" charset="0"/>
              </a:rPr>
              <a:t>tra </a:t>
            </a:r>
            <a:r>
              <a:rPr lang="it-IT" dirty="0">
                <a:latin typeface="Book Antiqua" panose="02040602050305030304" pitchFamily="18" charset="0"/>
              </a:rPr>
              <a:t>valore massimo e valore minimo</a:t>
            </a:r>
            <a:r>
              <a:rPr lang="it-IT" dirty="0" smtClean="0">
                <a:latin typeface="Book Antiqua" panose="0204060205030503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3" y="3631763"/>
            <a:ext cx="9033975" cy="320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65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28506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applichiamo </a:t>
            </a:r>
            <a:endParaRPr lang="it-IT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t-IT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K-means </a:t>
            </a:r>
            <a:r>
              <a:rPr lang="it-IT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nostro dataset </a:t>
            </a:r>
            <a:r>
              <a:rPr lang="it-IT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it-IT" dirty="0"/>
          </a:p>
          <a:p>
            <a:endParaRPr lang="it-IT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t-IT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Creiamo un oggetto </a:t>
            </a:r>
          </a:p>
          <a:p>
            <a:r>
              <a:rPr lang="it-IT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k-means </a:t>
            </a:r>
          </a:p>
          <a:p>
            <a:endParaRPr lang="it-IT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t-IT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Addestriamo l’oggetto k-means con i nostri dati</a:t>
            </a:r>
          </a:p>
          <a:p>
            <a:endParaRPr lang="it-IT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t-IT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Visualizziamo il risultato</a:t>
            </a:r>
            <a:endParaRPr lang="it-IT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 descr="C:\Users\steghel\Desktop\IMMAGINI\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859" y="-49777"/>
            <a:ext cx="7025141" cy="68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795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5372"/>
            <a:ext cx="39290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LEARNING: CLUSTER SU COORDINATE DATE E NUMERO VITTIME</a:t>
            </a:r>
            <a:endParaRPr lang="it-IT" sz="3600" b="1" kern="0" dirty="0">
              <a:solidFill>
                <a:srgbClr val="000000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:\Users\steghel\Desktop\IMMAGINI\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472" y="18000"/>
            <a:ext cx="7025141" cy="68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7752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175375" y="884553"/>
            <a:ext cx="6016625" cy="381635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-168276" y="935037"/>
            <a:ext cx="6016625" cy="38207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" y="115372"/>
            <a:ext cx="11344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CONFRONTO TRA I DUE  GRAFICI</a:t>
            </a:r>
            <a:endParaRPr lang="it-IT" sz="3600" b="1" kern="0" dirty="0">
              <a:solidFill>
                <a:srgbClr val="000000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325" y="4929166"/>
            <a:ext cx="84058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Secondo diagramma,</a:t>
            </a:r>
          </a:p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l’aggiunta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della colonna vittime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totali genera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 certa dispersione dei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cluster.</a:t>
            </a:r>
          </a:p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cluster non sono più visualizzabili su un piano 2D.</a:t>
            </a:r>
            <a:endParaRPr lang="it-IT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61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-113665" y="0"/>
            <a:ext cx="11696700" cy="70437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1" y="685800"/>
            <a:ext cx="5729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VITTIME GIORNO </a:t>
            </a:r>
          </a:p>
          <a:p>
            <a:r>
              <a:rPr lang="it-IT" sz="3600" b="1" dirty="0" smtClean="0"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PER GIORNO</a:t>
            </a:r>
          </a:p>
        </p:txBody>
      </p:sp>
    </p:spTree>
    <p:extLst>
      <p:ext uri="{BB962C8B-B14F-4D97-AF65-F5344CB8AC3E}">
        <p14:creationId xmlns:p14="http://schemas.microsoft.com/office/powerpoint/2010/main" val="49316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96700" cy="71008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1" y="742950"/>
            <a:ext cx="6700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VITTIME COMPLESSIVE</a:t>
            </a: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 DI OGNI GIORNO</a:t>
            </a:r>
            <a:endParaRPr lang="it-IT" sz="3600" b="1" dirty="0">
              <a:latin typeface="Book Antiqua" panose="02040602050305030304" pitchFamily="18" charset="0"/>
            </a:endParaRPr>
          </a:p>
          <a:p>
            <a:endParaRPr lang="it-IT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43675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1881" y="127623"/>
            <a:ext cx="11520000" cy="684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68512" y="885825"/>
            <a:ext cx="8186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EVENTI IN OGNI GIORNO</a:t>
            </a:r>
            <a:endParaRPr lang="it-IT" sz="3600" b="1" dirty="0">
              <a:latin typeface="Book Antiqua" panose="020406020503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it-IT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47816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3033" y="0"/>
            <a:ext cx="11715750" cy="7058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7000" y="557213"/>
            <a:ext cx="8186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CONFRONTO </a:t>
            </a: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VITTIME-EVENTI</a:t>
            </a:r>
          </a:p>
        </p:txBody>
      </p:sp>
    </p:spTree>
    <p:extLst>
      <p:ext uri="{BB962C8B-B14F-4D97-AF65-F5344CB8AC3E}">
        <p14:creationId xmlns:p14="http://schemas.microsoft.com/office/powerpoint/2010/main" val="271700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06023"/>
            <a:ext cx="408657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CORRELAZIONE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EVENTI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</a:t>
            </a:r>
            <a:endParaRPr lang="it-IT" sz="3600" b="1" kern="0" dirty="0">
              <a:solidFill>
                <a:srgbClr val="000000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:\Users\steghel\Desktop\IMMAGINI\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446" y="106023"/>
            <a:ext cx="7039393" cy="68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537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1171</Words>
  <Application>Microsoft Office PowerPoint</Application>
  <PresentationFormat>Widescreen</PresentationFormat>
  <Paragraphs>271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Arial Black</vt:lpstr>
      <vt:lpstr>Book Antiqua</vt:lpstr>
      <vt:lpstr>Calibri</vt:lpstr>
      <vt:lpstr>Calibri Light</vt:lpstr>
      <vt:lpstr>Cambria Math</vt:lpstr>
      <vt:lpstr>Courier New</vt:lpstr>
      <vt:lpstr>Tahoma</vt:lpstr>
      <vt:lpstr>Times New Roman</vt:lpstr>
      <vt:lpstr>Office Theme</vt:lpstr>
      <vt:lpstr>STRAGI NAZIFASCISTE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170</cp:revision>
  <dcterms:created xsi:type="dcterms:W3CDTF">2019-01-15T08:11:29Z</dcterms:created>
  <dcterms:modified xsi:type="dcterms:W3CDTF">2019-01-22T11:08:12Z</dcterms:modified>
</cp:coreProperties>
</file>