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8" r:id="rId2"/>
    <p:sldId id="403" r:id="rId3"/>
    <p:sldId id="406" r:id="rId4"/>
    <p:sldId id="407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405" r:id="rId14"/>
    <p:sldId id="395" r:id="rId15"/>
    <p:sldId id="399" r:id="rId16"/>
    <p:sldId id="400" r:id="rId17"/>
    <p:sldId id="401" r:id="rId18"/>
    <p:sldId id="402" r:id="rId19"/>
    <p:sldId id="404" r:id="rId20"/>
    <p:sldId id="408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ko Mazzoleni" initials="MM" lastIdx="1" clrIdx="0">
    <p:extLst>
      <p:ext uri="{19B8F6BF-5375-455C-9EA6-DF929625EA0E}">
        <p15:presenceInfo xmlns:p15="http://schemas.microsoft.com/office/powerpoint/2012/main" userId="e860c1fc3f9bd7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FF"/>
    <a:srgbClr val="31C7CF"/>
    <a:srgbClr val="33CCCC"/>
    <a:srgbClr val="808080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273" autoAdjust="0"/>
  </p:normalViewPr>
  <p:slideViewPr>
    <p:cSldViewPr>
      <p:cViewPr varScale="1">
        <p:scale>
          <a:sx n="80" d="100"/>
          <a:sy n="80" d="100"/>
        </p:scale>
        <p:origin x="88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8A42-2B4A-4CAA-8DA7-6778F5CC34C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46A9E-1E8B-4421-9904-0ED7EA6558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5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76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44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79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0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6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3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86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70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5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0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6A9E-1E8B-4421-9904-0ED7EA6558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4"/>
          <p:cNvSpPr>
            <a:spLocks noGrp="1"/>
          </p:cNvSpPr>
          <p:nvPr>
            <p:ph type="title"/>
          </p:nvPr>
        </p:nvSpPr>
        <p:spPr>
          <a:xfrm>
            <a:off x="0" y="0"/>
            <a:ext cx="9048328" cy="792000"/>
          </a:xfrm>
          <a:prstGeom prst="rect">
            <a:avLst/>
          </a:prstGeom>
        </p:spPr>
        <p:txBody>
          <a:bodyPr lIns="180000" anchor="ctr"/>
          <a:lstStyle>
            <a:lvl1pPr algn="l">
              <a:defRPr sz="3200" b="1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3578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>
            <a:spLocks noGrp="1"/>
          </p:cNvSpPr>
          <p:nvPr>
            <p:ph type="title"/>
          </p:nvPr>
        </p:nvSpPr>
        <p:spPr>
          <a:xfrm>
            <a:off x="0" y="0"/>
            <a:ext cx="8904312" cy="792000"/>
          </a:xfrm>
          <a:prstGeom prst="rect">
            <a:avLst/>
          </a:prstGeom>
        </p:spPr>
        <p:txBody>
          <a:bodyPr lIns="180000" anchor="ctr"/>
          <a:lstStyle>
            <a:lvl1pPr algn="l">
              <a:defRPr sz="3200" b="1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80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31371" y="1412783"/>
            <a:ext cx="11521280" cy="187220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3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"/>
          <a:stretch/>
        </p:blipFill>
        <p:spPr bwMode="auto">
          <a:xfrm>
            <a:off x="0" y="0"/>
            <a:ext cx="106325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97459" r="616" b="874"/>
          <a:stretch/>
        </p:blipFill>
        <p:spPr bwMode="auto">
          <a:xfrm>
            <a:off x="0" y="6498381"/>
            <a:ext cx="12192000" cy="3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po 1"/>
          <p:cNvGrpSpPr/>
          <p:nvPr userDrawn="1"/>
        </p:nvGrpSpPr>
        <p:grpSpPr>
          <a:xfrm>
            <a:off x="5616624" y="0"/>
            <a:ext cx="6600056" cy="1052736"/>
            <a:chOff x="5591944" y="0"/>
            <a:chExt cx="6600056" cy="1052736"/>
          </a:xfrm>
        </p:grpSpPr>
        <p:pic>
          <p:nvPicPr>
            <p:cNvPr id="13" name="Picture 2"/>
            <p:cNvPicPr>
              <a:picLocks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16" r="17376" b="85195"/>
            <a:stretch/>
          </p:blipFill>
          <p:spPr bwMode="auto">
            <a:xfrm>
              <a:off x="7176120" y="0"/>
              <a:ext cx="5015880" cy="1052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48" b="85195"/>
            <a:stretch/>
          </p:blipFill>
          <p:spPr bwMode="auto">
            <a:xfrm>
              <a:off x="5591944" y="0"/>
              <a:ext cx="3384376" cy="1052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egnaposto numero diapositiva 5"/>
          <p:cNvSpPr txBox="1">
            <a:spLocks/>
          </p:cNvSpPr>
          <p:nvPr/>
        </p:nvSpPr>
        <p:spPr>
          <a:xfrm>
            <a:off x="10871857" y="6498000"/>
            <a:ext cx="1320147" cy="360000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91773" y="6498000"/>
            <a:ext cx="2100233" cy="360000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3046341B-8326-4DA9-AFA1-B73C5839F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96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5pPr>
      <a:lvl6pPr marL="42202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6pPr>
      <a:lvl7pPr marL="844042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7pPr>
      <a:lvl8pPr marL="126606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8pPr>
      <a:lvl9pPr marL="1688080" algn="ctr" rtl="0" eaLnBrk="1" fontAlgn="base" hangingPunct="1">
        <a:spcBef>
          <a:spcPct val="0"/>
        </a:spcBef>
        <a:spcAft>
          <a:spcPct val="0"/>
        </a:spcAft>
        <a:defRPr sz="4063">
          <a:solidFill>
            <a:schemeClr val="tx2"/>
          </a:solidFill>
          <a:latin typeface="Times New Roman" pitchFamily="18" charset="0"/>
        </a:defRPr>
      </a:lvl9pPr>
    </p:titleStyle>
    <p:bodyStyle>
      <a:lvl1pPr marL="316515" indent="-316515" algn="l" rtl="0" eaLnBrk="1" fontAlgn="base" hangingPunct="1">
        <a:spcBef>
          <a:spcPct val="20000"/>
        </a:spcBef>
        <a:spcAft>
          <a:spcPct val="0"/>
        </a:spcAft>
        <a:buChar char="•"/>
        <a:defRPr sz="2955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63763" algn="l" rtl="0" eaLnBrk="1" fontAlgn="base" hangingPunct="1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</a:defRPr>
      </a:lvl2pPr>
      <a:lvl3pPr marL="1055050" indent="-211011" algn="l" rtl="0" eaLnBrk="1" fontAlgn="base" hangingPunct="1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</a:defRPr>
      </a:lvl3pPr>
      <a:lvl4pPr marL="1477071" indent="-21101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+mn-lt"/>
        </a:defRPr>
      </a:lvl4pPr>
      <a:lvl5pPr marL="1899091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5pPr>
      <a:lvl6pPr marL="2321111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6pPr>
      <a:lvl7pPr marL="2743133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7pPr>
      <a:lvl8pPr marL="3165153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8pPr>
      <a:lvl9pPr marL="3587172" indent="-21101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9376" y="1844824"/>
            <a:ext cx="11233248" cy="1351713"/>
          </a:xfrm>
        </p:spPr>
        <p:txBody>
          <a:bodyPr/>
          <a:lstStyle/>
          <a:p>
            <a:r>
              <a:rPr lang="en-US" sz="4400" dirty="0" smtClean="0"/>
              <a:t>Attitude estimation with Extended </a:t>
            </a:r>
            <a:r>
              <a:rPr lang="en-US" sz="4400" dirty="0" err="1" smtClean="0"/>
              <a:t>Kalman</a:t>
            </a:r>
            <a:r>
              <a:rPr lang="en-US" sz="4400" dirty="0" smtClean="0"/>
              <a:t> Filter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US" sz="3200" b="0" dirty="0">
              <a:solidFill>
                <a:srgbClr val="00B05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4596545"/>
            <a:ext cx="1800200" cy="175047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981928" y="3284984"/>
            <a:ext cx="805188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Mirko Mazzoleni </a:t>
            </a:r>
          </a:p>
          <a:p>
            <a:pPr algn="ctr"/>
            <a:endParaRPr lang="en-U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Corso di IDENTIFICAZIONE DEI MODELLI E ANALISI DEI DATI</a:t>
            </a:r>
          </a:p>
          <a:p>
            <a:endParaRPr lang="it-IT" sz="2400" b="1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it-IT" sz="2400" b="1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A.A. 2018/2019</a:t>
            </a:r>
            <a:endParaRPr lang="en-US" sz="2400" b="1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725144"/>
            <a:ext cx="4175524" cy="17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Quaternions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10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18404" y="1945655"/>
                <a:ext cx="1120618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Non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minimal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representation 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(4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parameters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no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singularities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of an angle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around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axis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</m:t>
                    </m:r>
                    <m:acc>
                      <m:accPr>
                        <m:chr m:val="̂"/>
                        <m:ctrlPr>
                          <a:rPr lang="it-IT" sz="2400" i="1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acc>
                    <m:r>
                      <a:rPr lang="it-IT" sz="2400" b="0" i="0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||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" y="1945655"/>
                <a:ext cx="1120618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04" y="3289181"/>
            <a:ext cx="5760640" cy="1564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231904" y="4910306"/>
                <a:ext cx="1120618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have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that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𝑞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same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. So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representation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of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chosen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according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to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specific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application</a:t>
                </a: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4" y="4910306"/>
                <a:ext cx="11206187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707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6663364" y="4151255"/>
            <a:ext cx="65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endParaRPr lang="en-US" sz="2000" kern="0" dirty="0" smtClean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7551089" y="3868499"/>
                <a:ext cx="2706446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89" y="3868499"/>
                <a:ext cx="2706446" cy="405817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4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Rotation matrix corresponding to a quaternion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11</a:t>
            </a:fld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308816"/>
            <a:ext cx="11435482" cy="20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derivative of a quaternion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12</a:t>
            </a:fld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132856"/>
            <a:ext cx="6264696" cy="1630437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3575720" y="5157192"/>
            <a:ext cx="4350618" cy="800100"/>
            <a:chOff x="767408" y="4725144"/>
            <a:chExt cx="4350618" cy="800100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408" y="4725144"/>
              <a:ext cx="1352550" cy="704850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9576" y="4725144"/>
              <a:ext cx="2838450" cy="8001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218215" y="3941999"/>
                <a:ext cx="5829288" cy="84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Discretize the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acc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  <m:d>
                          <m:dPr>
                            <m:ctrlP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𝑞</m:t>
                        </m:r>
                        <m:d>
                          <m:dPr>
                            <m:ctrlP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solidFill>
                                  <a:srgbClr val="23373B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=⇒</m:t>
                    </m:r>
                  </m:oMath>
                </a14:m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" y="3941999"/>
                <a:ext cx="5829288" cy="846450"/>
              </a:xfrm>
              <a:prstGeom prst="rect">
                <a:avLst/>
              </a:prstGeom>
              <a:blipFill rotWithShape="0">
                <a:blip r:embed="rId6"/>
                <a:stretch>
                  <a:fillRect l="-1674" b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89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13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 smtClean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21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Simple model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14</a:t>
            </a:fld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76" y="2204864"/>
            <a:ext cx="7934325" cy="70485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91345" y="3501008"/>
            <a:ext cx="11737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unknown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states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quaternion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estimate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obtain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attitude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(4-d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Input: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gyroscope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(3-d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Outputs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accelerometers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magnetometer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(6-d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79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10488488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state space equations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15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335360" y="3150215"/>
                <a:ext cx="439761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150215"/>
                <a:ext cx="4397614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/>
              <p:cNvSpPr/>
              <p:nvPr/>
            </p:nvSpPr>
            <p:spPr>
              <a:xfrm>
                <a:off x="335360" y="3911032"/>
                <a:ext cx="460279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11032"/>
                <a:ext cx="4602798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335360" y="2234483"/>
                <a:ext cx="6358344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it-IT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 ker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 ker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234483"/>
                <a:ext cx="6358344" cy="914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/>
              <p:cNvSpPr/>
              <p:nvPr/>
            </p:nvSpPr>
            <p:spPr>
              <a:xfrm>
                <a:off x="7824192" y="2340473"/>
                <a:ext cx="1515608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ker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kern="0" smtClean="0">
                                      <a:latin typeface="Cambria Math" panose="02040503050406030204" pitchFamily="18" charset="0"/>
                                    </a:rPr>
                                    <m:t>9.81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ttango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340473"/>
                <a:ext cx="1515608" cy="8082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8"/>
          <a:srcRect b="16539"/>
          <a:stretch/>
        </p:blipFill>
        <p:spPr>
          <a:xfrm>
            <a:off x="7536160" y="3555319"/>
            <a:ext cx="3082851" cy="59376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08278" y="2260280"/>
            <a:ext cx="5615171" cy="23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86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state space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𝑭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16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263352" y="2246589"/>
                <a:ext cx="6531275" cy="132773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246589"/>
                <a:ext cx="6531275" cy="13277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4442047"/>
            <a:ext cx="3293712" cy="1761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76153" y="5061314"/>
                <a:ext cx="9541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" y="5061314"/>
                <a:ext cx="9541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6200526" y="4005064"/>
                <a:ext cx="5407571" cy="2362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26" y="4005064"/>
                <a:ext cx="5407571" cy="23621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/>
          <p:cNvSpPr/>
          <p:nvPr/>
        </p:nvSpPr>
        <p:spPr bwMode="auto">
          <a:xfrm>
            <a:off x="4655840" y="5013176"/>
            <a:ext cx="720080" cy="29843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input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𝑮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𝟑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17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0" y="2204864"/>
                <a:ext cx="5024452" cy="1564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4864"/>
                <a:ext cx="5024452" cy="1564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/>
          <p:cNvSpPr/>
          <p:nvPr/>
        </p:nvSpPr>
        <p:spPr bwMode="auto">
          <a:xfrm>
            <a:off x="4092116" y="4440064"/>
            <a:ext cx="720080" cy="29843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5863200" y="2997382"/>
                <a:ext cx="5426486" cy="3017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00" y="2997382"/>
                <a:ext cx="5426486" cy="30173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07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</p:spPr>
            <p:txBody>
              <a:bodyPr wrap="square" lIns="180000" tIns="180000" rIns="180000" bIns="180000" rtlCol="0">
                <a:spAutoFit/>
              </a:bodyPr>
              <a:lstStyle/>
              <a:p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Linearization – Output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𝑯</m:t>
                        </m:r>
                      </m:e>
                      <m:sub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𝟔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𝟒</m:t>
                        </m:r>
                        <m:r>
                          <a:rPr lang="it-IT" sz="3200" b="1" i="1" kern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kern="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429"/>
                <a:ext cx="10488488" cy="855958"/>
              </a:xfrm>
              <a:prstGeom prst="rect">
                <a:avLst/>
              </a:prstGeom>
              <a:blipFill rotWithShape="0">
                <a:blip r:embed="rId3"/>
                <a:stretch>
                  <a:fillRect l="-63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18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263352" y="2317235"/>
                <a:ext cx="436234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b="0" i="1" kern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400" i="1" ker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2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317235"/>
                <a:ext cx="4362348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263352" y="4149080"/>
                <a:ext cx="11365997" cy="199176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000" i="1" ker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it-IT" sz="2000" b="0" i="1" kern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1⋅4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.81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⋅(−2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000" i="1" ker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it-IT" sz="20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 ker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sz="20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149080"/>
                <a:ext cx="11365997" cy="19917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 destra 2"/>
          <p:cNvSpPr/>
          <p:nvPr/>
        </p:nvSpPr>
        <p:spPr bwMode="auto">
          <a:xfrm>
            <a:off x="5015880" y="2636912"/>
            <a:ext cx="864096" cy="31341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6384032" y="2480455"/>
                <a:ext cx="2046714" cy="626325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it-IT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20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2480455"/>
                <a:ext cx="2046714" cy="626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/>
          <p:cNvSpPr/>
          <p:nvPr/>
        </p:nvSpPr>
        <p:spPr bwMode="auto">
          <a:xfrm>
            <a:off x="9757030" y="2636910"/>
            <a:ext cx="864096" cy="31341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26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19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 smtClean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3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2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11665296" cy="794403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errors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contribution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discussion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write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</a:t>
            </a:r>
            <a:r>
              <a:rPr lang="it-IT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800" i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mirko.mazzoleni@unibg.it</a:t>
            </a:r>
            <a:endParaRPr lang="en-US" sz="2800" i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40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4" y="1945655"/>
            <a:ext cx="112061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Check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sensors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frames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on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smarthpone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Acquire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static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measurement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to compensate for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biases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in the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sensors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Calibrate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magnetometer</a:t>
            </a: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it-IT" sz="24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Implement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the code</a:t>
            </a:r>
          </a:p>
        </p:txBody>
      </p:sp>
    </p:spTree>
    <p:extLst>
      <p:ext uri="{BB962C8B-B14F-4D97-AF65-F5344CB8AC3E}">
        <p14:creationId xmlns:p14="http://schemas.microsoft.com/office/powerpoint/2010/main" val="109455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3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85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4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3352" y="1700808"/>
            <a:ext cx="8758442" cy="4241500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smtClean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endParaRPr lang="it-IT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3600" kern="0" dirty="0" err="1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3600" kern="0" dirty="0">
                <a:solidFill>
                  <a:srgbClr val="B2B2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EKF</a:t>
            </a:r>
            <a:endParaRPr lang="en-US" sz="3600" kern="0" dirty="0">
              <a:solidFill>
                <a:srgbClr val="B2B2B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63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Scope of the laboratory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5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119336" y="1916832"/>
                <a:ext cx="12025336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Kalman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Filter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perform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attitude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estimation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of a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inertial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platform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measurements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Gyroscope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𝜔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Accelerometer</a:t>
                </a:r>
                <a:r>
                  <a:rPr lang="it-IT" sz="2400" b="1" i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𝑎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Magnetometer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rgbClr val="23373B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LPT: Access SAMSUNG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combination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*#0*#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916832"/>
                <a:ext cx="12025336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710" b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/>
          <p:cNvSpPr/>
          <p:nvPr/>
        </p:nvSpPr>
        <p:spPr>
          <a:xfrm>
            <a:off x="4416152" y="2749276"/>
            <a:ext cx="7728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 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Orientation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Estimation</a:t>
            </a:r>
            <a:r>
              <a:rPr lang="it-IT" sz="2000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b="1" i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</a:t>
            </a:r>
            <a:r>
              <a:rPr lang="it-IT" sz="2000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Smartphone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Sensors</a:t>
            </a:r>
            <a:r>
              <a:rPr lang="it-IT" sz="2000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Linkoping </a:t>
            </a:r>
            <a:r>
              <a:rPr lang="it-IT" sz="2000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university</a:t>
            </a:r>
            <a:endParaRPr lang="it-IT" sz="2000" b="1" i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97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6</a:t>
            </a:fld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119336" y="1916832"/>
            <a:ext cx="12025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coordinate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the 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world frame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the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coordinate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related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via </a:t>
            </a:r>
            <a:r>
              <a:rPr lang="it-IT" sz="24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</a:t>
            </a:r>
            <a:r>
              <a:rPr lang="it-IT" sz="24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</a:t>
            </a:r>
            <a:endParaRPr lang="en-US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56" y="3342214"/>
            <a:ext cx="2505075" cy="542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63352" y="4005064"/>
                <a:ext cx="11593288" cy="2323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point expressed in the sensor frame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</a:t>
                </a:r>
                <a:r>
                  <a:rPr lang="en-US" sz="2400" b="1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same </a:t>
                </a:r>
                <a:r>
                  <a:rPr lang="en-US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point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expressed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the world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frame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relative rotation between the two frames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given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 </a:t>
                </a:r>
                <a:r>
                  <a:rPr lang="en-US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rotation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Since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consider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only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rotation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term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b="0" i="1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discarded</a:t>
                </a:r>
                <a:endParaRPr lang="en-US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005064"/>
                <a:ext cx="11593288" cy="2323328"/>
              </a:xfrm>
              <a:prstGeom prst="rect">
                <a:avLst/>
              </a:prstGeom>
              <a:blipFill rotWithShape="0">
                <a:blip r:embed="rId4"/>
                <a:stretch>
                  <a:fillRect l="-789" t="-1837" r="-526" b="-5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/>
          <p:cNvSpPr/>
          <p:nvPr/>
        </p:nvSpPr>
        <p:spPr>
          <a:xfrm>
            <a:off x="6240016" y="1166296"/>
            <a:ext cx="588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 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Robotica: modellistica, simulazione </a:t>
            </a:r>
            <a:r>
              <a:rPr lang="it-IT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controllo </a:t>
            </a:r>
            <a:endParaRPr lang="it-IT" b="1" i="1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Siciliano</a:t>
            </a:r>
            <a:r>
              <a:rPr lang="en-US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b="1" i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Sciavicco</a:t>
            </a:r>
            <a:r>
              <a:rPr lang="it-IT" b="1" i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Villani, Oriolo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4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7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50882" y="4293096"/>
                <a:ext cx="11593288" cy="1795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focus of this lab is to estimate the rotation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based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 the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sensors measurements </a:t>
                </a:r>
                <a:r>
                  <a:rPr lang="en-US" sz="2400" dirty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available from a </a:t>
                </a:r>
                <a:r>
                  <a:rPr lang="en-US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smartphone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By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estimating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/</m:t>
                        </m:r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are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able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to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obtain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object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attitude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fixed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frame</a:t>
                </a:r>
                <a:endParaRPr lang="it-IT" sz="2400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82" y="4293096"/>
                <a:ext cx="11593288" cy="1795748"/>
              </a:xfrm>
              <a:prstGeom prst="rect">
                <a:avLst/>
              </a:prstGeom>
              <a:blipFill>
                <a:blip r:embed="rId3"/>
                <a:stretch>
                  <a:fillRect l="-683" b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t="9144"/>
          <a:stretch/>
        </p:blipFill>
        <p:spPr>
          <a:xfrm>
            <a:off x="5300596" y="1088596"/>
            <a:ext cx="6587464" cy="3152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250882" y="1978387"/>
                <a:ext cx="5112568" cy="2310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world frame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b="1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fixed</a:t>
                </a: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it-IT" sz="2400" b="1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sensor</a:t>
                </a:r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frame </a:t>
                </a:r>
                <a:r>
                  <a:rPr lang="it-IT" sz="2400" b="1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rotates</a:t>
                </a:r>
                <a:endParaRPr lang="it-IT" sz="2400" b="1" dirty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it-IT" sz="2400" b="1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p>
                        <m:r>
                          <a:rPr lang="it-IT" sz="2400" b="0" i="1" dirty="0" smtClean="0">
                            <a:solidFill>
                              <a:srgbClr val="23373B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express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point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coordinates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 the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two</a:t>
                </a:r>
                <a:r>
                  <a:rPr lang="it-IT" sz="2400" dirty="0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 smtClean="0">
                    <a:solidFill>
                      <a:srgbClr val="23373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frames</a:t>
                </a:r>
                <a:endParaRPr lang="it-IT" sz="2400" dirty="0" smtClean="0">
                  <a:solidFill>
                    <a:srgbClr val="23373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82" y="1978387"/>
                <a:ext cx="5112568" cy="2310184"/>
              </a:xfrm>
              <a:prstGeom prst="rect">
                <a:avLst/>
              </a:prstGeom>
              <a:blipFill>
                <a:blip r:embed="rId5"/>
                <a:stretch>
                  <a:fillRect l="-1549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415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4" y="1945655"/>
            <a:ext cx="66278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it-IT" sz="20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rotation</a:t>
            </a:r>
            <a:r>
              <a:rPr lang="it-IT" sz="20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b="1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matrix</a:t>
            </a:r>
            <a:r>
              <a:rPr lang="it-IT" sz="2000" b="1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meanings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it-IT" sz="20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orientation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set of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with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respect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another</a:t>
            </a:r>
            <a:endParaRPr lang="it-IT" sz="20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20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coordinates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the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frames</a:t>
            </a:r>
            <a:endParaRPr lang="it-IT" sz="20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operator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rotates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the </a:t>
            </a:r>
            <a:r>
              <a:rPr lang="it-IT" sz="20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sz="20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</a:t>
            </a:r>
            <a:endParaRPr lang="it-IT" sz="2000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uppo 18"/>
          <p:cNvGrpSpPr/>
          <p:nvPr/>
        </p:nvGrpSpPr>
        <p:grpSpPr>
          <a:xfrm>
            <a:off x="7320136" y="1700808"/>
            <a:ext cx="4953753" cy="4436558"/>
            <a:chOff x="6285875" y="1550408"/>
            <a:chExt cx="5529817" cy="4587330"/>
          </a:xfrm>
        </p:grpSpPr>
        <p:grpSp>
          <p:nvGrpSpPr>
            <p:cNvPr id="17" name="Gruppo 16"/>
            <p:cNvGrpSpPr/>
            <p:nvPr/>
          </p:nvGrpSpPr>
          <p:grpSpPr>
            <a:xfrm>
              <a:off x="6285875" y="1550408"/>
              <a:ext cx="5529817" cy="4389661"/>
              <a:chOff x="6107226" y="1550408"/>
              <a:chExt cx="5529817" cy="4389661"/>
            </a:xfrm>
          </p:grpSpPr>
          <p:pic>
            <p:nvPicPr>
              <p:cNvPr id="2" name="Immagin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6040" y="1550408"/>
                <a:ext cx="5181003" cy="415429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ttangolo 5"/>
                  <p:cNvSpPr/>
                  <p:nvPr/>
                </p:nvSpPr>
                <p:spPr>
                  <a:xfrm>
                    <a:off x="10272464" y="5435869"/>
                    <a:ext cx="486800" cy="3702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ttango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2464" y="5435869"/>
                    <a:ext cx="486800" cy="37023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ttangolo 7"/>
                  <p:cNvSpPr/>
                  <p:nvPr/>
                </p:nvSpPr>
                <p:spPr>
                  <a:xfrm>
                    <a:off x="6179233" y="3287549"/>
                    <a:ext cx="486800" cy="3985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ttangolo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233" y="3287549"/>
                    <a:ext cx="486800" cy="39850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ttangolo 10"/>
                  <p:cNvSpPr/>
                  <p:nvPr/>
                </p:nvSpPr>
                <p:spPr>
                  <a:xfrm>
                    <a:off x="6107226" y="2132787"/>
                    <a:ext cx="553613" cy="3989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ttangolo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226" y="2132787"/>
                    <a:ext cx="553613" cy="39895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tangolo 12"/>
                  <p:cNvSpPr/>
                  <p:nvPr/>
                </p:nvSpPr>
                <p:spPr>
                  <a:xfrm>
                    <a:off x="9538160" y="5570737"/>
                    <a:ext cx="553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i="1" ker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ettangolo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8160" y="5570737"/>
                    <a:ext cx="553613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ttangolo 13"/>
                  <p:cNvSpPr/>
                  <p:nvPr/>
                </p:nvSpPr>
                <p:spPr>
                  <a:xfrm>
                    <a:off x="8160569" y="4077072"/>
                    <a:ext cx="3789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kern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Rettangolo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569" y="4077072"/>
                    <a:ext cx="378950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ttangolo 14"/>
                  <p:cNvSpPr/>
                  <p:nvPr/>
                </p:nvSpPr>
                <p:spPr>
                  <a:xfrm>
                    <a:off x="9538159" y="1793721"/>
                    <a:ext cx="553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ttangolo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8159" y="1793721"/>
                    <a:ext cx="5536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ttangolo 15"/>
                  <p:cNvSpPr/>
                  <p:nvPr/>
                </p:nvSpPr>
                <p:spPr>
                  <a:xfrm>
                    <a:off x="10416480" y="2939141"/>
                    <a:ext cx="486800" cy="3702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kern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Rettangolo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480" y="2939141"/>
                    <a:ext cx="486800" cy="37023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tangolo 17"/>
                <p:cNvSpPr/>
                <p:nvPr/>
              </p:nvSpPr>
              <p:spPr>
                <a:xfrm>
                  <a:off x="6342837" y="5767508"/>
                  <a:ext cx="1099404" cy="370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it-IT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b="0" i="1" kern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ttango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837" y="5767508"/>
                  <a:ext cx="1099404" cy="3702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9325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0" y="1122429"/>
            <a:ext cx="8160569" cy="85595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32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Attitude representation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46341B-8326-4DA9-AFA1-B73C5839FD47}" type="slidenum">
              <a:rPr lang="it-IT" smtClean="0"/>
              <a:t>9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18404" y="1945655"/>
            <a:ext cx="112061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attitude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be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expressed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via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rotation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matrices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(9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9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because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orthogonality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constraints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3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indenpendent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parameters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(3 </a:t>
            </a:r>
            <a:r>
              <a:rPr lang="it-IT" sz="2400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angles</a:t>
            </a:r>
            <a:r>
              <a:rPr lang="it-IT" sz="2400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 smtClean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254401" y="4960939"/>
                <a:ext cx="3351430" cy="415050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400" b="0" i="1" kern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1" y="4960939"/>
                <a:ext cx="3351430" cy="415050"/>
              </a:xfrm>
              <a:prstGeom prst="rect">
                <a:avLst/>
              </a:prstGeom>
              <a:blipFill rotWithShape="0">
                <a:blip r:embed="rId3"/>
                <a:stretch>
                  <a:fillRect l="-1636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218404" y="3915011"/>
            <a:ext cx="2255746" cy="739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3200" b="1" dirty="0" err="1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Euler</a:t>
            </a:r>
            <a:r>
              <a:rPr lang="it-IT" sz="3200" b="1" dirty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it-IT" sz="3200" b="1" dirty="0" err="1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angles</a:t>
            </a:r>
            <a:endParaRPr lang="it-IT" sz="3200" b="1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218404" y="5597624"/>
                <a:ext cx="3164777" cy="39850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d>
                      <m:sSub>
                        <m:sSub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kern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kern="0" dirty="0" smtClean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" y="5597624"/>
                <a:ext cx="3164777" cy="398507"/>
              </a:xfrm>
              <a:prstGeom prst="rect">
                <a:avLst/>
              </a:prstGeom>
              <a:blipFill rotWithShape="0">
                <a:blip r:embed="rId4"/>
                <a:stretch>
                  <a:fillRect l="-57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3863752" y="4848206"/>
            <a:ext cx="3707957" cy="640515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r>
              <a:rPr lang="it-IT" dirty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ZYZ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frame)</a:t>
            </a:r>
            <a:endParaRPr lang="en-US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863751" y="5476619"/>
            <a:ext cx="3470520" cy="640515"/>
          </a:xfrm>
          <a:prstGeom prst="rect">
            <a:avLst/>
          </a:prstGeom>
        </p:spPr>
        <p:txBody>
          <a:bodyPr wrap="none" lIns="180000" tIns="180000" rIns="180000" bIns="180000" rtlCol="0">
            <a:spAutoFit/>
          </a:bodyPr>
          <a:lstStyle/>
          <a:p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RPY 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dirty="0" err="1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</a:t>
            </a:r>
            <a:r>
              <a:rPr lang="it-IT" dirty="0" smtClean="0">
                <a:solidFill>
                  <a:srgbClr val="23373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frame)</a:t>
            </a:r>
            <a:endParaRPr lang="en-US" dirty="0">
              <a:solidFill>
                <a:srgbClr val="2337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8328248" y="4386541"/>
            <a:ext cx="3276820" cy="4616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PROBLEM: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Singularities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8328248" y="5168463"/>
            <a:ext cx="3456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positions in the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</a:t>
            </a:r>
            <a:r>
              <a:rPr lang="it-IT" sz="24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81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PT - UNIBG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/>
      <a:bodyPr wrap="square" lIns="180000" tIns="180000" rIns="180000" bIns="180000" rtlCol="0">
        <a:spAutoFit/>
      </a:bodyPr>
      <a:lstStyle>
        <a:defPPr marL="342900" indent="-342900">
          <a:buFont typeface="Arial" panose="020B0604020202020204" pitchFamily="34" charset="0"/>
          <a:buChar char="•"/>
          <a:defRPr sz="2000" kern="0" dirty="0" smtClean="0">
            <a:latin typeface="Garamond" panose="02020404030301010803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bg" id="{9644AFF7-699F-4CCB-AC3E-04CEAE549C97}" vid="{A0DB5DC2-36A7-4227-A566-DD85C59A456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PPT - UNIBG</Template>
  <TotalTime>1978</TotalTime>
  <Words>509</Words>
  <Application>Microsoft Office PowerPoint</Application>
  <PresentationFormat>Widescreen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Garamond</vt:lpstr>
      <vt:lpstr>Segoe UI Light</vt:lpstr>
      <vt:lpstr>Times New Roman</vt:lpstr>
      <vt:lpstr>Verdana</vt:lpstr>
      <vt:lpstr>Wingdings</vt:lpstr>
      <vt:lpstr>Tema PPT - UNIBG</vt:lpstr>
      <vt:lpstr>Attitude estimation with Extended Kalman Filter  </vt:lpstr>
      <vt:lpstr>Outline</vt:lpstr>
      <vt:lpstr>Outline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Outline</vt:lpstr>
      <vt:lpstr>Model</vt:lpstr>
      <vt:lpstr>Model</vt:lpstr>
      <vt:lpstr>Model</vt:lpstr>
      <vt:lpstr>Model</vt:lpstr>
      <vt:lpstr>Model</vt:lpstr>
      <vt:lpstr>Outline</vt:lpstr>
      <vt:lpstr>Introduction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rapida d'urto in sistemi di ingresso automatici</dc:title>
  <dc:creator/>
  <cp:lastModifiedBy>Mirko Mazzoleni</cp:lastModifiedBy>
  <cp:revision>570</cp:revision>
  <dcterms:created xsi:type="dcterms:W3CDTF">2014-04-17T14:57:39Z</dcterms:created>
  <dcterms:modified xsi:type="dcterms:W3CDTF">2018-12-11T13:14:40Z</dcterms:modified>
</cp:coreProperties>
</file>