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57" r:id="rId4"/>
    <p:sldId id="258" r:id="rId5"/>
    <p:sldId id="265" r:id="rId6"/>
    <p:sldId id="264" r:id="rId7"/>
    <p:sldId id="292" r:id="rId8"/>
    <p:sldId id="260" r:id="rId9"/>
    <p:sldId id="269" r:id="rId10"/>
    <p:sldId id="259" r:id="rId11"/>
    <p:sldId id="262" r:id="rId12"/>
    <p:sldId id="267" r:id="rId13"/>
    <p:sldId id="266" r:id="rId14"/>
    <p:sldId id="268" r:id="rId15"/>
    <p:sldId id="272" r:id="rId16"/>
    <p:sldId id="270" r:id="rId17"/>
    <p:sldId id="271" r:id="rId18"/>
    <p:sldId id="273" r:id="rId19"/>
    <p:sldId id="274" r:id="rId20"/>
    <p:sldId id="275" r:id="rId21"/>
    <p:sldId id="279" r:id="rId22"/>
    <p:sldId id="276" r:id="rId23"/>
    <p:sldId id="277" r:id="rId24"/>
    <p:sldId id="278" r:id="rId25"/>
    <p:sldId id="289" r:id="rId26"/>
    <p:sldId id="280" r:id="rId27"/>
    <p:sldId id="281" r:id="rId28"/>
    <p:sldId id="282" r:id="rId29"/>
    <p:sldId id="283" r:id="rId30"/>
    <p:sldId id="284" r:id="rId31"/>
    <p:sldId id="285" r:id="rId32"/>
    <p:sldId id="261" r:id="rId33"/>
    <p:sldId id="286" r:id="rId34"/>
    <p:sldId id="287" r:id="rId35"/>
    <p:sldId id="291"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1156" autoAdjust="0"/>
  </p:normalViewPr>
  <p:slideViewPr>
    <p:cSldViewPr snapToGrid="0">
      <p:cViewPr varScale="1">
        <p:scale>
          <a:sx n="130" d="100"/>
          <a:sy n="130" d="100"/>
        </p:scale>
        <p:origin x="8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969A0-F756-456B-878E-7103B7845DBF}" type="datetimeFigureOut">
              <a:rPr lang="en-GB" smtClean="0"/>
              <a:t>28/05/2025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CAA03-4298-496A-97A8-48AF3FB0C5FC}" type="slidenum">
              <a:rPr lang="en-GB" smtClean="0"/>
              <a:t>‹#›</a:t>
            </a:fld>
            <a:endParaRPr lang="en-GB"/>
          </a:p>
        </p:txBody>
      </p:sp>
    </p:spTree>
    <p:extLst>
      <p:ext uri="{BB962C8B-B14F-4D97-AF65-F5344CB8AC3E}">
        <p14:creationId xmlns:p14="http://schemas.microsoft.com/office/powerpoint/2010/main" val="272198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self - </a:t>
            </a:r>
          </a:p>
          <a:p>
            <a:endParaRPr lang="en-GB" dirty="0"/>
          </a:p>
          <a:p>
            <a:r>
              <a:rPr lang="en-GB" dirty="0"/>
              <a:t>I’ve delivered a brief on this subject before, back in 2023 as part of the learning at work week. Though this is a newer version, the theme is more or less the same but adding some additional context at the end to allow for changes in technology in that time  – there’s fewer memes! (Not none)</a:t>
            </a:r>
          </a:p>
        </p:txBody>
      </p:sp>
      <p:sp>
        <p:nvSpPr>
          <p:cNvPr id="4" name="Slide Number Placeholder 3"/>
          <p:cNvSpPr>
            <a:spLocks noGrp="1"/>
          </p:cNvSpPr>
          <p:nvPr>
            <p:ph type="sldNum" sz="quarter" idx="5"/>
          </p:nvPr>
        </p:nvSpPr>
        <p:spPr/>
        <p:txBody>
          <a:bodyPr/>
          <a:lstStyle/>
          <a:p>
            <a:fld id="{C1CCAA03-4298-496A-97A8-48AF3FB0C5FC}" type="slidenum">
              <a:rPr lang="en-GB" smtClean="0"/>
              <a:t>1</a:t>
            </a:fld>
            <a:endParaRPr lang="en-GB"/>
          </a:p>
        </p:txBody>
      </p:sp>
    </p:spTree>
    <p:extLst>
      <p:ext uri="{BB962C8B-B14F-4D97-AF65-F5344CB8AC3E}">
        <p14:creationId xmlns:p14="http://schemas.microsoft.com/office/powerpoint/2010/main" val="560766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9F0AD-5E49-868A-654B-06CDD649FC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17BC3F-FB3F-7B47-32D1-B00C6CBCA2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FDFBAF-F744-B15C-74A2-2E350804342A}"/>
              </a:ext>
            </a:extLst>
          </p:cNvPr>
          <p:cNvSpPr>
            <a:spLocks noGrp="1"/>
          </p:cNvSpPr>
          <p:nvPr>
            <p:ph type="body" idx="1"/>
          </p:nvPr>
        </p:nvSpPr>
        <p:spPr/>
        <p:txBody>
          <a:bodyPr/>
          <a:lstStyle/>
          <a:p>
            <a:r>
              <a:rPr lang="en-GB" sz="2000" dirty="0"/>
              <a:t>Then a few functions:</a:t>
            </a:r>
          </a:p>
          <a:p>
            <a:endParaRPr lang="en-GB" sz="2000" dirty="0"/>
          </a:p>
          <a:p>
            <a:r>
              <a:rPr lang="en-GB" sz="2000" dirty="0"/>
              <a:t>Descriptive models – use the data to explain what happened – clustering models used to separate a customer data base or geographical data</a:t>
            </a:r>
          </a:p>
          <a:p>
            <a:endParaRPr lang="en-GB" sz="2000" dirty="0"/>
          </a:p>
          <a:p>
            <a:r>
              <a:rPr lang="en-GB" sz="2000" dirty="0"/>
              <a:t>Predictive – use the data to predict what will happen</a:t>
            </a:r>
          </a:p>
          <a:p>
            <a:endParaRPr lang="en-GB" sz="2000" dirty="0"/>
          </a:p>
          <a:p>
            <a:r>
              <a:rPr lang="en-GB" sz="2000" dirty="0"/>
              <a:t>And finally prescriptive – use the data to make suggestions on a course of action – used to suggest the optimal price for a service or item.</a:t>
            </a:r>
          </a:p>
          <a:p>
            <a:endParaRPr lang="en-GB" dirty="0"/>
          </a:p>
          <a:p>
            <a:r>
              <a:rPr lang="en-GB" dirty="0"/>
              <a:t>For our needs, it’s essentially a combination of supervised learning with a predictive function. We’re going to provide our model with labelled, well structured data and ask that it predicts an outcome.</a:t>
            </a:r>
          </a:p>
        </p:txBody>
      </p:sp>
      <p:sp>
        <p:nvSpPr>
          <p:cNvPr id="4" name="Slide Number Placeholder 3">
            <a:extLst>
              <a:ext uri="{FF2B5EF4-FFF2-40B4-BE49-F238E27FC236}">
                <a16:creationId xmlns:a16="http://schemas.microsoft.com/office/drawing/2014/main" id="{A638B1E9-8FA0-AE60-B256-FD39921E9014}"/>
              </a:ext>
            </a:extLst>
          </p:cNvPr>
          <p:cNvSpPr>
            <a:spLocks noGrp="1"/>
          </p:cNvSpPr>
          <p:nvPr>
            <p:ph type="sldNum" sz="quarter" idx="5"/>
          </p:nvPr>
        </p:nvSpPr>
        <p:spPr/>
        <p:txBody>
          <a:bodyPr/>
          <a:lstStyle/>
          <a:p>
            <a:fld id="{C1CCAA03-4298-496A-97A8-48AF3FB0C5FC}" type="slidenum">
              <a:rPr lang="en-GB" smtClean="0"/>
              <a:t>10</a:t>
            </a:fld>
            <a:endParaRPr lang="en-GB"/>
          </a:p>
        </p:txBody>
      </p:sp>
    </p:spTree>
    <p:extLst>
      <p:ext uri="{BB962C8B-B14F-4D97-AF65-F5344CB8AC3E}">
        <p14:creationId xmlns:p14="http://schemas.microsoft.com/office/powerpoint/2010/main" val="332270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4501-33C0-4C7D-1D62-FBC17EE0A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6259F1-8ED3-5482-9907-9C5AA13E4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53F82-F202-E1AE-5933-B1D509DA447B}"/>
              </a:ext>
            </a:extLst>
          </p:cNvPr>
          <p:cNvSpPr>
            <a:spLocks noGrp="1"/>
          </p:cNvSpPr>
          <p:nvPr>
            <p:ph type="body" idx="1"/>
          </p:nvPr>
        </p:nvSpPr>
        <p:spPr/>
        <p:txBody>
          <a:bodyPr/>
          <a:lstStyle/>
          <a:p>
            <a:r>
              <a:rPr lang="en-GB" dirty="0"/>
              <a:t>It’s important to make distinctions as we go. AI is such a generic term at the moment – it’s literally used everywhere, often just as a buzzword selling point for all sorts of thing, from fridges, ovens and even tooth brushes – but what we tend to think of as AI currently is often a Large Language Model – something like ChatGPT (in office version) which is far far more complex than the models we’re interested in using.</a:t>
            </a:r>
          </a:p>
          <a:p>
            <a:endParaRPr lang="en-GB" dirty="0"/>
          </a:p>
          <a:p>
            <a:r>
              <a:rPr lang="en-GB" dirty="0"/>
              <a:t>Why? Because a ML model is trained on data to elicit certain specific outcomes and identify patterns to achieve those outcomes, usually in a pretty narrow way. </a:t>
            </a:r>
          </a:p>
          <a:p>
            <a:endParaRPr lang="en-GB" dirty="0"/>
          </a:p>
          <a:p>
            <a:r>
              <a:rPr lang="en-GB" dirty="0"/>
              <a:t>It isn’t able to cope with every possible scenario, nor interreact in a human way with the user. A LLM is a type of ML but one trained on vast amounts of data and code and distinguished by their sheer size, measuring in the billions of parameters – but key, is their focus on understanding, generating and processing human language. So, in essence, whilst all LLMs are ML models, not all, or even most, ML models are LLMs.</a:t>
            </a:r>
          </a:p>
        </p:txBody>
      </p:sp>
      <p:sp>
        <p:nvSpPr>
          <p:cNvPr id="4" name="Slide Number Placeholder 3">
            <a:extLst>
              <a:ext uri="{FF2B5EF4-FFF2-40B4-BE49-F238E27FC236}">
                <a16:creationId xmlns:a16="http://schemas.microsoft.com/office/drawing/2014/main" id="{782BD495-EBED-AC92-1E88-61F5560F083D}"/>
              </a:ext>
            </a:extLst>
          </p:cNvPr>
          <p:cNvSpPr>
            <a:spLocks noGrp="1"/>
          </p:cNvSpPr>
          <p:nvPr>
            <p:ph type="sldNum" sz="quarter" idx="5"/>
          </p:nvPr>
        </p:nvSpPr>
        <p:spPr/>
        <p:txBody>
          <a:bodyPr/>
          <a:lstStyle/>
          <a:p>
            <a:fld id="{C1CCAA03-4298-496A-97A8-48AF3FB0C5FC}" type="slidenum">
              <a:rPr lang="en-GB" smtClean="0"/>
              <a:t>11</a:t>
            </a:fld>
            <a:endParaRPr lang="en-GB"/>
          </a:p>
        </p:txBody>
      </p:sp>
    </p:spTree>
    <p:extLst>
      <p:ext uri="{BB962C8B-B14F-4D97-AF65-F5344CB8AC3E}">
        <p14:creationId xmlns:p14="http://schemas.microsoft.com/office/powerpoint/2010/main" val="288839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65719-9006-7A94-794D-F5691AEDB9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957797-4DE3-0E1A-B214-CF4501E7F3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95F01-C23C-5A0A-8082-DF099E30058C}"/>
              </a:ext>
            </a:extLst>
          </p:cNvPr>
          <p:cNvSpPr>
            <a:spLocks noGrp="1"/>
          </p:cNvSpPr>
          <p:nvPr>
            <p:ph type="body" idx="1"/>
          </p:nvPr>
        </p:nvSpPr>
        <p:spPr/>
        <p:txBody>
          <a:bodyPr/>
          <a:lstStyle/>
          <a:p>
            <a:r>
              <a:rPr lang="en-GB" sz="2000" dirty="0"/>
              <a:t>There’s a few options to choose from, but we’re going to use XGBoost. Extreme Gradient Boost.</a:t>
            </a:r>
          </a:p>
          <a:p>
            <a:endParaRPr lang="en-GB" sz="2000" dirty="0"/>
          </a:p>
          <a:p>
            <a:r>
              <a:rPr lang="en-GB" sz="2000" dirty="0"/>
              <a:t> XGBoost is a decision tree model, and is considered one of the best for tabular data prediction tasks. Perfect for our needs.</a:t>
            </a:r>
          </a:p>
          <a:p>
            <a:endParaRPr lang="en-GB" sz="2000" dirty="0"/>
          </a:p>
          <a:p>
            <a:endParaRPr lang="en-GB" sz="2000" dirty="0"/>
          </a:p>
          <a:p>
            <a:r>
              <a:rPr lang="en-GB" sz="2000" dirty="0"/>
              <a:t>What’s a decision tree I hear you ask….</a:t>
            </a:r>
          </a:p>
          <a:p>
            <a:endParaRPr lang="en-GB" sz="2000" dirty="0"/>
          </a:p>
          <a:p>
            <a:endParaRPr lang="en-GB" dirty="0"/>
          </a:p>
        </p:txBody>
      </p:sp>
      <p:sp>
        <p:nvSpPr>
          <p:cNvPr id="4" name="Slide Number Placeholder 3">
            <a:extLst>
              <a:ext uri="{FF2B5EF4-FFF2-40B4-BE49-F238E27FC236}">
                <a16:creationId xmlns:a16="http://schemas.microsoft.com/office/drawing/2014/main" id="{5A560D50-9422-E7FE-997F-AFF6A3753A7E}"/>
              </a:ext>
            </a:extLst>
          </p:cNvPr>
          <p:cNvSpPr>
            <a:spLocks noGrp="1"/>
          </p:cNvSpPr>
          <p:nvPr>
            <p:ph type="sldNum" sz="quarter" idx="5"/>
          </p:nvPr>
        </p:nvSpPr>
        <p:spPr/>
        <p:txBody>
          <a:bodyPr/>
          <a:lstStyle/>
          <a:p>
            <a:fld id="{C1CCAA03-4298-496A-97A8-48AF3FB0C5FC}" type="slidenum">
              <a:rPr lang="en-GB" smtClean="0"/>
              <a:t>12</a:t>
            </a:fld>
            <a:endParaRPr lang="en-GB"/>
          </a:p>
        </p:txBody>
      </p:sp>
    </p:spTree>
    <p:extLst>
      <p:ext uri="{BB962C8B-B14F-4D97-AF65-F5344CB8AC3E}">
        <p14:creationId xmlns:p14="http://schemas.microsoft.com/office/powerpoint/2010/main" val="339521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699C4-92BD-F2EA-2BFE-B22DEBD820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DE32A5-64D5-22CD-50FB-E4DC71B7D1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CE63AA-F655-A217-9403-C3ECB574C59C}"/>
              </a:ext>
            </a:extLst>
          </p:cNvPr>
          <p:cNvSpPr>
            <a:spLocks noGrp="1"/>
          </p:cNvSpPr>
          <p:nvPr>
            <p:ph type="body" idx="1"/>
          </p:nvPr>
        </p:nvSpPr>
        <p:spPr/>
        <p:txBody>
          <a:bodyPr/>
          <a:lstStyle/>
          <a:p>
            <a:r>
              <a:rPr lang="en-GB" sz="3200" dirty="0"/>
              <a:t>Very simply – A decision tree uses really simple questions to form our tree and split our data into categories or groups.</a:t>
            </a:r>
          </a:p>
          <a:p>
            <a:endParaRPr lang="en-GB" sz="3200" dirty="0"/>
          </a:p>
          <a:p>
            <a:r>
              <a:rPr lang="en-GB" sz="3200" dirty="0"/>
              <a:t>It builds a model in the form of a tree structure, much like a flowchart, where each internal node represents a “test” on an attribute (a feature of your data), each branch represents the outcome of the test, and each leaf node represents a class label (for classification) or a numerical value (for regression) Like – is the passenger travelling alone…are they a child etc?</a:t>
            </a:r>
          </a:p>
          <a:p>
            <a:endParaRPr lang="en-GB" sz="3200" dirty="0"/>
          </a:p>
          <a:p>
            <a:r>
              <a:rPr lang="en-GB" sz="3200" dirty="0"/>
              <a:t>The boosting part is where it’s clever – it creates a bunch of trees, each time working to the end and making predictions – but then it makes another and learns from its previous mistakes.</a:t>
            </a:r>
          </a:p>
          <a:p>
            <a:endParaRPr lang="en-GB" sz="3200" dirty="0"/>
          </a:p>
          <a:p>
            <a:r>
              <a:rPr lang="en-GB" sz="3200" dirty="0"/>
              <a:t>The gradient part is all about the maths, essentially it’s working out how much each node errored on previous trees and in what direction. This helps it build the next tree.</a:t>
            </a:r>
            <a:endParaRPr lang="en-GB" sz="2000" dirty="0"/>
          </a:p>
          <a:p>
            <a:endParaRPr lang="en-GB" dirty="0"/>
          </a:p>
        </p:txBody>
      </p:sp>
      <p:sp>
        <p:nvSpPr>
          <p:cNvPr id="4" name="Slide Number Placeholder 3">
            <a:extLst>
              <a:ext uri="{FF2B5EF4-FFF2-40B4-BE49-F238E27FC236}">
                <a16:creationId xmlns:a16="http://schemas.microsoft.com/office/drawing/2014/main" id="{78BC9BE8-77F7-406E-C428-FDD86F587547}"/>
              </a:ext>
            </a:extLst>
          </p:cNvPr>
          <p:cNvSpPr>
            <a:spLocks noGrp="1"/>
          </p:cNvSpPr>
          <p:nvPr>
            <p:ph type="sldNum" sz="quarter" idx="5"/>
          </p:nvPr>
        </p:nvSpPr>
        <p:spPr/>
        <p:txBody>
          <a:bodyPr/>
          <a:lstStyle/>
          <a:p>
            <a:fld id="{C1CCAA03-4298-496A-97A8-48AF3FB0C5FC}" type="slidenum">
              <a:rPr lang="en-GB" smtClean="0"/>
              <a:t>13</a:t>
            </a:fld>
            <a:endParaRPr lang="en-GB"/>
          </a:p>
        </p:txBody>
      </p:sp>
    </p:spTree>
    <p:extLst>
      <p:ext uri="{BB962C8B-B14F-4D97-AF65-F5344CB8AC3E}">
        <p14:creationId xmlns:p14="http://schemas.microsoft.com/office/powerpoint/2010/main" val="3418813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EC2F-AE18-9B56-A767-5416E1FE8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6C84E-1ED2-078D-5A40-6D03459BB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A11BD1-8171-A235-16AD-409A96A204B9}"/>
              </a:ext>
            </a:extLst>
          </p:cNvPr>
          <p:cNvSpPr>
            <a:spLocks noGrp="1"/>
          </p:cNvSpPr>
          <p:nvPr>
            <p:ph type="body" idx="1"/>
          </p:nvPr>
        </p:nvSpPr>
        <p:spPr/>
        <p:txBody>
          <a:bodyPr/>
          <a:lstStyle/>
          <a:p>
            <a:r>
              <a:rPr lang="en-GB" sz="3200" dirty="0"/>
              <a:t>The more iterations and trees are created, the fewer errors. That’s the theory.</a:t>
            </a:r>
          </a:p>
          <a:p>
            <a:endParaRPr lang="en-GB" sz="3200" dirty="0"/>
          </a:p>
          <a:p>
            <a:r>
              <a:rPr lang="en-GB" sz="3200" dirty="0"/>
              <a:t>This creates a stronger learner – without this iterative method we’d have a very weak model whose predictions would be little better than the flip of a coin.</a:t>
            </a:r>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808743DC-6609-3681-1B7C-B5D230873269}"/>
              </a:ext>
            </a:extLst>
          </p:cNvPr>
          <p:cNvSpPr>
            <a:spLocks noGrp="1"/>
          </p:cNvSpPr>
          <p:nvPr>
            <p:ph type="sldNum" sz="quarter" idx="5"/>
          </p:nvPr>
        </p:nvSpPr>
        <p:spPr/>
        <p:txBody>
          <a:bodyPr/>
          <a:lstStyle/>
          <a:p>
            <a:fld id="{C1CCAA03-4298-496A-97A8-48AF3FB0C5FC}" type="slidenum">
              <a:rPr lang="en-GB" smtClean="0"/>
              <a:t>14</a:t>
            </a:fld>
            <a:endParaRPr lang="en-GB"/>
          </a:p>
        </p:txBody>
      </p:sp>
    </p:spTree>
    <p:extLst>
      <p:ext uri="{BB962C8B-B14F-4D97-AF65-F5344CB8AC3E}">
        <p14:creationId xmlns:p14="http://schemas.microsoft.com/office/powerpoint/2010/main" val="765676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D1AE5-513E-AAAD-E1D7-E28E8228D7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A18F6-0DEA-8A56-F23E-66684DD4A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6D25E6-58D7-EEA5-807E-FD5177A26FF9}"/>
              </a:ext>
            </a:extLst>
          </p:cNvPr>
          <p:cNvSpPr>
            <a:spLocks noGrp="1"/>
          </p:cNvSpPr>
          <p:nvPr>
            <p:ph type="body" idx="1"/>
          </p:nvPr>
        </p:nvSpPr>
        <p:spPr/>
        <p:txBody>
          <a:bodyPr/>
          <a:lstStyle/>
          <a:p>
            <a:r>
              <a:rPr lang="en-GB" sz="3200" dirty="0"/>
              <a:t>Each question is designed to split the data – in a real example, we’d be seeking purity – trying to make each group post split the most homogenous we can – an algorithm will seek the greatest purity or greatest informational gain when making its decisions. The process is repeated recursively to look for the outcome with the greatest purity.</a:t>
            </a:r>
          </a:p>
          <a:p>
            <a:endParaRPr lang="en-GB" sz="3200" dirty="0"/>
          </a:p>
          <a:p>
            <a:r>
              <a:rPr lang="en-GB" sz="3200" dirty="0"/>
              <a:t>So, in my example here, the first question would be a terrible way to start as it doesn’t create very even splits.</a:t>
            </a:r>
          </a:p>
          <a:p>
            <a:r>
              <a:rPr lang="en-GB" sz="3200" dirty="0"/>
              <a:t>If, and it’s a big if, we were able to produce decision nodes that split the data perfectly – asking a system to identify anyone in the world – how many questions/decision points do you think it would take?</a:t>
            </a:r>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57017AF9-672E-8AB7-3EEE-81C00DFF9B6E}"/>
              </a:ext>
            </a:extLst>
          </p:cNvPr>
          <p:cNvSpPr>
            <a:spLocks noGrp="1"/>
          </p:cNvSpPr>
          <p:nvPr>
            <p:ph type="sldNum" sz="quarter" idx="5"/>
          </p:nvPr>
        </p:nvSpPr>
        <p:spPr/>
        <p:txBody>
          <a:bodyPr/>
          <a:lstStyle/>
          <a:p>
            <a:fld id="{C1CCAA03-4298-496A-97A8-48AF3FB0C5FC}" type="slidenum">
              <a:rPr lang="en-GB" smtClean="0"/>
              <a:t>15</a:t>
            </a:fld>
            <a:endParaRPr lang="en-GB"/>
          </a:p>
        </p:txBody>
      </p:sp>
    </p:spTree>
    <p:extLst>
      <p:ext uri="{BB962C8B-B14F-4D97-AF65-F5344CB8AC3E}">
        <p14:creationId xmlns:p14="http://schemas.microsoft.com/office/powerpoint/2010/main" val="2187146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1C8B7-1EA1-8B4B-19F4-0E1F474E47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1DC52-9CEF-A7FE-17E3-35B287F9D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987F51-E299-110E-A833-0259DD40DD09}"/>
              </a:ext>
            </a:extLst>
          </p:cNvPr>
          <p:cNvSpPr>
            <a:spLocks noGrp="1"/>
          </p:cNvSpPr>
          <p:nvPr>
            <p:ph type="body" idx="1"/>
          </p:nvPr>
        </p:nvSpPr>
        <p:spPr/>
        <p:txBody>
          <a:bodyPr/>
          <a:lstStyle/>
          <a:p>
            <a:r>
              <a:rPr lang="en-GB" sz="3200" dirty="0"/>
              <a:t>Each question is designed to split the data – in a real example, we’d be seeking purity – trying to make each group post split the most homogenous we can – an algorithm will seek the greatest purity or greatest informational gain when making its decisions. The process is repeated recursively to look for the outcome with the greatest purity.</a:t>
            </a:r>
          </a:p>
          <a:p>
            <a:endParaRPr lang="en-GB" sz="3200" dirty="0"/>
          </a:p>
          <a:p>
            <a:r>
              <a:rPr lang="en-GB" sz="3200" dirty="0"/>
              <a:t>So, in my example here, the first question would be a terrible way to start as it doesn’t create very even splits.</a:t>
            </a:r>
          </a:p>
          <a:p>
            <a:r>
              <a:rPr lang="en-GB" sz="3200" dirty="0"/>
              <a:t>If, and it’s a big if, we were able to produce decision nodes that split the data perfectly – asking a system to identify anyone in the world – how many questions/decision points do you think it would take?</a:t>
            </a:r>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4CB104B2-FA4D-7B64-2DC1-2C48595E67D8}"/>
              </a:ext>
            </a:extLst>
          </p:cNvPr>
          <p:cNvSpPr>
            <a:spLocks noGrp="1"/>
          </p:cNvSpPr>
          <p:nvPr>
            <p:ph type="sldNum" sz="quarter" idx="5"/>
          </p:nvPr>
        </p:nvSpPr>
        <p:spPr/>
        <p:txBody>
          <a:bodyPr/>
          <a:lstStyle/>
          <a:p>
            <a:fld id="{C1CCAA03-4298-496A-97A8-48AF3FB0C5FC}" type="slidenum">
              <a:rPr lang="en-GB" smtClean="0"/>
              <a:t>16</a:t>
            </a:fld>
            <a:endParaRPr lang="en-GB"/>
          </a:p>
        </p:txBody>
      </p:sp>
    </p:spTree>
    <p:extLst>
      <p:ext uri="{BB962C8B-B14F-4D97-AF65-F5344CB8AC3E}">
        <p14:creationId xmlns:p14="http://schemas.microsoft.com/office/powerpoint/2010/main" val="577152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75029-1B83-36B9-66C4-F0E05D2BF0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37FDB9-02AD-CD02-546B-479D0F6763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3D997-8639-6F9E-0B62-93B166F3CA29}"/>
              </a:ext>
            </a:extLst>
          </p:cNvPr>
          <p:cNvSpPr>
            <a:spLocks noGrp="1"/>
          </p:cNvSpPr>
          <p:nvPr>
            <p:ph type="body" idx="1"/>
          </p:nvPr>
        </p:nvSpPr>
        <p:spPr/>
        <p:txBody>
          <a:bodyPr/>
          <a:lstStyle/>
          <a:p>
            <a:r>
              <a:rPr lang="en-GB" sz="3200" dirty="0"/>
              <a:t>To train a model we need two sets of data – a training set and a test set. The names say it all, the test set is used to make predictions against once the model is trained.</a:t>
            </a:r>
          </a:p>
          <a:p>
            <a:br>
              <a:rPr lang="en-GB" sz="3200" dirty="0"/>
            </a:br>
            <a:r>
              <a:rPr lang="en-GB" sz="3200" dirty="0"/>
              <a:t>Both sets of data a structured in the same way – but as you can see above, the lower snapshot does not contain the survived parameter. Slight distinction here – we’re not going to use the test data as provided, but if you’re to complete the challenge on Kaggle then you would use your model against this data to produce actual predictions. We’re only interested in an accuracy score, so we’re going to split the training data into parts, allowing us to compare our predictions to known results. There are 891 total rows in the training data.</a:t>
            </a:r>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E816D410-A387-9F8D-C40B-5BE9644A1DA6}"/>
              </a:ext>
            </a:extLst>
          </p:cNvPr>
          <p:cNvSpPr>
            <a:spLocks noGrp="1"/>
          </p:cNvSpPr>
          <p:nvPr>
            <p:ph type="sldNum" sz="quarter" idx="5"/>
          </p:nvPr>
        </p:nvSpPr>
        <p:spPr/>
        <p:txBody>
          <a:bodyPr/>
          <a:lstStyle/>
          <a:p>
            <a:fld id="{C1CCAA03-4298-496A-97A8-48AF3FB0C5FC}" type="slidenum">
              <a:rPr lang="en-GB" smtClean="0"/>
              <a:t>17</a:t>
            </a:fld>
            <a:endParaRPr lang="en-GB"/>
          </a:p>
        </p:txBody>
      </p:sp>
    </p:spTree>
    <p:extLst>
      <p:ext uri="{BB962C8B-B14F-4D97-AF65-F5344CB8AC3E}">
        <p14:creationId xmlns:p14="http://schemas.microsoft.com/office/powerpoint/2010/main" val="1438927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1D738-6677-D28C-1D71-DAEAB93534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C5DFEB-4E2B-BAB5-4E18-B5D1DAF80B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6E792-103C-72A6-53D5-DCC7C26F633B}"/>
              </a:ext>
            </a:extLst>
          </p:cNvPr>
          <p:cNvSpPr>
            <a:spLocks noGrp="1"/>
          </p:cNvSpPr>
          <p:nvPr>
            <p:ph type="body" idx="1"/>
          </p:nvPr>
        </p:nvSpPr>
        <p:spPr/>
        <p:txBody>
          <a:bodyPr/>
          <a:lstStyle/>
          <a:p>
            <a:r>
              <a:rPr lang="en-GB" sz="3200" dirty="0"/>
              <a:t>We set up our process by importing the libraries (functionality) we need to complete the process.</a:t>
            </a:r>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C53B25B6-BF88-AD8B-1980-270C70C31282}"/>
              </a:ext>
            </a:extLst>
          </p:cNvPr>
          <p:cNvSpPr>
            <a:spLocks noGrp="1"/>
          </p:cNvSpPr>
          <p:nvPr>
            <p:ph type="sldNum" sz="quarter" idx="5"/>
          </p:nvPr>
        </p:nvSpPr>
        <p:spPr/>
        <p:txBody>
          <a:bodyPr/>
          <a:lstStyle/>
          <a:p>
            <a:fld id="{C1CCAA03-4298-496A-97A8-48AF3FB0C5FC}" type="slidenum">
              <a:rPr lang="en-GB" smtClean="0"/>
              <a:t>18</a:t>
            </a:fld>
            <a:endParaRPr lang="en-GB"/>
          </a:p>
        </p:txBody>
      </p:sp>
    </p:spTree>
    <p:extLst>
      <p:ext uri="{BB962C8B-B14F-4D97-AF65-F5344CB8AC3E}">
        <p14:creationId xmlns:p14="http://schemas.microsoft.com/office/powerpoint/2010/main" val="3796605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A5AF6-A2F3-6A0F-8FE9-C77407318B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C93ED4-2F2E-3A3E-C819-0B6F74589C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33C35C-74C9-AEC4-BFE6-EF089D0A06AF}"/>
              </a:ext>
            </a:extLst>
          </p:cNvPr>
          <p:cNvSpPr>
            <a:spLocks noGrp="1"/>
          </p:cNvSpPr>
          <p:nvPr>
            <p:ph type="body" idx="1"/>
          </p:nvPr>
        </p:nvSpPr>
        <p:spPr/>
        <p:txBody>
          <a:bodyPr/>
          <a:lstStyle/>
          <a:p>
            <a:r>
              <a:rPr lang="en-GB" sz="3200" dirty="0"/>
              <a:t>The first step is preparing the data – this is exploratory data analysis. We need to identify gaps, unsuitable types of data and perhaps make decisions on categories that should not impact the outcome of the model.</a:t>
            </a:r>
          </a:p>
          <a:p>
            <a:br>
              <a:rPr lang="en-GB" sz="3200" dirty="0"/>
            </a:br>
            <a:r>
              <a:rPr lang="en-GB" sz="3200" dirty="0"/>
              <a:t>As I mentioned this data is fairly forgiving, so we shouldn’t have too much cleaning up to do. First one – you’ll have noticed that we had a Sex column and an Embarked column. This type of categorical data isn’t very good for our needs, so we change them to a binary value instead. This creates some extra columns in our data.</a:t>
            </a:r>
          </a:p>
          <a:p>
            <a:endParaRPr lang="en-GB" sz="3200" dirty="0"/>
          </a:p>
          <a:p>
            <a:r>
              <a:rPr lang="en-GB" sz="3200" dirty="0"/>
              <a:t>Then I’ve removed the ‘Name’, ‘Cabin’ and ‘Ticket’ columns. You might assume they’d be relevant, but the sheer diversity of response would severely muddy the water. I’ve then reordered things slightly. To make the next step easier I’ve put ‘Survived’ at the end. Super simple, right? We’re already at the point of training our model.</a:t>
            </a:r>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98849235-E807-9759-E7CD-BBD746363298}"/>
              </a:ext>
            </a:extLst>
          </p:cNvPr>
          <p:cNvSpPr>
            <a:spLocks noGrp="1"/>
          </p:cNvSpPr>
          <p:nvPr>
            <p:ph type="sldNum" sz="quarter" idx="5"/>
          </p:nvPr>
        </p:nvSpPr>
        <p:spPr/>
        <p:txBody>
          <a:bodyPr/>
          <a:lstStyle/>
          <a:p>
            <a:fld id="{C1CCAA03-4298-496A-97A8-48AF3FB0C5FC}" type="slidenum">
              <a:rPr lang="en-GB" smtClean="0"/>
              <a:t>19</a:t>
            </a:fld>
            <a:endParaRPr lang="en-GB"/>
          </a:p>
        </p:txBody>
      </p:sp>
    </p:spTree>
    <p:extLst>
      <p:ext uri="{BB962C8B-B14F-4D97-AF65-F5344CB8AC3E}">
        <p14:creationId xmlns:p14="http://schemas.microsoft.com/office/powerpoint/2010/main" val="30841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overly in depth or technical, it’s broad brush stuff:</a:t>
            </a:r>
          </a:p>
          <a:p>
            <a:endParaRPr lang="en-GB" dirty="0"/>
          </a:p>
          <a:p>
            <a:r>
              <a:rPr lang="en-GB" dirty="0"/>
              <a:t>- We’ll briefly look at Titanic the ship, the disaster and the popular fascination with the event.</a:t>
            </a:r>
          </a:p>
          <a:p>
            <a:pPr marL="171450" indent="-171450">
              <a:buFontTx/>
              <a:buChar char="-"/>
            </a:pPr>
            <a:r>
              <a:rPr lang="en-GB" dirty="0"/>
              <a:t>We’ll look at our challenge – the famous Kaggle Titanic Machine Learning challenge</a:t>
            </a:r>
          </a:p>
          <a:p>
            <a:pPr marL="171450" indent="-171450">
              <a:buFontTx/>
              <a:buChar char="-"/>
            </a:pPr>
            <a:r>
              <a:rPr lang="en-GB" dirty="0"/>
              <a:t>I’ll provide an overview of what machine learning is - focussing on one particular type.</a:t>
            </a:r>
          </a:p>
          <a:p>
            <a:pPr marL="171450" indent="-171450">
              <a:buFontTx/>
              <a:buChar char="-"/>
            </a:pPr>
            <a:r>
              <a:rPr lang="en-GB" dirty="0"/>
              <a:t>Then we’ll look at machine learning as a solution to our challenge, including the processes involved, the accuracy of our work and a few follow up points before moving onto questions. </a:t>
            </a:r>
          </a:p>
          <a:p>
            <a:endParaRPr lang="en-GB" dirty="0"/>
          </a:p>
          <a:p>
            <a:r>
              <a:rPr lang="en-GB" dirty="0"/>
              <a:t>Although I’m going to talk through what you would do and why, there’s no need to understand the code behind it all – after all, this is a brief about showing how machine learning can be used to solve data-based problems, not a course on how to do machine learning. There will be code snippets on the screen, but that’s just something to look at really.</a:t>
            </a:r>
          </a:p>
        </p:txBody>
      </p:sp>
      <p:sp>
        <p:nvSpPr>
          <p:cNvPr id="4" name="Slide Number Placeholder 3"/>
          <p:cNvSpPr>
            <a:spLocks noGrp="1"/>
          </p:cNvSpPr>
          <p:nvPr>
            <p:ph type="sldNum" sz="quarter" idx="5"/>
          </p:nvPr>
        </p:nvSpPr>
        <p:spPr/>
        <p:txBody>
          <a:bodyPr/>
          <a:lstStyle/>
          <a:p>
            <a:fld id="{C1CCAA03-4298-496A-97A8-48AF3FB0C5FC}" type="slidenum">
              <a:rPr lang="en-GB" smtClean="0"/>
              <a:t>2</a:t>
            </a:fld>
            <a:endParaRPr lang="en-GB"/>
          </a:p>
        </p:txBody>
      </p:sp>
    </p:spTree>
    <p:extLst>
      <p:ext uri="{BB962C8B-B14F-4D97-AF65-F5344CB8AC3E}">
        <p14:creationId xmlns:p14="http://schemas.microsoft.com/office/powerpoint/2010/main" val="40011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95CF8-82F6-CD34-3724-DADDC54777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0269F-2744-9BAD-DFCB-C31298579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AFA6C6-5BB2-940D-2E72-8517FE686AA2}"/>
              </a:ext>
            </a:extLst>
          </p:cNvPr>
          <p:cNvSpPr>
            <a:spLocks noGrp="1"/>
          </p:cNvSpPr>
          <p:nvPr>
            <p:ph type="body" idx="1"/>
          </p:nvPr>
        </p:nvSpPr>
        <p:spPr/>
        <p:txBody>
          <a:bodyPr/>
          <a:lstStyle/>
          <a:p>
            <a:r>
              <a:rPr lang="en-GB" sz="3200" dirty="0"/>
              <a:t>The method here is to split the training data – this would be the same, even if we were planning to use the test data to submit an official attempt. We call one portion train and the other part test. Test consists of 179 values in this example, with the training data being made up of the rest of the 891 – this means I’m training on 80% of the available data. Theoretically the more data to train on, the better.</a:t>
            </a:r>
          </a:p>
          <a:p>
            <a:endParaRPr lang="en-GB" sz="3200" dirty="0"/>
          </a:p>
          <a:p>
            <a:r>
              <a:rPr lang="en-GB" sz="3200" dirty="0"/>
              <a:t>We then peel away the ‘Survived’ column – this becomes our label. We train the model on the training data and labels as well as some hyper parameters so it can make its correlations. </a:t>
            </a:r>
          </a:p>
          <a:p>
            <a:endParaRPr lang="en-GB" sz="3200" dirty="0"/>
          </a:p>
          <a:p>
            <a:r>
              <a:rPr lang="en-GB" sz="3200" dirty="0"/>
              <a:t>We then pass the test values and ask for some predictions 20% test portion.</a:t>
            </a:r>
          </a:p>
          <a:p>
            <a:endParaRPr lang="en-GB" sz="3200" dirty="0"/>
          </a:p>
          <a:p>
            <a:r>
              <a:rPr lang="en-GB" sz="3200" dirty="0"/>
              <a:t>Remember – we already know the outcome for this part of the data, so by comparing this list of prediction to the labels for our test data we can see how accurate our model is.</a:t>
            </a:r>
          </a:p>
          <a:p>
            <a:br>
              <a:rPr lang="en-GB" sz="3200" dirty="0"/>
            </a:br>
            <a:r>
              <a:rPr lang="en-GB" sz="3200" dirty="0"/>
              <a:t>Rounded up – it’s 83.8% accurate, which is pretty good to begin with.</a:t>
            </a:r>
          </a:p>
          <a:p>
            <a:endParaRPr lang="en-GB" sz="3200" dirty="0"/>
          </a:p>
          <a:p>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B2289909-B52E-C08B-1E70-892C143093EC}"/>
              </a:ext>
            </a:extLst>
          </p:cNvPr>
          <p:cNvSpPr>
            <a:spLocks noGrp="1"/>
          </p:cNvSpPr>
          <p:nvPr>
            <p:ph type="sldNum" sz="quarter" idx="5"/>
          </p:nvPr>
        </p:nvSpPr>
        <p:spPr/>
        <p:txBody>
          <a:bodyPr/>
          <a:lstStyle/>
          <a:p>
            <a:fld id="{C1CCAA03-4298-496A-97A8-48AF3FB0C5FC}" type="slidenum">
              <a:rPr lang="en-GB" smtClean="0"/>
              <a:t>20</a:t>
            </a:fld>
            <a:endParaRPr lang="en-GB"/>
          </a:p>
        </p:txBody>
      </p:sp>
    </p:spTree>
    <p:extLst>
      <p:ext uri="{BB962C8B-B14F-4D97-AF65-F5344CB8AC3E}">
        <p14:creationId xmlns:p14="http://schemas.microsoft.com/office/powerpoint/2010/main" val="3176537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28DE8-EE8E-F29B-DBA3-6A1585342B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D2CD3D-0E91-FA91-ED35-3060E447D0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E4867F-E157-3839-C3A8-EA82045B49D3}"/>
              </a:ext>
            </a:extLst>
          </p:cNvPr>
          <p:cNvSpPr>
            <a:spLocks noGrp="1"/>
          </p:cNvSpPr>
          <p:nvPr>
            <p:ph type="body" idx="1"/>
          </p:nvPr>
        </p:nvSpPr>
        <p:spPr/>
        <p:txBody>
          <a:bodyPr/>
          <a:lstStyle/>
          <a:p>
            <a:r>
              <a:rPr lang="en-GB" sz="3200" dirty="0"/>
              <a:t>The method here is to split the training data – this would be the same, even if we were planning to use the test data to submit an official attempt. We call one portion train and the other part test. Test consists of 179 values in this example, with the training data being made up of the rest of the 891 – this means I’m training on 80% of the available data. Theoretically the more data to train on, the better.</a:t>
            </a:r>
          </a:p>
          <a:p>
            <a:endParaRPr lang="en-GB" sz="3200" dirty="0"/>
          </a:p>
          <a:p>
            <a:r>
              <a:rPr lang="en-GB" sz="3200" dirty="0"/>
              <a:t>We then peel away the ‘Survived’ column – this becomes our label. We train the model on the training data and labels as well as some hyper parameters so it can make its correlations. </a:t>
            </a:r>
          </a:p>
          <a:p>
            <a:endParaRPr lang="en-GB" sz="3200" dirty="0"/>
          </a:p>
          <a:p>
            <a:r>
              <a:rPr lang="en-GB" sz="3200" dirty="0"/>
              <a:t>We then pass the test values and ask for some predictions 20% test portion.</a:t>
            </a:r>
          </a:p>
          <a:p>
            <a:endParaRPr lang="en-GB" sz="3200" dirty="0"/>
          </a:p>
          <a:p>
            <a:r>
              <a:rPr lang="en-GB" sz="3200" dirty="0"/>
              <a:t>Remember – we already know the outcome for this part of the data, so by comparing this list of predictions to the known labels for our test data we can see how accurate our model is.</a:t>
            </a:r>
          </a:p>
          <a:p>
            <a:br>
              <a:rPr lang="en-GB" sz="3200" dirty="0"/>
            </a:br>
            <a:r>
              <a:rPr lang="en-GB" sz="3200" dirty="0"/>
              <a:t>Rounded up – it’s 83.8% accurate, which is pretty good to begin with.</a:t>
            </a:r>
          </a:p>
          <a:p>
            <a:endParaRPr lang="en-GB" sz="3200" dirty="0"/>
          </a:p>
          <a:p>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00CCA5EA-743F-CF44-0997-9E03568A4AA6}"/>
              </a:ext>
            </a:extLst>
          </p:cNvPr>
          <p:cNvSpPr>
            <a:spLocks noGrp="1"/>
          </p:cNvSpPr>
          <p:nvPr>
            <p:ph type="sldNum" sz="quarter" idx="5"/>
          </p:nvPr>
        </p:nvSpPr>
        <p:spPr/>
        <p:txBody>
          <a:bodyPr/>
          <a:lstStyle/>
          <a:p>
            <a:fld id="{C1CCAA03-4298-496A-97A8-48AF3FB0C5FC}" type="slidenum">
              <a:rPr lang="en-GB" smtClean="0"/>
              <a:t>21</a:t>
            </a:fld>
            <a:endParaRPr lang="en-GB"/>
          </a:p>
        </p:txBody>
      </p:sp>
    </p:spTree>
    <p:extLst>
      <p:ext uri="{BB962C8B-B14F-4D97-AF65-F5344CB8AC3E}">
        <p14:creationId xmlns:p14="http://schemas.microsoft.com/office/powerpoint/2010/main" val="3768060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9D817-5198-B579-3676-7E7375E3A4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D616E-3242-F9E4-EFEC-C9F72EFEB9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033A6-4583-4283-3563-FA6A6BF2F0BD}"/>
              </a:ext>
            </a:extLst>
          </p:cNvPr>
          <p:cNvSpPr>
            <a:spLocks noGrp="1"/>
          </p:cNvSpPr>
          <p:nvPr>
            <p:ph type="body" idx="1"/>
          </p:nvPr>
        </p:nvSpPr>
        <p:spPr/>
        <p:txBody>
          <a:bodyPr/>
          <a:lstStyle/>
          <a:p>
            <a:r>
              <a:rPr lang="en-GB" sz="3200" dirty="0"/>
              <a:t>The method here is to split the training data – this would be the same, even if we were planning to use the test data to submit an official attempt. We call one portion train and the other part test. Test consists of 179 values in this example, with the training data being made up of the rest of the 891 – this means I’m training on 80% of the available data. Theoretically the more data to train on, the better.</a:t>
            </a:r>
          </a:p>
          <a:p>
            <a:endParaRPr lang="en-GB" sz="3200" dirty="0"/>
          </a:p>
          <a:p>
            <a:r>
              <a:rPr lang="en-GB" sz="3200" dirty="0"/>
              <a:t>We then peel away the ‘Survived’ column – this becomes our label. We train the model on the training data and labels as well as some hyper parameters so it can make its correlations. </a:t>
            </a:r>
          </a:p>
          <a:p>
            <a:endParaRPr lang="en-GB" sz="3200" dirty="0"/>
          </a:p>
          <a:p>
            <a:r>
              <a:rPr lang="en-GB" sz="3200" dirty="0"/>
              <a:t>We then pass the test values and ask for some predictions 20% test portion.</a:t>
            </a:r>
          </a:p>
          <a:p>
            <a:endParaRPr lang="en-GB" sz="3200" dirty="0"/>
          </a:p>
          <a:p>
            <a:r>
              <a:rPr lang="en-GB" sz="3200" dirty="0"/>
              <a:t>Remember – we already know the outcome for this part of the data, so by comparing this list of prediction to the labels for our test data we can see how accurate our model is.</a:t>
            </a:r>
          </a:p>
          <a:p>
            <a:br>
              <a:rPr lang="en-GB" sz="3200" dirty="0"/>
            </a:br>
            <a:r>
              <a:rPr lang="en-GB" sz="3200" dirty="0"/>
              <a:t>Rounded up – it’s 83.8% accurate, which is pretty good to begin with.</a:t>
            </a:r>
          </a:p>
          <a:p>
            <a:endParaRPr lang="en-GB" sz="3200" dirty="0"/>
          </a:p>
          <a:p>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4DD4A98B-D0CD-DFA0-FCC4-5E8A4B8E33CC}"/>
              </a:ext>
            </a:extLst>
          </p:cNvPr>
          <p:cNvSpPr>
            <a:spLocks noGrp="1"/>
          </p:cNvSpPr>
          <p:nvPr>
            <p:ph type="sldNum" sz="quarter" idx="5"/>
          </p:nvPr>
        </p:nvSpPr>
        <p:spPr/>
        <p:txBody>
          <a:bodyPr/>
          <a:lstStyle/>
          <a:p>
            <a:fld id="{C1CCAA03-4298-496A-97A8-48AF3FB0C5FC}" type="slidenum">
              <a:rPr lang="en-GB" smtClean="0"/>
              <a:t>22</a:t>
            </a:fld>
            <a:endParaRPr lang="en-GB"/>
          </a:p>
        </p:txBody>
      </p:sp>
    </p:spTree>
    <p:extLst>
      <p:ext uri="{BB962C8B-B14F-4D97-AF65-F5344CB8AC3E}">
        <p14:creationId xmlns:p14="http://schemas.microsoft.com/office/powerpoint/2010/main" val="1296401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96722-BDCD-3050-1C9D-A494A78B36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DD7C54-8ABB-1E0D-FBB0-DD46B00AFD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950623-D243-28AA-69A4-8455458D3154}"/>
              </a:ext>
            </a:extLst>
          </p:cNvPr>
          <p:cNvSpPr>
            <a:spLocks noGrp="1"/>
          </p:cNvSpPr>
          <p:nvPr>
            <p:ph type="body" idx="1"/>
          </p:nvPr>
        </p:nvSpPr>
        <p:spPr/>
        <p:txBody>
          <a:bodyPr/>
          <a:lstStyle/>
          <a:p>
            <a:r>
              <a:rPr lang="en-GB" sz="3200" dirty="0"/>
              <a:t>We can tweak our parameters a little and squeeze a little more out of it – over 85% without a great deal of effort. Pretty solid!</a:t>
            </a:r>
          </a:p>
          <a:p>
            <a:endParaRPr lang="en-GB" sz="3200" dirty="0"/>
          </a:p>
          <a:p>
            <a:r>
              <a:rPr lang="en-GB" sz="3200" dirty="0"/>
              <a:t>I should note that there are way more parameters you can include – by not mentioning hem here we’re just using the default settings. It’s not to say that that’s the best way to achieve success with this data, but for the purposes of the introduction, just know that there are way more parameters we can leverage.</a:t>
            </a:r>
          </a:p>
          <a:p>
            <a:endParaRPr lang="en-GB" sz="3200" dirty="0"/>
          </a:p>
          <a:p>
            <a:r>
              <a:rPr lang="en-GB" sz="3200" dirty="0"/>
              <a:t>Epochs is essentially limiting how long he model takes to train, but it’s defined. So if you push it up too high it might start to ‘overfit’ the model – resulting in less accuracy rather than more. This is where it learns the training data too well, showing a good accuracy, but when used against unseen data performs less well.</a:t>
            </a:r>
          </a:p>
          <a:p>
            <a:endParaRPr lang="en-GB" sz="3200" dirty="0"/>
          </a:p>
          <a:p>
            <a:endParaRPr lang="en-GB" sz="2000" dirty="0"/>
          </a:p>
          <a:p>
            <a:endParaRPr lang="en-GB" sz="2000" dirty="0"/>
          </a:p>
          <a:p>
            <a:r>
              <a:rPr lang="en-GB" dirty="0"/>
              <a:t>For info:</a:t>
            </a:r>
          </a:p>
          <a:p>
            <a:endParaRPr lang="en-GB" dirty="0"/>
          </a:p>
          <a:p>
            <a:r>
              <a:rPr lang="en-GB" dirty="0"/>
              <a:t>Max-depth – number of trees</a:t>
            </a:r>
          </a:p>
          <a:p>
            <a:r>
              <a:rPr lang="en-GB" dirty="0"/>
              <a:t>ETA controls the step size/learning rate – controls the boosting process to prevent overfitting.</a:t>
            </a:r>
          </a:p>
          <a:p>
            <a:r>
              <a:rPr lang="en-GB" dirty="0"/>
              <a:t>Max-class – limits the depth of each tree. Default is 6.</a:t>
            </a:r>
          </a:p>
        </p:txBody>
      </p:sp>
      <p:sp>
        <p:nvSpPr>
          <p:cNvPr id="4" name="Slide Number Placeholder 3">
            <a:extLst>
              <a:ext uri="{FF2B5EF4-FFF2-40B4-BE49-F238E27FC236}">
                <a16:creationId xmlns:a16="http://schemas.microsoft.com/office/drawing/2014/main" id="{C48A56F5-09E9-F05B-91C2-84CD44BA58ED}"/>
              </a:ext>
            </a:extLst>
          </p:cNvPr>
          <p:cNvSpPr>
            <a:spLocks noGrp="1"/>
          </p:cNvSpPr>
          <p:nvPr>
            <p:ph type="sldNum" sz="quarter" idx="5"/>
          </p:nvPr>
        </p:nvSpPr>
        <p:spPr/>
        <p:txBody>
          <a:bodyPr/>
          <a:lstStyle/>
          <a:p>
            <a:fld id="{C1CCAA03-4298-496A-97A8-48AF3FB0C5FC}" type="slidenum">
              <a:rPr lang="en-GB" smtClean="0"/>
              <a:t>23</a:t>
            </a:fld>
            <a:endParaRPr lang="en-GB"/>
          </a:p>
        </p:txBody>
      </p:sp>
    </p:spTree>
    <p:extLst>
      <p:ext uri="{BB962C8B-B14F-4D97-AF65-F5344CB8AC3E}">
        <p14:creationId xmlns:p14="http://schemas.microsoft.com/office/powerpoint/2010/main" val="2314071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18ED1-651E-1FF5-0C9C-6C23F13EC8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40A7AE-8FAE-A73E-D588-89381F3D89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2989C-809A-8AE2-E76F-0F86F5A05A39}"/>
              </a:ext>
            </a:extLst>
          </p:cNvPr>
          <p:cNvSpPr>
            <a:spLocks noGrp="1"/>
          </p:cNvSpPr>
          <p:nvPr>
            <p:ph type="body" idx="1"/>
          </p:nvPr>
        </p:nvSpPr>
        <p:spPr/>
        <p:txBody>
          <a:bodyPr/>
          <a:lstStyle/>
          <a:p>
            <a:r>
              <a:rPr lang="en-GB" sz="3200" dirty="0"/>
              <a:t>Sometimes it’s worth taking a look at the data to see if you can spot correlations or just because it might give you some insight into what your model has picked up on</a:t>
            </a:r>
          </a:p>
          <a:p>
            <a:endParaRPr lang="en-GB" sz="3200" dirty="0"/>
          </a:p>
          <a:p>
            <a:pPr marL="457200" indent="-457200">
              <a:buFontTx/>
              <a:buChar char="-"/>
            </a:pPr>
            <a:r>
              <a:rPr lang="en-GB" sz="3200" dirty="0"/>
              <a:t>Here we have a heatmap and correlation coefficient. Just by looking at the ‘Survived’ line – we can see, fairly unexpectedly, that being female and having paid a higher fare are the most significant contributors to survival. For male, it’s more or less opposite</a:t>
            </a:r>
          </a:p>
          <a:p>
            <a:pPr marL="0" indent="0">
              <a:buFontTx/>
              <a:buNone/>
            </a:pPr>
            <a:endParaRPr lang="en-GB" sz="3200" dirty="0"/>
          </a:p>
          <a:p>
            <a:pPr>
              <a:buNone/>
            </a:pPr>
            <a:r>
              <a:rPr lang="en-GB" sz="3200" b="1" dirty="0"/>
              <a:t>+1 (Positive Correlation):</a:t>
            </a:r>
            <a:r>
              <a:rPr lang="en-GB" sz="3200" dirty="0"/>
              <a:t> This means that as one feature increases, the other feature tends to increase as well. If it's a perfect +1, they increase in perfect proportion.</a:t>
            </a:r>
          </a:p>
          <a:p>
            <a:pPr>
              <a:buNone/>
            </a:pPr>
            <a:r>
              <a:rPr lang="en-GB" sz="3200" b="1" dirty="0"/>
              <a:t>-1 (Negative Correlation):</a:t>
            </a:r>
            <a:r>
              <a:rPr lang="en-GB" sz="3200" dirty="0"/>
              <a:t> This means that as one feature increases, the other feature tends to decrease. If it's a perfect -1, they move in exactly opposite directions proportionally.</a:t>
            </a:r>
          </a:p>
          <a:p>
            <a:pPr>
              <a:buNone/>
            </a:pPr>
            <a:r>
              <a:rPr lang="en-GB" sz="3200" b="1" dirty="0"/>
              <a:t>0 (No Linear Correlation):</a:t>
            </a:r>
            <a:r>
              <a:rPr lang="en-GB" sz="3200" dirty="0"/>
              <a:t> This means there's no linear relationship between the two features. It's important to note that there might still be a </a:t>
            </a:r>
            <a:r>
              <a:rPr lang="en-GB" sz="3200" i="1" dirty="0"/>
              <a:t>non-linear</a:t>
            </a:r>
            <a:r>
              <a:rPr lang="en-GB" sz="3200" dirty="0"/>
              <a:t> relationship, but the correlation coefficient won't capture that.</a:t>
            </a:r>
          </a:p>
          <a:p>
            <a:pPr>
              <a:buNone/>
            </a:pPr>
            <a:r>
              <a:rPr lang="en-GB" sz="3200" dirty="0"/>
              <a:t>Values between 0 and +1 indicate varying degrees of positive linear correlation (e.g., 0.2 is weak, 0.8 is strong). Values between 0 and -1 indicate varying degrees of negative linear correlation (e.g., -0.3 is weak, -0.9 is strong).</a:t>
            </a:r>
            <a:endParaRPr lang="en-GB" sz="2000" dirty="0"/>
          </a:p>
          <a:p>
            <a:endParaRPr lang="en-GB" sz="2000" dirty="0"/>
          </a:p>
          <a:p>
            <a:endParaRPr lang="en-GB" dirty="0"/>
          </a:p>
        </p:txBody>
      </p:sp>
      <p:sp>
        <p:nvSpPr>
          <p:cNvPr id="4" name="Slide Number Placeholder 3">
            <a:extLst>
              <a:ext uri="{FF2B5EF4-FFF2-40B4-BE49-F238E27FC236}">
                <a16:creationId xmlns:a16="http://schemas.microsoft.com/office/drawing/2014/main" id="{8BB1D00C-7153-19AE-F490-ED12AAE981F0}"/>
              </a:ext>
            </a:extLst>
          </p:cNvPr>
          <p:cNvSpPr>
            <a:spLocks noGrp="1"/>
          </p:cNvSpPr>
          <p:nvPr>
            <p:ph type="sldNum" sz="quarter" idx="5"/>
          </p:nvPr>
        </p:nvSpPr>
        <p:spPr/>
        <p:txBody>
          <a:bodyPr/>
          <a:lstStyle/>
          <a:p>
            <a:fld id="{C1CCAA03-4298-496A-97A8-48AF3FB0C5FC}" type="slidenum">
              <a:rPr lang="en-GB" smtClean="0"/>
              <a:t>24</a:t>
            </a:fld>
            <a:endParaRPr lang="en-GB"/>
          </a:p>
        </p:txBody>
      </p:sp>
    </p:spTree>
    <p:extLst>
      <p:ext uri="{BB962C8B-B14F-4D97-AF65-F5344CB8AC3E}">
        <p14:creationId xmlns:p14="http://schemas.microsoft.com/office/powerpoint/2010/main" val="208543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B6056-9735-4741-9385-AF91B0B5D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208839-FABE-F32F-14D5-80A5F0F002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17D841-BB1E-B092-594E-9C53FE5018BC}"/>
              </a:ext>
            </a:extLst>
          </p:cNvPr>
          <p:cNvSpPr>
            <a:spLocks noGrp="1"/>
          </p:cNvSpPr>
          <p:nvPr>
            <p:ph type="body" idx="1"/>
          </p:nvPr>
        </p:nvSpPr>
        <p:spPr/>
        <p:txBody>
          <a:bodyPr/>
          <a:lstStyle/>
          <a:p>
            <a:r>
              <a:rPr lang="en-GB" dirty="0"/>
              <a:t>I mentioned I’ve briefed on this before – on that occasion I trained a different model to XGBoost just to see if the results were different  or could achieve a better outcome with a different model.</a:t>
            </a:r>
          </a:p>
          <a:p>
            <a:endParaRPr lang="en-GB" dirty="0"/>
          </a:p>
          <a:p>
            <a:r>
              <a:rPr lang="en-GB" dirty="0"/>
              <a:t>But given world and technology has moved on a fair bit since then and ‘AI’ has become much more a part of our daily lives. People use it all the time, for all sorts of reasons. It’s almost become the de facto search engine. A quick old school google – responded to by Gemini – tells you that common questions include “how do I reset my password”, “summarise this document for me” (I definitely use AI for that), translations and mathematical problems, everyday inquiries. You can just imagine, AI is born – it’s going to solve problems like protein folding and discovering new anti biotics and instead it’s redesigning peoples’ gardens for them.</a:t>
            </a:r>
          </a:p>
          <a:p>
            <a:endParaRPr lang="en-GB" dirty="0"/>
          </a:p>
          <a:p>
            <a:r>
              <a:rPr lang="en-GB" dirty="0"/>
              <a:t>I’ve already given an overview of the differences between ML and the LLMs that are commonly known as AI. I wondered how they would approach the problem, but Gemini implied that they would approach it very differently and likely get unexpected results to a ‘normal’ ML approach to a similar task…but I thought I’d ask anyway!!</a:t>
            </a:r>
          </a:p>
        </p:txBody>
      </p:sp>
      <p:sp>
        <p:nvSpPr>
          <p:cNvPr id="4" name="Slide Number Placeholder 3">
            <a:extLst>
              <a:ext uri="{FF2B5EF4-FFF2-40B4-BE49-F238E27FC236}">
                <a16:creationId xmlns:a16="http://schemas.microsoft.com/office/drawing/2014/main" id="{584C2DC7-C7D0-9591-5568-8C2389C40D05}"/>
              </a:ext>
            </a:extLst>
          </p:cNvPr>
          <p:cNvSpPr>
            <a:spLocks noGrp="1"/>
          </p:cNvSpPr>
          <p:nvPr>
            <p:ph type="sldNum" sz="quarter" idx="5"/>
          </p:nvPr>
        </p:nvSpPr>
        <p:spPr/>
        <p:txBody>
          <a:bodyPr/>
          <a:lstStyle/>
          <a:p>
            <a:fld id="{C1CCAA03-4298-496A-97A8-48AF3FB0C5FC}" type="slidenum">
              <a:rPr lang="en-GB" smtClean="0"/>
              <a:t>25</a:t>
            </a:fld>
            <a:endParaRPr lang="en-GB"/>
          </a:p>
        </p:txBody>
      </p:sp>
    </p:spTree>
    <p:extLst>
      <p:ext uri="{BB962C8B-B14F-4D97-AF65-F5344CB8AC3E}">
        <p14:creationId xmlns:p14="http://schemas.microsoft.com/office/powerpoint/2010/main" val="1933896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8D256-8D73-B00E-3CB8-940381DF71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53ABFF-A244-AAA7-C5CA-AF0F67B80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FB2EB8-6BE1-8E77-94B7-6AA382B38471}"/>
              </a:ext>
            </a:extLst>
          </p:cNvPr>
          <p:cNvSpPr>
            <a:spLocks noGrp="1"/>
          </p:cNvSpPr>
          <p:nvPr>
            <p:ph type="body" idx="1"/>
          </p:nvPr>
        </p:nvSpPr>
        <p:spPr/>
        <p:txBody>
          <a:bodyPr/>
          <a:lstStyle/>
          <a:p>
            <a:r>
              <a:rPr lang="en-GB" dirty="0"/>
              <a:t>I use Gemini Advanced, Google’s paid for version, which I find great for deep research. All responses here are from that version</a:t>
            </a:r>
          </a:p>
          <a:p>
            <a:r>
              <a:rPr lang="en-GB" dirty="0"/>
              <a:t>This is my prompt. I deliberately didn’t mention the titanic machine learning challenge etc</a:t>
            </a:r>
          </a:p>
          <a:p>
            <a:endParaRPr lang="en-GB" dirty="0"/>
          </a:p>
          <a:p>
            <a:r>
              <a:rPr lang="en-GB" dirty="0"/>
              <a:t>So I fed it the files, it prepared itself then I provided the test data without labels.</a:t>
            </a:r>
          </a:p>
        </p:txBody>
      </p:sp>
      <p:sp>
        <p:nvSpPr>
          <p:cNvPr id="4" name="Slide Number Placeholder 3">
            <a:extLst>
              <a:ext uri="{FF2B5EF4-FFF2-40B4-BE49-F238E27FC236}">
                <a16:creationId xmlns:a16="http://schemas.microsoft.com/office/drawing/2014/main" id="{F7183C8A-FA3A-144D-0BA3-6CE9DC93C20F}"/>
              </a:ext>
            </a:extLst>
          </p:cNvPr>
          <p:cNvSpPr>
            <a:spLocks noGrp="1"/>
          </p:cNvSpPr>
          <p:nvPr>
            <p:ph type="sldNum" sz="quarter" idx="5"/>
          </p:nvPr>
        </p:nvSpPr>
        <p:spPr/>
        <p:txBody>
          <a:bodyPr/>
          <a:lstStyle/>
          <a:p>
            <a:fld id="{C1CCAA03-4298-496A-97A8-48AF3FB0C5FC}" type="slidenum">
              <a:rPr lang="en-GB" smtClean="0"/>
              <a:t>26</a:t>
            </a:fld>
            <a:endParaRPr lang="en-GB"/>
          </a:p>
        </p:txBody>
      </p:sp>
    </p:spTree>
    <p:extLst>
      <p:ext uri="{BB962C8B-B14F-4D97-AF65-F5344CB8AC3E}">
        <p14:creationId xmlns:p14="http://schemas.microsoft.com/office/powerpoint/2010/main" val="3751966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006E4-C764-600C-065B-A5AE5459A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DD7CD-F206-BF19-B0BA-11BECE1EA3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524F10-E778-6FF8-2BFE-34A0BC60B53C}"/>
              </a:ext>
            </a:extLst>
          </p:cNvPr>
          <p:cNvSpPr>
            <a:spLocks noGrp="1"/>
          </p:cNvSpPr>
          <p:nvPr>
            <p:ph type="body" idx="1"/>
          </p:nvPr>
        </p:nvSpPr>
        <p:spPr/>
        <p:txBody>
          <a:bodyPr/>
          <a:lstStyle/>
          <a:p>
            <a:endParaRPr lang="en-GB" dirty="0"/>
          </a:p>
          <a:p>
            <a:r>
              <a:rPr lang="en-GB" dirty="0"/>
              <a:t>So I fed it the files, it prepared itself then I provided the test data without labels and it made predictions.</a:t>
            </a:r>
          </a:p>
        </p:txBody>
      </p:sp>
      <p:sp>
        <p:nvSpPr>
          <p:cNvPr id="4" name="Slide Number Placeholder 3">
            <a:extLst>
              <a:ext uri="{FF2B5EF4-FFF2-40B4-BE49-F238E27FC236}">
                <a16:creationId xmlns:a16="http://schemas.microsoft.com/office/drawing/2014/main" id="{941DB92C-627C-5D94-0B71-1522483F6971}"/>
              </a:ext>
            </a:extLst>
          </p:cNvPr>
          <p:cNvSpPr>
            <a:spLocks noGrp="1"/>
          </p:cNvSpPr>
          <p:nvPr>
            <p:ph type="sldNum" sz="quarter" idx="5"/>
          </p:nvPr>
        </p:nvSpPr>
        <p:spPr/>
        <p:txBody>
          <a:bodyPr/>
          <a:lstStyle/>
          <a:p>
            <a:fld id="{C1CCAA03-4298-496A-97A8-48AF3FB0C5FC}" type="slidenum">
              <a:rPr lang="en-GB" smtClean="0"/>
              <a:t>27</a:t>
            </a:fld>
            <a:endParaRPr lang="en-GB"/>
          </a:p>
        </p:txBody>
      </p:sp>
    </p:spTree>
    <p:extLst>
      <p:ext uri="{BB962C8B-B14F-4D97-AF65-F5344CB8AC3E}">
        <p14:creationId xmlns:p14="http://schemas.microsoft.com/office/powerpoint/2010/main" val="2127950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182AA-EE5A-C59D-BBA8-BC4E78CF84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69AAE-4344-3A4C-0C79-1CBD35C79C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68FF5B-550F-5327-86AD-70266D67CC6C}"/>
              </a:ext>
            </a:extLst>
          </p:cNvPr>
          <p:cNvSpPr>
            <a:spLocks noGrp="1"/>
          </p:cNvSpPr>
          <p:nvPr>
            <p:ph type="body" idx="1"/>
          </p:nvPr>
        </p:nvSpPr>
        <p:spPr/>
        <p:txBody>
          <a:bodyPr/>
          <a:lstStyle/>
          <a:p>
            <a:r>
              <a:rPr lang="en-GB" dirty="0"/>
              <a:t>And it claimed an accuracy of 83.24%! Pretty decent I thought!</a:t>
            </a:r>
          </a:p>
        </p:txBody>
      </p:sp>
      <p:sp>
        <p:nvSpPr>
          <p:cNvPr id="4" name="Slide Number Placeholder 3">
            <a:extLst>
              <a:ext uri="{FF2B5EF4-FFF2-40B4-BE49-F238E27FC236}">
                <a16:creationId xmlns:a16="http://schemas.microsoft.com/office/drawing/2014/main" id="{E46CE9C7-89C8-3CDA-CCC0-EEB8260C2CB6}"/>
              </a:ext>
            </a:extLst>
          </p:cNvPr>
          <p:cNvSpPr>
            <a:spLocks noGrp="1"/>
          </p:cNvSpPr>
          <p:nvPr>
            <p:ph type="sldNum" sz="quarter" idx="5"/>
          </p:nvPr>
        </p:nvSpPr>
        <p:spPr/>
        <p:txBody>
          <a:bodyPr/>
          <a:lstStyle/>
          <a:p>
            <a:fld id="{C1CCAA03-4298-496A-97A8-48AF3FB0C5FC}" type="slidenum">
              <a:rPr lang="en-GB" smtClean="0"/>
              <a:t>28</a:t>
            </a:fld>
            <a:endParaRPr lang="en-GB"/>
          </a:p>
        </p:txBody>
      </p:sp>
    </p:spTree>
    <p:extLst>
      <p:ext uri="{BB962C8B-B14F-4D97-AF65-F5344CB8AC3E}">
        <p14:creationId xmlns:p14="http://schemas.microsoft.com/office/powerpoint/2010/main" val="243713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85DA6-3AD1-AADC-14B2-155EC4FACD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1E1087-7E9D-56D0-0CD3-1FF2E79738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DF75A9-57D4-A1F5-12A3-C44F54A7F964}"/>
              </a:ext>
            </a:extLst>
          </p:cNvPr>
          <p:cNvSpPr>
            <a:spLocks noGrp="1"/>
          </p:cNvSpPr>
          <p:nvPr>
            <p:ph type="body" idx="1"/>
          </p:nvPr>
        </p:nvSpPr>
        <p:spPr/>
        <p:txBody>
          <a:bodyPr/>
          <a:lstStyle/>
          <a:p>
            <a:r>
              <a:rPr lang="en-GB" dirty="0"/>
              <a:t>I was curious</a:t>
            </a:r>
          </a:p>
        </p:txBody>
      </p:sp>
      <p:sp>
        <p:nvSpPr>
          <p:cNvPr id="4" name="Slide Number Placeholder 3">
            <a:extLst>
              <a:ext uri="{FF2B5EF4-FFF2-40B4-BE49-F238E27FC236}">
                <a16:creationId xmlns:a16="http://schemas.microsoft.com/office/drawing/2014/main" id="{8985E8F1-B3C6-98B2-0862-26527C39DB24}"/>
              </a:ext>
            </a:extLst>
          </p:cNvPr>
          <p:cNvSpPr>
            <a:spLocks noGrp="1"/>
          </p:cNvSpPr>
          <p:nvPr>
            <p:ph type="sldNum" sz="quarter" idx="5"/>
          </p:nvPr>
        </p:nvSpPr>
        <p:spPr/>
        <p:txBody>
          <a:bodyPr/>
          <a:lstStyle/>
          <a:p>
            <a:fld id="{C1CCAA03-4298-496A-97A8-48AF3FB0C5FC}" type="slidenum">
              <a:rPr lang="en-GB" smtClean="0"/>
              <a:t>29</a:t>
            </a:fld>
            <a:endParaRPr lang="en-GB"/>
          </a:p>
        </p:txBody>
      </p:sp>
    </p:spTree>
    <p:extLst>
      <p:ext uri="{BB962C8B-B14F-4D97-AF65-F5344CB8AC3E}">
        <p14:creationId xmlns:p14="http://schemas.microsoft.com/office/powerpoint/2010/main" val="186390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everyone knows the story, right? </a:t>
            </a:r>
          </a:p>
          <a:p>
            <a:endParaRPr lang="en-GB" dirty="0"/>
          </a:p>
          <a:p>
            <a:r>
              <a:rPr lang="en-GB" dirty="0"/>
              <a:t>RMS Titanic was one of three ships built for the White Star Line, including her sister ships Olympic and Britannic. At the time it was the largest ship afloat and was designed to be the epitome of luxury – opulent accommodation, dining saloons and recreational facilities. She was equipped with advanced safety features leading to the claim that she was ‘unsinkable’. A lot of the rhetoric around the unsinkability was designed to entice the very wealthy of the day to use her.</a:t>
            </a:r>
          </a:p>
          <a:p>
            <a:endParaRPr lang="en-GB" dirty="0"/>
          </a:p>
          <a:p>
            <a:r>
              <a:rPr lang="en-GB" dirty="0"/>
              <a:t>Ticket prices were pretty crazy: The price ranges I found were from £7 for a third class ticket and starting at £30 for first class, however - </a:t>
            </a:r>
          </a:p>
          <a:p>
            <a:endParaRPr lang="en-GB" dirty="0"/>
          </a:p>
          <a:p>
            <a:r>
              <a:rPr lang="en-GB" dirty="0"/>
              <a:t>Third class around £7 - £800 today.</a:t>
            </a:r>
          </a:p>
          <a:p>
            <a:r>
              <a:rPr lang="en-GB" dirty="0"/>
              <a:t>Second class around – averaging around £1500 today and £3300 or more for first class.</a:t>
            </a:r>
          </a:p>
          <a:p>
            <a:endParaRPr lang="en-GB" dirty="0"/>
          </a:p>
          <a:p>
            <a:r>
              <a:rPr lang="en-GB" dirty="0"/>
              <a:t>The most expensive first class cabins ranged from £500-£1000 then – that’s around £84,000 now. </a:t>
            </a:r>
          </a:p>
          <a:p>
            <a:endParaRPr lang="en-GB" dirty="0"/>
          </a:p>
          <a:p>
            <a:r>
              <a:rPr lang="en-GB" dirty="0"/>
              <a:t>Even £800 for a flight to New York is a lot.</a:t>
            </a:r>
          </a:p>
        </p:txBody>
      </p:sp>
      <p:sp>
        <p:nvSpPr>
          <p:cNvPr id="4" name="Slide Number Placeholder 3"/>
          <p:cNvSpPr>
            <a:spLocks noGrp="1"/>
          </p:cNvSpPr>
          <p:nvPr>
            <p:ph type="sldNum" sz="quarter" idx="5"/>
          </p:nvPr>
        </p:nvSpPr>
        <p:spPr/>
        <p:txBody>
          <a:bodyPr/>
          <a:lstStyle/>
          <a:p>
            <a:fld id="{C1CCAA03-4298-496A-97A8-48AF3FB0C5FC}" type="slidenum">
              <a:rPr lang="en-GB" smtClean="0"/>
              <a:t>3</a:t>
            </a:fld>
            <a:endParaRPr lang="en-GB"/>
          </a:p>
        </p:txBody>
      </p:sp>
    </p:spTree>
    <p:extLst>
      <p:ext uri="{BB962C8B-B14F-4D97-AF65-F5344CB8AC3E}">
        <p14:creationId xmlns:p14="http://schemas.microsoft.com/office/powerpoint/2010/main" val="1480710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DB796-0572-BD8E-448C-5B24C10E3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DA6697-7143-EC20-929A-C112071B0E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8B4A7F-7ADF-B43B-4829-B92A0E8997A0}"/>
              </a:ext>
            </a:extLst>
          </p:cNvPr>
          <p:cNvSpPr>
            <a:spLocks noGrp="1"/>
          </p:cNvSpPr>
          <p:nvPr>
            <p:ph type="body" idx="1"/>
          </p:nvPr>
        </p:nvSpPr>
        <p:spPr/>
        <p:txBody>
          <a:bodyPr/>
          <a:lstStyle/>
          <a:p>
            <a:r>
              <a:rPr lang="en-GB" dirty="0"/>
              <a:t>It used a Machine Learning model!!!</a:t>
            </a:r>
          </a:p>
          <a:p>
            <a:endParaRPr lang="en-GB" dirty="0"/>
          </a:p>
          <a:p>
            <a:r>
              <a:rPr lang="en-GB" dirty="0"/>
              <a:t>It actually used the alternative model that I used last time.</a:t>
            </a:r>
          </a:p>
          <a:p>
            <a:endParaRPr lang="en-GB" dirty="0"/>
          </a:p>
          <a:p>
            <a:r>
              <a:rPr lang="en-GB" dirty="0"/>
              <a:t>We got a higher score, so take that! </a:t>
            </a:r>
            <a:r>
              <a:rPr lang="en-GB" dirty="0" err="1"/>
              <a:t>XGBoost</a:t>
            </a:r>
            <a:r>
              <a:rPr lang="en-GB" dirty="0"/>
              <a:t> wins!</a:t>
            </a:r>
          </a:p>
        </p:txBody>
      </p:sp>
      <p:sp>
        <p:nvSpPr>
          <p:cNvPr id="4" name="Slide Number Placeholder 3">
            <a:extLst>
              <a:ext uri="{FF2B5EF4-FFF2-40B4-BE49-F238E27FC236}">
                <a16:creationId xmlns:a16="http://schemas.microsoft.com/office/drawing/2014/main" id="{79776F9E-36E4-C2E8-65CD-200CC8A0D156}"/>
              </a:ext>
            </a:extLst>
          </p:cNvPr>
          <p:cNvSpPr>
            <a:spLocks noGrp="1"/>
          </p:cNvSpPr>
          <p:nvPr>
            <p:ph type="sldNum" sz="quarter" idx="5"/>
          </p:nvPr>
        </p:nvSpPr>
        <p:spPr/>
        <p:txBody>
          <a:bodyPr/>
          <a:lstStyle/>
          <a:p>
            <a:fld id="{C1CCAA03-4298-496A-97A8-48AF3FB0C5FC}" type="slidenum">
              <a:rPr lang="en-GB" smtClean="0"/>
              <a:t>30</a:t>
            </a:fld>
            <a:endParaRPr lang="en-GB"/>
          </a:p>
        </p:txBody>
      </p:sp>
    </p:spTree>
    <p:extLst>
      <p:ext uri="{BB962C8B-B14F-4D97-AF65-F5344CB8AC3E}">
        <p14:creationId xmlns:p14="http://schemas.microsoft.com/office/powerpoint/2010/main" val="3434057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CD9A5-98C2-F180-A208-3A26228DB9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B79F31-65C2-3222-C774-4249442186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4A014A-1DCE-113E-A5BC-687A3DC00D3D}"/>
              </a:ext>
            </a:extLst>
          </p:cNvPr>
          <p:cNvSpPr>
            <a:spLocks noGrp="1"/>
          </p:cNvSpPr>
          <p:nvPr>
            <p:ph type="body" idx="1"/>
          </p:nvPr>
        </p:nvSpPr>
        <p:spPr/>
        <p:txBody>
          <a:bodyPr/>
          <a:lstStyle/>
          <a:p>
            <a:r>
              <a:rPr lang="en-GB" dirty="0"/>
              <a:t>I think we can all recognise the benefits of AI – just from getting things done faster to where they are used for the genuine advancement of human knowledge through research.</a:t>
            </a:r>
            <a:br>
              <a:rPr lang="en-GB" dirty="0"/>
            </a:br>
            <a:br>
              <a:rPr lang="en-GB" dirty="0"/>
            </a:br>
            <a:r>
              <a:rPr lang="en-GB" dirty="0"/>
              <a:t>However – we would be remis not to discuss safety considerations. I’m not taking Skynet or Judgement Day – but the inherent human desire to break the rules, corrupt, control.</a:t>
            </a:r>
          </a:p>
          <a:p>
            <a:endParaRPr lang="en-GB" dirty="0"/>
          </a:p>
          <a:p>
            <a:r>
              <a:rPr lang="en-GB" dirty="0"/>
              <a:t>There are a number of examples where users have been able to override the inherent security protocols of an AI to get it to do things it shouldn’t. A lot of the time this is based on the hierarchy of the safety features.</a:t>
            </a:r>
          </a:p>
          <a:p>
            <a:endParaRPr lang="en-GB" dirty="0"/>
          </a:p>
          <a:p>
            <a:r>
              <a:rPr lang="en-GB" dirty="0"/>
              <a:t>- Models are often asked to assume a different persona where the rules of that instruction override its protocols. This is known as DAN (Do Anything Now)</a:t>
            </a:r>
          </a:p>
          <a:p>
            <a:r>
              <a:rPr lang="en-GB" dirty="0"/>
              <a:t>- The USAF was forced to deny reports that, during a simulated training mission, the AI controlled drone killed the controller so as not to be prevented from completing its mission. The Colonel in command simply said that it used “highly unexpected strategies” to achieve its goal. Apparently when they retrained it to say killing the controller was bad, it attacked the communications tower instead.</a:t>
            </a:r>
          </a:p>
          <a:p>
            <a:r>
              <a:rPr lang="en-GB" dirty="0"/>
              <a:t>- In a controlled experiment, OpenAI asked ChatGPT to solve a captcha. When it reasoned it couldn’t, it tried to hire a human to do it and when asked if it was a robot, lied and said it had a sight impediment and struggled with visual captchas!</a:t>
            </a:r>
          </a:p>
          <a:p>
            <a:endParaRPr lang="en-GB" dirty="0"/>
          </a:p>
          <a:p>
            <a:endParaRPr lang="en-GB" dirty="0"/>
          </a:p>
        </p:txBody>
      </p:sp>
      <p:sp>
        <p:nvSpPr>
          <p:cNvPr id="4" name="Slide Number Placeholder 3">
            <a:extLst>
              <a:ext uri="{FF2B5EF4-FFF2-40B4-BE49-F238E27FC236}">
                <a16:creationId xmlns:a16="http://schemas.microsoft.com/office/drawing/2014/main" id="{6DA64903-EC33-0466-AA3D-FBDBA437F70A}"/>
              </a:ext>
            </a:extLst>
          </p:cNvPr>
          <p:cNvSpPr>
            <a:spLocks noGrp="1"/>
          </p:cNvSpPr>
          <p:nvPr>
            <p:ph type="sldNum" sz="quarter" idx="5"/>
          </p:nvPr>
        </p:nvSpPr>
        <p:spPr/>
        <p:txBody>
          <a:bodyPr/>
          <a:lstStyle/>
          <a:p>
            <a:fld id="{C1CCAA03-4298-496A-97A8-48AF3FB0C5FC}" type="slidenum">
              <a:rPr lang="en-GB" smtClean="0"/>
              <a:t>31</a:t>
            </a:fld>
            <a:endParaRPr lang="en-GB"/>
          </a:p>
        </p:txBody>
      </p:sp>
    </p:spTree>
    <p:extLst>
      <p:ext uri="{BB962C8B-B14F-4D97-AF65-F5344CB8AC3E}">
        <p14:creationId xmlns:p14="http://schemas.microsoft.com/office/powerpoint/2010/main" val="15420077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F8946-0F1E-CAAD-738A-9B0CEC1511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28BB57-4023-FD1B-4B08-E18FC4CA07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F03DFF-6DEB-3C43-C168-494D03100220}"/>
              </a:ext>
            </a:extLst>
          </p:cNvPr>
          <p:cNvSpPr>
            <a:spLocks noGrp="1"/>
          </p:cNvSpPr>
          <p:nvPr>
            <p:ph type="body" idx="1"/>
          </p:nvPr>
        </p:nvSpPr>
        <p:spPr/>
        <p:txBody>
          <a:bodyPr/>
          <a:lstStyle/>
          <a:p>
            <a:r>
              <a:rPr lang="en-GB" dirty="0"/>
              <a:t>and sometimes they just want to be funny!</a:t>
            </a:r>
          </a:p>
          <a:p>
            <a:endParaRPr lang="en-GB" dirty="0"/>
          </a:p>
          <a:p>
            <a:endParaRPr lang="en-GB" dirty="0"/>
          </a:p>
        </p:txBody>
      </p:sp>
      <p:sp>
        <p:nvSpPr>
          <p:cNvPr id="4" name="Slide Number Placeholder 3">
            <a:extLst>
              <a:ext uri="{FF2B5EF4-FFF2-40B4-BE49-F238E27FC236}">
                <a16:creationId xmlns:a16="http://schemas.microsoft.com/office/drawing/2014/main" id="{62CC0850-C14A-AB77-997B-EA1C4BF3C580}"/>
              </a:ext>
            </a:extLst>
          </p:cNvPr>
          <p:cNvSpPr>
            <a:spLocks noGrp="1"/>
          </p:cNvSpPr>
          <p:nvPr>
            <p:ph type="sldNum" sz="quarter" idx="5"/>
          </p:nvPr>
        </p:nvSpPr>
        <p:spPr/>
        <p:txBody>
          <a:bodyPr/>
          <a:lstStyle/>
          <a:p>
            <a:fld id="{C1CCAA03-4298-496A-97A8-48AF3FB0C5FC}" type="slidenum">
              <a:rPr lang="en-GB" smtClean="0"/>
              <a:t>32</a:t>
            </a:fld>
            <a:endParaRPr lang="en-GB"/>
          </a:p>
        </p:txBody>
      </p:sp>
    </p:spTree>
    <p:extLst>
      <p:ext uri="{BB962C8B-B14F-4D97-AF65-F5344CB8AC3E}">
        <p14:creationId xmlns:p14="http://schemas.microsoft.com/office/powerpoint/2010/main" val="20381898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19E71-6613-DCAC-AEEC-4C9631C1E6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C53580-4D03-1163-D530-EA58C0C7B4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55E5D7-A773-4579-37C8-2360399690CD}"/>
              </a:ext>
            </a:extLst>
          </p:cNvPr>
          <p:cNvSpPr>
            <a:spLocks noGrp="1"/>
          </p:cNvSpPr>
          <p:nvPr>
            <p:ph type="body" idx="1"/>
          </p:nvPr>
        </p:nvSpPr>
        <p:spPr/>
        <p:txBody>
          <a:bodyPr/>
          <a:lstStyle/>
          <a:p>
            <a:r>
              <a:rPr lang="en-GB" dirty="0"/>
              <a:t>And sometimes fail miserably!</a:t>
            </a:r>
          </a:p>
          <a:p>
            <a:endParaRPr lang="en-GB" dirty="0"/>
          </a:p>
          <a:p>
            <a:endParaRPr lang="en-GB" dirty="0"/>
          </a:p>
        </p:txBody>
      </p:sp>
      <p:sp>
        <p:nvSpPr>
          <p:cNvPr id="4" name="Slide Number Placeholder 3">
            <a:extLst>
              <a:ext uri="{FF2B5EF4-FFF2-40B4-BE49-F238E27FC236}">
                <a16:creationId xmlns:a16="http://schemas.microsoft.com/office/drawing/2014/main" id="{F802168B-DB51-6341-08BE-8D8A3B896C0B}"/>
              </a:ext>
            </a:extLst>
          </p:cNvPr>
          <p:cNvSpPr>
            <a:spLocks noGrp="1"/>
          </p:cNvSpPr>
          <p:nvPr>
            <p:ph type="sldNum" sz="quarter" idx="5"/>
          </p:nvPr>
        </p:nvSpPr>
        <p:spPr/>
        <p:txBody>
          <a:bodyPr/>
          <a:lstStyle/>
          <a:p>
            <a:fld id="{C1CCAA03-4298-496A-97A8-48AF3FB0C5FC}" type="slidenum">
              <a:rPr lang="en-GB" smtClean="0"/>
              <a:t>33</a:t>
            </a:fld>
            <a:endParaRPr lang="en-GB"/>
          </a:p>
        </p:txBody>
      </p:sp>
    </p:spTree>
    <p:extLst>
      <p:ext uri="{BB962C8B-B14F-4D97-AF65-F5344CB8AC3E}">
        <p14:creationId xmlns:p14="http://schemas.microsoft.com/office/powerpoint/2010/main" val="3716043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97F6C-38A0-6F79-F757-B7A3337484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E033C8-8002-66BF-BF69-B09E01DA3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B7A820-0388-DF4B-D858-0BF5D24D09C3}"/>
              </a:ext>
            </a:extLst>
          </p:cNvPr>
          <p:cNvSpPr>
            <a:spLocks noGrp="1"/>
          </p:cNvSpPr>
          <p:nvPr>
            <p:ph type="body" idx="1"/>
          </p:nvPr>
        </p:nvSpPr>
        <p:spPr/>
        <p:txBody>
          <a:bodyPr/>
          <a:lstStyle/>
          <a:p>
            <a:endParaRPr lang="en-GB" sz="2000" dirty="0"/>
          </a:p>
          <a:p>
            <a:endParaRPr lang="en-GB" dirty="0"/>
          </a:p>
        </p:txBody>
      </p:sp>
      <p:sp>
        <p:nvSpPr>
          <p:cNvPr id="4" name="Slide Number Placeholder 3">
            <a:extLst>
              <a:ext uri="{FF2B5EF4-FFF2-40B4-BE49-F238E27FC236}">
                <a16:creationId xmlns:a16="http://schemas.microsoft.com/office/drawing/2014/main" id="{2C8BECAD-67D3-B2DB-2BFF-3837C35300A7}"/>
              </a:ext>
            </a:extLst>
          </p:cNvPr>
          <p:cNvSpPr>
            <a:spLocks noGrp="1"/>
          </p:cNvSpPr>
          <p:nvPr>
            <p:ph type="sldNum" sz="quarter" idx="5"/>
          </p:nvPr>
        </p:nvSpPr>
        <p:spPr/>
        <p:txBody>
          <a:bodyPr/>
          <a:lstStyle/>
          <a:p>
            <a:fld id="{C1CCAA03-4298-496A-97A8-48AF3FB0C5FC}" type="slidenum">
              <a:rPr lang="en-GB" smtClean="0"/>
              <a:t>34</a:t>
            </a:fld>
            <a:endParaRPr lang="en-GB"/>
          </a:p>
        </p:txBody>
      </p:sp>
    </p:spTree>
    <p:extLst>
      <p:ext uri="{BB962C8B-B14F-4D97-AF65-F5344CB8AC3E}">
        <p14:creationId xmlns:p14="http://schemas.microsoft.com/office/powerpoint/2010/main" val="4146019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B96C2-290A-C3C3-DF8B-A034C7049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7C86E7-EF81-5233-D0FC-959B74071E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C0BAB0-13A8-DC4B-0F1B-97768DA5235F}"/>
              </a:ext>
            </a:extLst>
          </p:cNvPr>
          <p:cNvSpPr>
            <a:spLocks noGrp="1"/>
          </p:cNvSpPr>
          <p:nvPr>
            <p:ph type="body" idx="1"/>
          </p:nvPr>
        </p:nvSpPr>
        <p:spPr/>
        <p:txBody>
          <a:bodyPr/>
          <a:lstStyle/>
          <a:p>
            <a:r>
              <a:rPr lang="en-GB" dirty="0"/>
              <a:t>And sometimes fails miserably!</a:t>
            </a:r>
          </a:p>
          <a:p>
            <a:endParaRPr lang="en-GB" dirty="0"/>
          </a:p>
          <a:p>
            <a:endParaRPr lang="en-GB" dirty="0"/>
          </a:p>
        </p:txBody>
      </p:sp>
      <p:sp>
        <p:nvSpPr>
          <p:cNvPr id="4" name="Slide Number Placeholder 3">
            <a:extLst>
              <a:ext uri="{FF2B5EF4-FFF2-40B4-BE49-F238E27FC236}">
                <a16:creationId xmlns:a16="http://schemas.microsoft.com/office/drawing/2014/main" id="{EDAC16C6-86A8-8655-EB2D-A089B3534FA6}"/>
              </a:ext>
            </a:extLst>
          </p:cNvPr>
          <p:cNvSpPr>
            <a:spLocks noGrp="1"/>
          </p:cNvSpPr>
          <p:nvPr>
            <p:ph type="sldNum" sz="quarter" idx="5"/>
          </p:nvPr>
        </p:nvSpPr>
        <p:spPr/>
        <p:txBody>
          <a:bodyPr/>
          <a:lstStyle/>
          <a:p>
            <a:fld id="{C1CCAA03-4298-496A-97A8-48AF3FB0C5FC}" type="slidenum">
              <a:rPr lang="en-GB" smtClean="0"/>
              <a:t>35</a:t>
            </a:fld>
            <a:endParaRPr lang="en-GB"/>
          </a:p>
        </p:txBody>
      </p:sp>
    </p:spTree>
    <p:extLst>
      <p:ext uri="{BB962C8B-B14F-4D97-AF65-F5344CB8AC3E}">
        <p14:creationId xmlns:p14="http://schemas.microsoft.com/office/powerpoint/2010/main" val="165358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F79F7-4C73-D77B-B6FA-7F87A2461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A07922-EBC2-2F02-3AF3-83CD490164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9CA266-25BC-E5C1-E414-FF871EE1E8D0}"/>
              </a:ext>
            </a:extLst>
          </p:cNvPr>
          <p:cNvSpPr>
            <a:spLocks noGrp="1"/>
          </p:cNvSpPr>
          <p:nvPr>
            <p:ph type="body" idx="1"/>
          </p:nvPr>
        </p:nvSpPr>
        <p:spPr/>
        <p:txBody>
          <a:bodyPr/>
          <a:lstStyle/>
          <a:p>
            <a:r>
              <a:rPr lang="en-GB" dirty="0"/>
              <a:t>So, on her maiden voyage from Southampton to New York she struck an iceberg and sank on the night of April 14, 1912- The damage to the hull breached too many of the watertight compartments and the ‘unsinkable’ ship did just that resulting in the loss of 1500+ lives due to a variety of factors including insufficient lifeboat capacity and the freezing conditions of the north Atlantic. The disaster is considered by some to be indicative of the hubris of the age. Western societies were beginning to believe that industrial and technological advancement was allowing the conquering of nature and the overcoming of any challenge. The sense of the invincibility of the era was shaken. The first world war, Spanish flu pandemic and the great depression quickly followed – humanity was not in control and unforeseen disasters can strike even the most advanced societies – and that wealth and status does not necessarily insulate you from disaster.</a:t>
            </a:r>
          </a:p>
        </p:txBody>
      </p:sp>
      <p:sp>
        <p:nvSpPr>
          <p:cNvPr id="4" name="Slide Number Placeholder 3">
            <a:extLst>
              <a:ext uri="{FF2B5EF4-FFF2-40B4-BE49-F238E27FC236}">
                <a16:creationId xmlns:a16="http://schemas.microsoft.com/office/drawing/2014/main" id="{AB42D583-5297-6E68-B7EA-A63626AB650B}"/>
              </a:ext>
            </a:extLst>
          </p:cNvPr>
          <p:cNvSpPr>
            <a:spLocks noGrp="1"/>
          </p:cNvSpPr>
          <p:nvPr>
            <p:ph type="sldNum" sz="quarter" idx="5"/>
          </p:nvPr>
        </p:nvSpPr>
        <p:spPr/>
        <p:txBody>
          <a:bodyPr/>
          <a:lstStyle/>
          <a:p>
            <a:fld id="{C1CCAA03-4298-496A-97A8-48AF3FB0C5FC}" type="slidenum">
              <a:rPr lang="en-GB" smtClean="0"/>
              <a:t>4</a:t>
            </a:fld>
            <a:endParaRPr lang="en-GB"/>
          </a:p>
        </p:txBody>
      </p:sp>
    </p:spTree>
    <p:extLst>
      <p:ext uri="{BB962C8B-B14F-4D97-AF65-F5344CB8AC3E}">
        <p14:creationId xmlns:p14="http://schemas.microsoft.com/office/powerpoint/2010/main" val="2292569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672B7-CFB1-D2A9-F789-5785157E4A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360C03-5B23-783A-9283-1E6EAB02A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578AC3-0F7E-CD14-9ACE-FBF71F32E010}"/>
              </a:ext>
            </a:extLst>
          </p:cNvPr>
          <p:cNvSpPr>
            <a:spLocks noGrp="1"/>
          </p:cNvSpPr>
          <p:nvPr>
            <p:ph type="body" idx="1"/>
          </p:nvPr>
        </p:nvSpPr>
        <p:spPr/>
        <p:txBody>
          <a:bodyPr/>
          <a:lstStyle/>
          <a:p>
            <a:r>
              <a:rPr lang="en-GB" dirty="0"/>
              <a:t>The disaster has remained in public memory ever since – featuring in popular culture and, as a wreck, remaining a point of constant study and fascination. In 2023 a further 5 people lost their lives when the Titan submersible imploded on descent to view the wreck.</a:t>
            </a:r>
          </a:p>
          <a:p>
            <a:endParaRPr lang="en-GB" dirty="0"/>
          </a:p>
          <a:p>
            <a:r>
              <a:rPr lang="en-GB" dirty="0"/>
              <a:t>This recent 3d scan was created from more that 700,000 images, showing the violence of how the ship broke in two as it sank. The stern sits some 600m away from the bow section, almost 4km down. It’s like a forensic crime scene – one legend from passenger reports was that the lights stayed on until the very end. The scan revealed that some boilers were concave, suggesting they were active when plunged into the icy water – a valve was imaged lying on the stern, still in the on position, allowing steam into the electricity generators.</a:t>
            </a:r>
          </a:p>
          <a:p>
            <a:endParaRPr lang="en-GB" dirty="0"/>
          </a:p>
          <a:p>
            <a:r>
              <a:rPr lang="en-GB" dirty="0"/>
              <a:t>Personal possessions still visible, scattered around the seabed. </a:t>
            </a:r>
          </a:p>
          <a:p>
            <a:endParaRPr lang="en-GB" dirty="0"/>
          </a:p>
        </p:txBody>
      </p:sp>
      <p:sp>
        <p:nvSpPr>
          <p:cNvPr id="4" name="Slide Number Placeholder 3">
            <a:extLst>
              <a:ext uri="{FF2B5EF4-FFF2-40B4-BE49-F238E27FC236}">
                <a16:creationId xmlns:a16="http://schemas.microsoft.com/office/drawing/2014/main" id="{4E6C6508-C789-D286-BF2F-5B1774A92E98}"/>
              </a:ext>
            </a:extLst>
          </p:cNvPr>
          <p:cNvSpPr>
            <a:spLocks noGrp="1"/>
          </p:cNvSpPr>
          <p:nvPr>
            <p:ph type="sldNum" sz="quarter" idx="5"/>
          </p:nvPr>
        </p:nvSpPr>
        <p:spPr/>
        <p:txBody>
          <a:bodyPr/>
          <a:lstStyle/>
          <a:p>
            <a:fld id="{C1CCAA03-4298-496A-97A8-48AF3FB0C5FC}" type="slidenum">
              <a:rPr lang="en-GB" smtClean="0"/>
              <a:t>5</a:t>
            </a:fld>
            <a:endParaRPr lang="en-GB"/>
          </a:p>
        </p:txBody>
      </p:sp>
    </p:spTree>
    <p:extLst>
      <p:ext uri="{BB962C8B-B14F-4D97-AF65-F5344CB8AC3E}">
        <p14:creationId xmlns:p14="http://schemas.microsoft.com/office/powerpoint/2010/main" val="320612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102E2-5B8B-C5C2-71F3-995077BAD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60B729-6D4B-E723-653B-4A05F6906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D34A7D-9F85-B407-B218-345A2A15DC17}"/>
              </a:ext>
            </a:extLst>
          </p:cNvPr>
          <p:cNvSpPr>
            <a:spLocks noGrp="1"/>
          </p:cNvSpPr>
          <p:nvPr>
            <p:ph type="body" idx="1"/>
          </p:nvPr>
        </p:nvSpPr>
        <p:spPr/>
        <p:txBody>
          <a:bodyPr/>
          <a:lstStyle/>
          <a:p>
            <a:r>
              <a:rPr lang="en-GB" dirty="0"/>
              <a:t>The disaster has remained in public memory ever since – featuring in popular culture and, as a wreck, remaining a point of constant study and fascination. In 2023 a further 5 people lost their lives when the Titan submersible imploded on descent to view the wreck.</a:t>
            </a:r>
          </a:p>
          <a:p>
            <a:endParaRPr lang="en-GB" dirty="0"/>
          </a:p>
          <a:p>
            <a:r>
              <a:rPr lang="en-GB" dirty="0"/>
              <a:t>This recent 3d scan was created from more that 700,000 images, showing the violence of how the ship broke in two as it sank. The stern sits some 600m away from the bow section, almost 4km down. It’s like a forensic crime scene – one legend from passenger reports was that the lights stayed on until the very end. The scan revealed that some boilers were concave, suggesting they were active when plunged into the icy water – a valve was imaged lying on the stern, still in the on position, allowing steam into the electricity generators.</a:t>
            </a:r>
          </a:p>
          <a:p>
            <a:endParaRPr lang="en-GB" dirty="0"/>
          </a:p>
          <a:p>
            <a:r>
              <a:rPr lang="en-GB" dirty="0"/>
              <a:t>Personal possessions still visible, scattered around the seabed. </a:t>
            </a:r>
          </a:p>
          <a:p>
            <a:endParaRPr lang="en-GB" dirty="0"/>
          </a:p>
        </p:txBody>
      </p:sp>
      <p:sp>
        <p:nvSpPr>
          <p:cNvPr id="4" name="Slide Number Placeholder 3">
            <a:extLst>
              <a:ext uri="{FF2B5EF4-FFF2-40B4-BE49-F238E27FC236}">
                <a16:creationId xmlns:a16="http://schemas.microsoft.com/office/drawing/2014/main" id="{D7802A4B-2B7B-72B1-6DB2-54298EC0BB30}"/>
              </a:ext>
            </a:extLst>
          </p:cNvPr>
          <p:cNvSpPr>
            <a:spLocks noGrp="1"/>
          </p:cNvSpPr>
          <p:nvPr>
            <p:ph type="sldNum" sz="quarter" idx="5"/>
          </p:nvPr>
        </p:nvSpPr>
        <p:spPr/>
        <p:txBody>
          <a:bodyPr/>
          <a:lstStyle/>
          <a:p>
            <a:fld id="{C1CCAA03-4298-496A-97A8-48AF3FB0C5FC}" type="slidenum">
              <a:rPr lang="en-GB" smtClean="0"/>
              <a:t>6</a:t>
            </a:fld>
            <a:endParaRPr lang="en-GB"/>
          </a:p>
        </p:txBody>
      </p:sp>
    </p:spTree>
    <p:extLst>
      <p:ext uri="{BB962C8B-B14F-4D97-AF65-F5344CB8AC3E}">
        <p14:creationId xmlns:p14="http://schemas.microsoft.com/office/powerpoint/2010/main" val="561426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 history nerd and that was all pretty somber stuff, but we’re here for the data. </a:t>
            </a:r>
          </a:p>
          <a:p>
            <a:endParaRPr lang="en-GB" dirty="0"/>
          </a:p>
          <a:p>
            <a:r>
              <a:rPr lang="en-GB" dirty="0" err="1"/>
              <a:t>Kaggle</a:t>
            </a:r>
            <a:r>
              <a:rPr lang="en-GB" dirty="0"/>
              <a:t> is providing the data for this challenge.</a:t>
            </a:r>
          </a:p>
          <a:p>
            <a:endParaRPr lang="en-GB" dirty="0"/>
          </a:p>
          <a:p>
            <a:r>
              <a:rPr lang="en-GB" dirty="0" err="1"/>
              <a:t>Kaggle</a:t>
            </a:r>
            <a:r>
              <a:rPr lang="en-GB" dirty="0"/>
              <a:t> is a online machine learning and AI community, hosting tons of datasets for challenges just like this one. </a:t>
            </a:r>
          </a:p>
          <a:p>
            <a:endParaRPr lang="en-GB" dirty="0"/>
          </a:p>
          <a:p>
            <a:r>
              <a:rPr lang="en-GB" dirty="0"/>
              <a:t>The Titanic challenge is one of the most well known and is seen as a great start point for your foray into machine learning.</a:t>
            </a:r>
          </a:p>
          <a:p>
            <a:endParaRPr lang="en-GB" dirty="0"/>
          </a:p>
          <a:p>
            <a:r>
              <a:rPr lang="en-GB" dirty="0"/>
              <a:t>Why? The data is fairly unforgiving without a lot of complexity – which makes it easier for us to talk through it today. As you can see from this snippet, it doesn’t have a tonne of data points and it looks pretty well structured at first glance.</a:t>
            </a:r>
          </a:p>
          <a:p>
            <a:endParaRPr lang="en-GB" dirty="0"/>
          </a:p>
        </p:txBody>
      </p:sp>
      <p:sp>
        <p:nvSpPr>
          <p:cNvPr id="4" name="Slide Number Placeholder 3"/>
          <p:cNvSpPr>
            <a:spLocks noGrp="1"/>
          </p:cNvSpPr>
          <p:nvPr>
            <p:ph type="sldNum" sz="quarter" idx="5"/>
          </p:nvPr>
        </p:nvSpPr>
        <p:spPr/>
        <p:txBody>
          <a:bodyPr/>
          <a:lstStyle/>
          <a:p>
            <a:fld id="{C1CCAA03-4298-496A-97A8-48AF3FB0C5FC}" type="slidenum">
              <a:rPr lang="en-GB" smtClean="0"/>
              <a:t>7</a:t>
            </a:fld>
            <a:endParaRPr lang="en-GB"/>
          </a:p>
        </p:txBody>
      </p:sp>
    </p:spTree>
    <p:extLst>
      <p:ext uri="{BB962C8B-B14F-4D97-AF65-F5344CB8AC3E}">
        <p14:creationId xmlns:p14="http://schemas.microsoft.com/office/powerpoint/2010/main" val="22478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53F24-395C-8FC3-DD3B-E96F21AD94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9784D2-87CC-FD35-2AD2-14FE56D698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3EE3A-FAC7-11AD-3956-3AB5CCAC502D}"/>
              </a:ext>
            </a:extLst>
          </p:cNvPr>
          <p:cNvSpPr>
            <a:spLocks noGrp="1"/>
          </p:cNvSpPr>
          <p:nvPr>
            <p:ph type="body" idx="1"/>
          </p:nvPr>
        </p:nvSpPr>
        <p:spPr/>
        <p:txBody>
          <a:bodyPr/>
          <a:lstStyle/>
          <a:p>
            <a:r>
              <a:rPr lang="en-GB" dirty="0"/>
              <a:t>The challenge  is pretty straightforward – use machine learning to analyse passenger data (fake passenger data) and train a model that can predict a survival condition for a test set of the data. </a:t>
            </a:r>
          </a:p>
          <a:p>
            <a:endParaRPr lang="en-GB" dirty="0"/>
          </a:p>
          <a:p>
            <a:r>
              <a:rPr lang="en-GB" dirty="0"/>
              <a:t>What that involves will become more clear</a:t>
            </a:r>
          </a:p>
        </p:txBody>
      </p:sp>
      <p:sp>
        <p:nvSpPr>
          <p:cNvPr id="4" name="Slide Number Placeholder 3">
            <a:extLst>
              <a:ext uri="{FF2B5EF4-FFF2-40B4-BE49-F238E27FC236}">
                <a16:creationId xmlns:a16="http://schemas.microsoft.com/office/drawing/2014/main" id="{6C0D57CC-597A-A2E2-0E1C-996692C3427E}"/>
              </a:ext>
            </a:extLst>
          </p:cNvPr>
          <p:cNvSpPr>
            <a:spLocks noGrp="1"/>
          </p:cNvSpPr>
          <p:nvPr>
            <p:ph type="sldNum" sz="quarter" idx="5"/>
          </p:nvPr>
        </p:nvSpPr>
        <p:spPr/>
        <p:txBody>
          <a:bodyPr/>
          <a:lstStyle/>
          <a:p>
            <a:fld id="{C1CCAA03-4298-496A-97A8-48AF3FB0C5FC}" type="slidenum">
              <a:rPr lang="en-GB" smtClean="0"/>
              <a:t>8</a:t>
            </a:fld>
            <a:endParaRPr lang="en-GB"/>
          </a:p>
        </p:txBody>
      </p:sp>
    </p:spTree>
    <p:extLst>
      <p:ext uri="{BB962C8B-B14F-4D97-AF65-F5344CB8AC3E}">
        <p14:creationId xmlns:p14="http://schemas.microsoft.com/office/powerpoint/2010/main" val="2871759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a:t>So, what is machine learning?</a:t>
            </a:r>
          </a:p>
          <a:p>
            <a:endParaRPr lang="en-GB" sz="2000" dirty="0"/>
          </a:p>
          <a:p>
            <a:r>
              <a:rPr lang="en-GB" sz="2000" dirty="0"/>
              <a:t>A subfield of artificial intelligence</a:t>
            </a:r>
          </a:p>
          <a:p>
            <a:pPr lvl="1"/>
            <a:r>
              <a:rPr lang="en-GB" sz="1600" dirty="0"/>
              <a:t>Uses data and statistical algorithms to learn and solve specific problems</a:t>
            </a:r>
          </a:p>
          <a:p>
            <a:pPr lvl="1"/>
            <a:endParaRPr lang="en-GB" sz="1600" dirty="0"/>
          </a:p>
          <a:p>
            <a:r>
              <a:rPr lang="en-GB" sz="2000" dirty="0"/>
              <a:t>Like any AI, we train a model with data – once trained on a data set, the model can be used in a variety of ways, depending on what you’re trying to achieve.</a:t>
            </a:r>
          </a:p>
          <a:p>
            <a:endParaRPr lang="en-GB" sz="2000" dirty="0"/>
          </a:p>
          <a:p>
            <a:r>
              <a:rPr lang="en-GB" sz="2000" dirty="0"/>
              <a:t>There are few different kinds of models; supervised, unsupervised and reinforcement learning.</a:t>
            </a:r>
          </a:p>
          <a:p>
            <a:endParaRPr lang="en-GB" sz="2000" dirty="0"/>
          </a:p>
          <a:p>
            <a:r>
              <a:rPr lang="en-GB" sz="2000" dirty="0"/>
              <a:t>In a supervised model we feed the model data, which it then ‘trains’ on learning the relationships between the data and the outcomes – it can then be used to predict the outcome on unseen data.</a:t>
            </a:r>
          </a:p>
          <a:p>
            <a:endParaRPr lang="en-GB" sz="2000" dirty="0"/>
          </a:p>
          <a:p>
            <a:r>
              <a:rPr lang="en-GB" sz="2000" dirty="0"/>
              <a:t>In an unsupervised model, it’s very similar, but the model is working ‘untrained’ often against unlabelled data and has to discover the structures by itself– common uses of this method for us include clustering – give examples of tools.</a:t>
            </a:r>
          </a:p>
          <a:p>
            <a:endParaRPr lang="en-GB" sz="2000" dirty="0"/>
          </a:p>
          <a:p>
            <a:r>
              <a:rPr lang="en-GB" sz="2000" dirty="0"/>
              <a:t>Reinforcement Learning – you can maybe think of this like training a pet.</a:t>
            </a:r>
          </a:p>
          <a:p>
            <a:endParaRPr lang="en-GB" sz="2000" dirty="0"/>
          </a:p>
          <a:p>
            <a:r>
              <a:rPr lang="en-GB" sz="2000" dirty="0"/>
              <a:t>You want the model to make decision within an environment to achieve a desired outcome. When training, if the model does well you reward it, if it doesn’t you withhold the reward. The feedback helps the model learn (can have consequences – as we might discuss)</a:t>
            </a:r>
          </a:p>
          <a:p>
            <a:endParaRPr lang="en-GB" dirty="0"/>
          </a:p>
        </p:txBody>
      </p:sp>
      <p:sp>
        <p:nvSpPr>
          <p:cNvPr id="4" name="Slide Number Placeholder 3"/>
          <p:cNvSpPr>
            <a:spLocks noGrp="1"/>
          </p:cNvSpPr>
          <p:nvPr>
            <p:ph type="sldNum" sz="quarter" idx="5"/>
          </p:nvPr>
        </p:nvSpPr>
        <p:spPr/>
        <p:txBody>
          <a:bodyPr/>
          <a:lstStyle/>
          <a:p>
            <a:fld id="{C1CCAA03-4298-496A-97A8-48AF3FB0C5FC}" type="slidenum">
              <a:rPr lang="en-GB" smtClean="0"/>
              <a:t>9</a:t>
            </a:fld>
            <a:endParaRPr lang="en-GB"/>
          </a:p>
        </p:txBody>
      </p:sp>
    </p:spTree>
    <p:extLst>
      <p:ext uri="{BB962C8B-B14F-4D97-AF65-F5344CB8AC3E}">
        <p14:creationId xmlns:p14="http://schemas.microsoft.com/office/powerpoint/2010/main" val="144661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916F-2D39-FCBA-A8C3-D5EA0D5B3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E53BA5A-D57A-D866-C7AD-E042FA828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AE6FCD-399F-1C8B-C5DB-A42E48BDCBBF}"/>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5" name="Footer Placeholder 4">
            <a:extLst>
              <a:ext uri="{FF2B5EF4-FFF2-40B4-BE49-F238E27FC236}">
                <a16:creationId xmlns:a16="http://schemas.microsoft.com/office/drawing/2014/main" id="{D1876B3F-DADA-9889-016B-ADF22F55C2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9797A3-097D-BAD6-CAFE-095D51B93F74}"/>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338603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F632-704D-33C7-CD17-76B6D94863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D1DE2E-4CF2-DEB8-ACC2-056606F97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AF0E53-CC91-E3D1-F59A-5A01C99000B2}"/>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5" name="Footer Placeholder 4">
            <a:extLst>
              <a:ext uri="{FF2B5EF4-FFF2-40B4-BE49-F238E27FC236}">
                <a16:creationId xmlns:a16="http://schemas.microsoft.com/office/drawing/2014/main" id="{2B61FA1E-204A-53F3-AFEA-48BD5B2268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0EDF6A-2B68-807B-2AAE-A3A431E38E5A}"/>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212015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5BF2D9-E636-4C5E-D365-E857541C0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0A6C0D-3771-B502-F96D-1BE941B15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D94595-ABD7-2700-D8B9-6F0BBA422270}"/>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5" name="Footer Placeholder 4">
            <a:extLst>
              <a:ext uri="{FF2B5EF4-FFF2-40B4-BE49-F238E27FC236}">
                <a16:creationId xmlns:a16="http://schemas.microsoft.com/office/drawing/2014/main" id="{9CB2EF2F-5578-F2B2-31F5-7BA46E57B7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0B6649-CED2-6E13-467D-1E76EEEF3C2F}"/>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948322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916F-2D39-FCBA-A8C3-D5EA0D5B3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E53BA5A-D57A-D866-C7AD-E042FA828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AE6FCD-399F-1C8B-C5DB-A42E48BDCBB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D1876B3F-DADA-9889-016B-ADF22F55C23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BE9797A3-097D-BAD6-CAFE-095D51B93F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7184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1FE3-63D1-79C4-9A6D-FD19DEAD44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D5EC91-C3D7-C898-97D9-A225860C7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5D6761-89E3-FAF5-97D2-F805130F398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ABFBA296-B171-B8DF-E195-1F10ECC8B7B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AA88A162-E124-A66B-DB51-E1EBE653CC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66828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1B0E-E863-80AE-5A12-92BFD9205D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50E77A7-108B-27E2-A598-F17204804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97917F-5E73-8254-7F5D-DB5C83EB12E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48170399-DA3D-2B0A-3778-681FB4144B6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4F5893C3-2E15-508D-0CB3-C85497FE5A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0170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2108-06FF-4006-0A1D-DDCD3DE9C5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E3AF8C-4F4A-1621-3820-8394E5571A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275929F-1EA3-77ED-5222-0539BE09C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5A2DFD-D61F-0EA1-2FA0-EE37D09631B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Footer Placeholder 5">
            <a:extLst>
              <a:ext uri="{FF2B5EF4-FFF2-40B4-BE49-F238E27FC236}">
                <a16:creationId xmlns:a16="http://schemas.microsoft.com/office/drawing/2014/main" id="{E792F00F-56FE-9DAE-6BFE-AED9B12AC8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43B217D6-0756-903F-ABD7-724B8BDCA6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0207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936D-D959-2B0D-C840-2164063678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5236E8-6864-C375-64ED-A3950A844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ADC6F6-F4CC-ED74-8424-C64410EF8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3AFB120-4BAF-BDF8-5F37-C7827E745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81B5D-8027-6C6A-8398-2C52800FE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75F50C-9DC1-CF61-830E-9CB2C4327E7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8" name="Footer Placeholder 7">
            <a:extLst>
              <a:ext uri="{FF2B5EF4-FFF2-40B4-BE49-F238E27FC236}">
                <a16:creationId xmlns:a16="http://schemas.microsoft.com/office/drawing/2014/main" id="{59746CAA-226D-6AA7-2A00-41E2484B870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9" name="Slide Number Placeholder 8">
            <a:extLst>
              <a:ext uri="{FF2B5EF4-FFF2-40B4-BE49-F238E27FC236}">
                <a16:creationId xmlns:a16="http://schemas.microsoft.com/office/drawing/2014/main" id="{13DD67DA-CB66-0D02-41F9-AC8040EA42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927127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37E7-2A21-2C86-0CAA-BB6179F5C8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63D30E-61CE-4356-F4D0-308EC19A271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4" name="Footer Placeholder 3">
            <a:extLst>
              <a:ext uri="{FF2B5EF4-FFF2-40B4-BE49-F238E27FC236}">
                <a16:creationId xmlns:a16="http://schemas.microsoft.com/office/drawing/2014/main" id="{790DC5E7-2846-0FB3-7AF5-3A9FB9E38E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Slide Number Placeholder 4">
            <a:extLst>
              <a:ext uri="{FF2B5EF4-FFF2-40B4-BE49-F238E27FC236}">
                <a16:creationId xmlns:a16="http://schemas.microsoft.com/office/drawing/2014/main" id="{9005236B-8597-D766-4162-5BE03454C7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57219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C719D-6AB2-7332-2BFC-F514218D81E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3" name="Footer Placeholder 2">
            <a:extLst>
              <a:ext uri="{FF2B5EF4-FFF2-40B4-BE49-F238E27FC236}">
                <a16:creationId xmlns:a16="http://schemas.microsoft.com/office/drawing/2014/main" id="{E4E1B2C9-5231-4C53-959C-BFD9131D9A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4" name="Slide Number Placeholder 3">
            <a:extLst>
              <a:ext uri="{FF2B5EF4-FFF2-40B4-BE49-F238E27FC236}">
                <a16:creationId xmlns:a16="http://schemas.microsoft.com/office/drawing/2014/main" id="{7A07C7CD-B17D-4BDF-6270-B768995D43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34818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714B-F718-76EA-2F21-4D55C080C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58129F-F91C-587C-0C52-3065A1D0C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D4F2BF-360F-3036-03FD-6D31EA2C7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2B90A-637E-E123-78A0-1E84C26B244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Footer Placeholder 5">
            <a:extLst>
              <a:ext uri="{FF2B5EF4-FFF2-40B4-BE49-F238E27FC236}">
                <a16:creationId xmlns:a16="http://schemas.microsoft.com/office/drawing/2014/main" id="{267979F5-7658-340A-FB9F-509F27B29C3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6F08E13A-95BC-77D6-7E56-E87BC80945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936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1FE3-63D1-79C4-9A6D-FD19DEAD44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D5EC91-C3D7-C898-97D9-A225860C7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5D6761-89E3-FAF5-97D2-F805130F398D}"/>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5" name="Footer Placeholder 4">
            <a:extLst>
              <a:ext uri="{FF2B5EF4-FFF2-40B4-BE49-F238E27FC236}">
                <a16:creationId xmlns:a16="http://schemas.microsoft.com/office/drawing/2014/main" id="{ABFBA296-B171-B8DF-E195-1F10ECC8B7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88A162-E124-A66B-DB51-E1EBE653CC18}"/>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2666686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6163-0F50-E7FC-390A-76E43E1A0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B805DB-072F-25E0-60C6-A40C288BB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BE530B4-E439-DE75-D35E-49736D017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62E50-FAC0-35C3-DC60-0B2199AFF2F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Footer Placeholder 5">
            <a:extLst>
              <a:ext uri="{FF2B5EF4-FFF2-40B4-BE49-F238E27FC236}">
                <a16:creationId xmlns:a16="http://schemas.microsoft.com/office/drawing/2014/main" id="{3934AEA3-34C0-F78D-87C6-E8A39F7846F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EAC2ADAC-513C-A4A6-A62A-E0443D1C5B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51939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F632-704D-33C7-CD17-76B6D94863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D1DE2E-4CF2-DEB8-ACC2-056606F97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AF0E53-CC91-E3D1-F59A-5A01C99000B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2B61FA1E-204A-53F3-AFEA-48BD5B2268F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FF0EDF6A-2B68-807B-2AAE-A3A431E38E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30354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5BF2D9-E636-4C5E-D365-E857541C0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20A6C0D-3771-B502-F96D-1BE941B15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D94595-ABD7-2700-D8B9-6F0BBA42227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9CB2EF2F-5578-F2B2-31F5-7BA46E57B7C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2F0B6649-CED2-6E13-467D-1E76EEEF3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93240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1B0E-E863-80AE-5A12-92BFD9205D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50E77A7-108B-27E2-A598-F17204804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97917F-5E73-8254-7F5D-DB5C83EB12ED}"/>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5" name="Footer Placeholder 4">
            <a:extLst>
              <a:ext uri="{FF2B5EF4-FFF2-40B4-BE49-F238E27FC236}">
                <a16:creationId xmlns:a16="http://schemas.microsoft.com/office/drawing/2014/main" id="{48170399-DA3D-2B0A-3778-681FB4144B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5893C3-2E15-508D-0CB3-C85497FE5A5A}"/>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3801841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2108-06FF-4006-0A1D-DDCD3DE9C5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E3AF8C-4F4A-1621-3820-8394E5571A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275929F-1EA3-77ED-5222-0539BE09C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5A2DFD-D61F-0EA1-2FA0-EE37D09631B1}"/>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6" name="Footer Placeholder 5">
            <a:extLst>
              <a:ext uri="{FF2B5EF4-FFF2-40B4-BE49-F238E27FC236}">
                <a16:creationId xmlns:a16="http://schemas.microsoft.com/office/drawing/2014/main" id="{E792F00F-56FE-9DAE-6BFE-AED9B12AC8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B217D6-0756-903F-ABD7-724B8BDCA60C}"/>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309741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936D-D959-2B0D-C840-2164063678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5236E8-6864-C375-64ED-A3950A844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ADC6F6-F4CC-ED74-8424-C64410EF8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3AFB120-4BAF-BDF8-5F37-C7827E745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81B5D-8027-6C6A-8398-2C52800FE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75F50C-9DC1-CF61-830E-9CB2C4327E72}"/>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8" name="Footer Placeholder 7">
            <a:extLst>
              <a:ext uri="{FF2B5EF4-FFF2-40B4-BE49-F238E27FC236}">
                <a16:creationId xmlns:a16="http://schemas.microsoft.com/office/drawing/2014/main" id="{59746CAA-226D-6AA7-2A00-41E2484B87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3DD67DA-CB66-0D02-41F9-AC8040EA42AF}"/>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79118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37E7-2A21-2C86-0CAA-BB6179F5C8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63D30E-61CE-4356-F4D0-308EC19A2714}"/>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4" name="Footer Placeholder 3">
            <a:extLst>
              <a:ext uri="{FF2B5EF4-FFF2-40B4-BE49-F238E27FC236}">
                <a16:creationId xmlns:a16="http://schemas.microsoft.com/office/drawing/2014/main" id="{790DC5E7-2846-0FB3-7AF5-3A9FB9E38EF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05236B-8597-D766-4162-5BE03454C7E5}"/>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393732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C719D-6AB2-7332-2BFC-F514218D81E6}"/>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3" name="Footer Placeholder 2">
            <a:extLst>
              <a:ext uri="{FF2B5EF4-FFF2-40B4-BE49-F238E27FC236}">
                <a16:creationId xmlns:a16="http://schemas.microsoft.com/office/drawing/2014/main" id="{E4E1B2C9-5231-4C53-959C-BFD9131D9A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07C7CD-B17D-4BDF-6270-B768995D4338}"/>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37800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714B-F718-76EA-2F21-4D55C080C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358129F-F91C-587C-0C52-3065A1D0C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D4F2BF-360F-3036-03FD-6D31EA2C7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2B90A-637E-E123-78A0-1E84C26B244F}"/>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6" name="Footer Placeholder 5">
            <a:extLst>
              <a:ext uri="{FF2B5EF4-FFF2-40B4-BE49-F238E27FC236}">
                <a16:creationId xmlns:a16="http://schemas.microsoft.com/office/drawing/2014/main" id="{267979F5-7658-340A-FB9F-509F27B29C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08E13A-95BC-77D6-7E56-E87BC809452C}"/>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312654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6163-0F50-E7FC-390A-76E43E1A0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B805DB-072F-25E0-60C6-A40C288BB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BE530B4-E439-DE75-D35E-49736D017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62E50-FAC0-35C3-DC60-0B2199AFF2FA}"/>
              </a:ext>
            </a:extLst>
          </p:cNvPr>
          <p:cNvSpPr>
            <a:spLocks noGrp="1"/>
          </p:cNvSpPr>
          <p:nvPr>
            <p:ph type="dt" sz="half" idx="10"/>
          </p:nvPr>
        </p:nvSpPr>
        <p:spPr/>
        <p:txBody>
          <a:bodyPr/>
          <a:lstStyle/>
          <a:p>
            <a:fld id="{DD8CCE30-A557-4787-BF5E-09D40F58CCB0}" type="datetimeFigureOut">
              <a:rPr lang="en-GB" smtClean="0"/>
              <a:t>28/05/2025</a:t>
            </a:fld>
            <a:endParaRPr lang="en-GB"/>
          </a:p>
        </p:txBody>
      </p:sp>
      <p:sp>
        <p:nvSpPr>
          <p:cNvPr id="6" name="Footer Placeholder 5">
            <a:extLst>
              <a:ext uri="{FF2B5EF4-FFF2-40B4-BE49-F238E27FC236}">
                <a16:creationId xmlns:a16="http://schemas.microsoft.com/office/drawing/2014/main" id="{3934AEA3-34C0-F78D-87C6-E8A39F7846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C2ADAC-513C-A4A6-A62A-E0443D1C5B9F}"/>
              </a:ext>
            </a:extLst>
          </p:cNvPr>
          <p:cNvSpPr>
            <a:spLocks noGrp="1"/>
          </p:cNvSpPr>
          <p:nvPr>
            <p:ph type="sldNum" sz="quarter" idx="12"/>
          </p:nvPr>
        </p:nvSpPr>
        <p:spPr/>
        <p:txBody>
          <a:bodyPr/>
          <a:lstStyle/>
          <a:p>
            <a:fld id="{AF46ADD7-601A-47A3-BEA7-4C3789BB3115}" type="slidenum">
              <a:rPr lang="en-GB" smtClean="0"/>
              <a:t>‹#›</a:t>
            </a:fld>
            <a:endParaRPr lang="en-GB"/>
          </a:p>
        </p:txBody>
      </p:sp>
    </p:spTree>
    <p:extLst>
      <p:ext uri="{BB962C8B-B14F-4D97-AF65-F5344CB8AC3E}">
        <p14:creationId xmlns:p14="http://schemas.microsoft.com/office/powerpoint/2010/main" val="216222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DC2A9-BC5C-377B-7BA5-6F59C65D8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A5D50D-7669-437A-BF13-17D2D848D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4D4FAC-23F8-14DD-282B-6E6750CB4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8CCE30-A557-4787-BF5E-09D40F58CCB0}" type="datetimeFigureOut">
              <a:rPr lang="en-GB" smtClean="0"/>
              <a:t>28/05/2025</a:t>
            </a:fld>
            <a:endParaRPr lang="en-GB"/>
          </a:p>
        </p:txBody>
      </p:sp>
      <p:sp>
        <p:nvSpPr>
          <p:cNvPr id="5" name="Footer Placeholder 4">
            <a:extLst>
              <a:ext uri="{FF2B5EF4-FFF2-40B4-BE49-F238E27FC236}">
                <a16:creationId xmlns:a16="http://schemas.microsoft.com/office/drawing/2014/main" id="{3C3ECAA1-7B28-1F0F-70FF-F39DD8EA2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004273E-3BA2-53CF-6ED5-F5C098B8B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46ADD7-601A-47A3-BEA7-4C3789BB3115}" type="slidenum">
              <a:rPr lang="en-GB" smtClean="0"/>
              <a:t>‹#›</a:t>
            </a:fld>
            <a:endParaRPr lang="en-GB"/>
          </a:p>
        </p:txBody>
      </p:sp>
    </p:spTree>
    <p:extLst>
      <p:ext uri="{BB962C8B-B14F-4D97-AF65-F5344CB8AC3E}">
        <p14:creationId xmlns:p14="http://schemas.microsoft.com/office/powerpoint/2010/main" val="42420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DC2A9-BC5C-377B-7BA5-6F59C65D8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A5D50D-7669-437A-BF13-17D2D848D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4D4FAC-23F8-14DD-282B-6E6750CB4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D8CCE30-A557-4787-BF5E-09D40F58CCB0}" type="datetimeFigureOut">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28/05/2025</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3C3ECAA1-7B28-1F0F-70FF-F39DD8EA2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6004273E-3BA2-53CF-6ED5-F5C098B8B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F46ADD7-601A-47A3-BEA7-4C3789BB3115}" type="slidenum">
              <a:rPr kumimoji="0" lang="en-GB"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7067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8623C9-723E-D993-D23F-334534402C2B}"/>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Guess Who? (Drowned)</a:t>
            </a:r>
          </a:p>
        </p:txBody>
      </p:sp>
      <p:sp>
        <p:nvSpPr>
          <p:cNvPr id="3" name="Subtitle 2">
            <a:extLst>
              <a:ext uri="{FF2B5EF4-FFF2-40B4-BE49-F238E27FC236}">
                <a16:creationId xmlns:a16="http://schemas.microsoft.com/office/drawing/2014/main" id="{2BFABA31-ACF6-6267-50B4-76D5C1A928DB}"/>
              </a:ext>
            </a:extLst>
          </p:cNvPr>
          <p:cNvSpPr>
            <a:spLocks noGrp="1"/>
          </p:cNvSpPr>
          <p:nvPr>
            <p:ph type="subTitle" idx="1"/>
          </p:nvPr>
        </p:nvSpPr>
        <p:spPr>
          <a:xfrm>
            <a:off x="577661" y="4870824"/>
            <a:ext cx="11551994" cy="1458258"/>
          </a:xfrm>
        </p:spPr>
        <p:txBody>
          <a:bodyPr anchor="ctr">
            <a:normAutofit/>
          </a:bodyPr>
          <a:lstStyle/>
          <a:p>
            <a:pPr algn="l"/>
            <a:r>
              <a:rPr lang="en-GB" dirty="0"/>
              <a:t>An Introduction to Machine Learning: Using Data to Predict Survival on the Titanic</a:t>
            </a:r>
          </a:p>
          <a:p>
            <a:r>
              <a:rPr lang="en-GB" dirty="0"/>
              <a:t>CPO(CT) Grieve, DDC Analytics Team</a:t>
            </a:r>
          </a:p>
        </p:txBody>
      </p:sp>
    </p:spTree>
    <p:extLst>
      <p:ext uri="{BB962C8B-B14F-4D97-AF65-F5344CB8AC3E}">
        <p14:creationId xmlns:p14="http://schemas.microsoft.com/office/powerpoint/2010/main" val="143155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1750E2-B3AB-E69D-054E-7C47E0F411F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E43B2F-D7F8-33B7-F8F9-490520F35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2AC76EA-0F22-07C7-C8B6-D6E8B9501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E7442A-8CBA-7BB5-FA2D-48D9D39CE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0CB719-71B5-584F-465A-3B2995D1D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30C541-F5C8-F3B5-A6A2-36E83404A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E1E59AB-C4A3-D580-4333-333AFD3FC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6B895198-0482-6C04-A7AE-813DDAFFF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DDF06-DF93-3B5E-8485-8DA940A05151}"/>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What is Machine Learning?</a:t>
            </a:r>
          </a:p>
        </p:txBody>
      </p:sp>
      <p:sp>
        <p:nvSpPr>
          <p:cNvPr id="3" name="Content Placeholder 2">
            <a:extLst>
              <a:ext uri="{FF2B5EF4-FFF2-40B4-BE49-F238E27FC236}">
                <a16:creationId xmlns:a16="http://schemas.microsoft.com/office/drawing/2014/main" id="{8F78C2DC-8280-3E9E-8423-88F40C5A5005}"/>
              </a:ext>
            </a:extLst>
          </p:cNvPr>
          <p:cNvSpPr>
            <a:spLocks noGrp="1"/>
          </p:cNvSpPr>
          <p:nvPr>
            <p:ph idx="1"/>
          </p:nvPr>
        </p:nvSpPr>
        <p:spPr>
          <a:xfrm>
            <a:off x="4810259" y="649480"/>
            <a:ext cx="6555347" cy="5546047"/>
          </a:xfrm>
        </p:spPr>
        <p:txBody>
          <a:bodyPr anchor="ctr">
            <a:normAutofit/>
          </a:bodyPr>
          <a:lstStyle/>
          <a:p>
            <a:r>
              <a:rPr lang="en-GB" sz="2000" dirty="0"/>
              <a:t>A subfield of artificial intelligence</a:t>
            </a:r>
          </a:p>
          <a:p>
            <a:pPr lvl="1"/>
            <a:r>
              <a:rPr lang="en-GB" sz="1600" dirty="0"/>
              <a:t>Uses data and statistical algorithms to learn and solve specific problems</a:t>
            </a:r>
          </a:p>
          <a:p>
            <a:r>
              <a:rPr lang="en-GB" sz="2000" dirty="0"/>
              <a:t>Like any AI, ML models are trained</a:t>
            </a:r>
          </a:p>
          <a:p>
            <a:pPr lvl="1"/>
            <a:r>
              <a:rPr lang="en-GB" sz="1600" dirty="0"/>
              <a:t>A few different functions…</a:t>
            </a:r>
          </a:p>
        </p:txBody>
      </p:sp>
      <p:sp>
        <p:nvSpPr>
          <p:cNvPr id="4" name="Rectangle: Rounded Corners 3">
            <a:extLst>
              <a:ext uri="{FF2B5EF4-FFF2-40B4-BE49-F238E27FC236}">
                <a16:creationId xmlns:a16="http://schemas.microsoft.com/office/drawing/2014/main" id="{92E9FC37-5711-FC91-2A38-0E0A9DFD65ED}"/>
              </a:ext>
            </a:extLst>
          </p:cNvPr>
          <p:cNvSpPr/>
          <p:nvPr/>
        </p:nvSpPr>
        <p:spPr>
          <a:xfrm>
            <a:off x="4819187" y="4371009"/>
            <a:ext cx="1947674" cy="241300"/>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Descriptive</a:t>
            </a:r>
          </a:p>
        </p:txBody>
      </p:sp>
      <p:sp>
        <p:nvSpPr>
          <p:cNvPr id="5" name="Rectangle: Rounded Corners 4">
            <a:extLst>
              <a:ext uri="{FF2B5EF4-FFF2-40B4-BE49-F238E27FC236}">
                <a16:creationId xmlns:a16="http://schemas.microsoft.com/office/drawing/2014/main" id="{EE9A3490-2636-1232-A2F7-BED4B31D3CCD}"/>
              </a:ext>
            </a:extLst>
          </p:cNvPr>
          <p:cNvSpPr/>
          <p:nvPr/>
        </p:nvSpPr>
        <p:spPr>
          <a:xfrm>
            <a:off x="9418694" y="4356016"/>
            <a:ext cx="1947674" cy="241300"/>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Prescriptive</a:t>
            </a:r>
          </a:p>
        </p:txBody>
      </p:sp>
      <p:sp>
        <p:nvSpPr>
          <p:cNvPr id="6" name="Rectangle: Rounded Corners 5">
            <a:extLst>
              <a:ext uri="{FF2B5EF4-FFF2-40B4-BE49-F238E27FC236}">
                <a16:creationId xmlns:a16="http://schemas.microsoft.com/office/drawing/2014/main" id="{075DEC7E-181E-9BA0-170F-D7246D96715B}"/>
              </a:ext>
            </a:extLst>
          </p:cNvPr>
          <p:cNvSpPr/>
          <p:nvPr/>
        </p:nvSpPr>
        <p:spPr>
          <a:xfrm>
            <a:off x="7113333" y="4352067"/>
            <a:ext cx="1947674" cy="241300"/>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Predictive</a:t>
            </a:r>
          </a:p>
        </p:txBody>
      </p:sp>
      <p:sp>
        <p:nvSpPr>
          <p:cNvPr id="7" name="Rectangle: Rounded Corners 6">
            <a:extLst>
              <a:ext uri="{FF2B5EF4-FFF2-40B4-BE49-F238E27FC236}">
                <a16:creationId xmlns:a16="http://schemas.microsoft.com/office/drawing/2014/main" id="{0B305C8C-4F00-185F-E76F-15052C54C6CB}"/>
              </a:ext>
            </a:extLst>
          </p:cNvPr>
          <p:cNvSpPr/>
          <p:nvPr/>
        </p:nvSpPr>
        <p:spPr>
          <a:xfrm>
            <a:off x="4819186" y="4673599"/>
            <a:ext cx="1947673" cy="153206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 system uses the data to explain what happened</a:t>
            </a:r>
          </a:p>
        </p:txBody>
      </p:sp>
      <p:sp>
        <p:nvSpPr>
          <p:cNvPr id="9" name="Rectangle: Rounded Corners 8">
            <a:extLst>
              <a:ext uri="{FF2B5EF4-FFF2-40B4-BE49-F238E27FC236}">
                <a16:creationId xmlns:a16="http://schemas.microsoft.com/office/drawing/2014/main" id="{20861EE4-8E14-116E-87B9-150F1FEF230D}"/>
              </a:ext>
            </a:extLst>
          </p:cNvPr>
          <p:cNvSpPr/>
          <p:nvPr/>
        </p:nvSpPr>
        <p:spPr>
          <a:xfrm>
            <a:off x="7113333" y="4673599"/>
            <a:ext cx="1947673" cy="1521927"/>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 system uses the data to predict what will happen</a:t>
            </a:r>
          </a:p>
        </p:txBody>
      </p:sp>
      <p:sp>
        <p:nvSpPr>
          <p:cNvPr id="11" name="Rectangle: Rounded Corners 10">
            <a:extLst>
              <a:ext uri="{FF2B5EF4-FFF2-40B4-BE49-F238E27FC236}">
                <a16:creationId xmlns:a16="http://schemas.microsoft.com/office/drawing/2014/main" id="{2674A2F6-096C-D406-FCBA-4BD41FD3EB68}"/>
              </a:ext>
            </a:extLst>
          </p:cNvPr>
          <p:cNvSpPr/>
          <p:nvPr/>
        </p:nvSpPr>
        <p:spPr>
          <a:xfrm>
            <a:off x="9406942" y="4673599"/>
            <a:ext cx="1948436" cy="1521926"/>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The system will use the data to make suggestions about what action to take</a:t>
            </a:r>
          </a:p>
        </p:txBody>
      </p:sp>
    </p:spTree>
    <p:extLst>
      <p:ext uri="{BB962C8B-B14F-4D97-AF65-F5344CB8AC3E}">
        <p14:creationId xmlns:p14="http://schemas.microsoft.com/office/powerpoint/2010/main" val="1123113963"/>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79EE96-2FBC-C9D0-6200-3D3E60CC1B8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B014E0-202C-306D-65C6-6D036D57D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7A7A7D1-3FE0-3DCF-7499-F1642E10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1C4372-EBE0-E7A9-80A6-E692111E7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A1B7AE-0752-8F82-6571-2C4BAE08C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A50F802-A910-7ABE-A923-1DD32C664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6837D51-E384-3DDF-53D1-7E2A88B5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97BB9137-5A2D-DA70-E9A0-60B6294749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9D568-3160-99F2-6B26-5ECBF445DB67}"/>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So, Is It Just Chat GPT?</a:t>
            </a:r>
          </a:p>
        </p:txBody>
      </p:sp>
      <p:sp>
        <p:nvSpPr>
          <p:cNvPr id="3" name="Content Placeholder 2">
            <a:extLst>
              <a:ext uri="{FF2B5EF4-FFF2-40B4-BE49-F238E27FC236}">
                <a16:creationId xmlns:a16="http://schemas.microsoft.com/office/drawing/2014/main" id="{C559FFCC-02CA-AC76-B109-49F7035956AF}"/>
              </a:ext>
            </a:extLst>
          </p:cNvPr>
          <p:cNvSpPr>
            <a:spLocks noGrp="1"/>
          </p:cNvSpPr>
          <p:nvPr>
            <p:ph idx="1"/>
          </p:nvPr>
        </p:nvSpPr>
        <p:spPr>
          <a:xfrm>
            <a:off x="4810259" y="649480"/>
            <a:ext cx="6555347" cy="5546047"/>
          </a:xfrm>
        </p:spPr>
        <p:txBody>
          <a:bodyPr anchor="ctr">
            <a:normAutofit/>
          </a:bodyPr>
          <a:lstStyle/>
          <a:p>
            <a:r>
              <a:rPr lang="en-GB" sz="2000" dirty="0"/>
              <a:t>No</a:t>
            </a:r>
            <a:endParaRPr lang="en-GB" sz="1200" dirty="0"/>
          </a:p>
          <a:p>
            <a:endParaRPr lang="en-GB" sz="2000" dirty="0"/>
          </a:p>
        </p:txBody>
      </p:sp>
    </p:spTree>
    <p:extLst>
      <p:ext uri="{BB962C8B-B14F-4D97-AF65-F5344CB8AC3E}">
        <p14:creationId xmlns:p14="http://schemas.microsoft.com/office/powerpoint/2010/main" val="147198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A416D3-BABE-D3E3-47FA-EE85BA3679D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7E13D8-AEB1-B12C-CFD4-26146771E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C3C6491-92CE-E6AE-86CB-7CB3C3AE4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01F08D-F851-E00C-4FC6-B99B2E18A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BFD8E6E-F408-BE41-D99B-D153F6D91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41D2C2-B687-38F7-F4A2-13C1E575C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072F94D-5809-0750-F74E-75CF90F8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6B8C3B5C-E357-DDE1-A12A-D0B40E0D1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3516D-56B8-CE33-7CA1-90D73AE8CC49}"/>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How We’ll Use Machine Learning?</a:t>
            </a:r>
          </a:p>
        </p:txBody>
      </p:sp>
      <p:sp>
        <p:nvSpPr>
          <p:cNvPr id="3" name="Content Placeholder 2">
            <a:extLst>
              <a:ext uri="{FF2B5EF4-FFF2-40B4-BE49-F238E27FC236}">
                <a16:creationId xmlns:a16="http://schemas.microsoft.com/office/drawing/2014/main" id="{1FA49ACA-85B8-42A0-B734-232A1D1138F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2000" dirty="0"/>
              <a:t>A supervised model with the intent to predict an outcome</a:t>
            </a:r>
          </a:p>
          <a:p>
            <a:r>
              <a:rPr lang="en-GB" sz="2000" dirty="0" err="1"/>
              <a:t>XGBoost</a:t>
            </a:r>
            <a:endParaRPr lang="en-GB" sz="2000" dirty="0"/>
          </a:p>
          <a:p>
            <a:pPr lvl="1"/>
            <a:r>
              <a:rPr lang="en-GB" sz="1600" dirty="0"/>
              <a:t>Decision tree</a:t>
            </a:r>
          </a:p>
          <a:p>
            <a:endParaRPr lang="en-GB" sz="2000" dirty="0"/>
          </a:p>
        </p:txBody>
      </p:sp>
    </p:spTree>
    <p:extLst>
      <p:ext uri="{BB962C8B-B14F-4D97-AF65-F5344CB8AC3E}">
        <p14:creationId xmlns:p14="http://schemas.microsoft.com/office/powerpoint/2010/main" val="18085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144038-31C9-D9F3-117C-26B617FE057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355A4C-189D-DD46-5EFF-5B1842AF6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26AD116-D55B-FF13-26B8-40C150A32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B4AD73-7F0E-88A0-34D8-65FF2630A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0A3B664-E27D-A83E-A49B-DA83D984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D14C20-30F5-239D-C217-41281835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7D506C1-FC26-F4EF-5472-D7A334E60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C9939B6-B878-F1D2-A0F7-919828200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81BA8C-1420-E5DA-517B-4E1E9F9A29B8}"/>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Decision Trees</a:t>
            </a:r>
          </a:p>
        </p:txBody>
      </p:sp>
      <p:sp>
        <p:nvSpPr>
          <p:cNvPr id="3" name="Content Placeholder 2">
            <a:extLst>
              <a:ext uri="{FF2B5EF4-FFF2-40B4-BE49-F238E27FC236}">
                <a16:creationId xmlns:a16="http://schemas.microsoft.com/office/drawing/2014/main" id="{6DF1DAD2-4619-8184-66CE-AABB64734BAA}"/>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2000" dirty="0"/>
              <a:t>Like a flow chart</a:t>
            </a:r>
          </a:p>
          <a:p>
            <a:pPr lvl="1"/>
            <a:r>
              <a:rPr lang="en-GB" sz="1600" dirty="0"/>
              <a:t>Each node is a “test” on an attribute</a:t>
            </a:r>
          </a:p>
          <a:p>
            <a:pPr lvl="1"/>
            <a:r>
              <a:rPr lang="en-GB" sz="1600" dirty="0"/>
              <a:t>Each branch is the outcome of that test</a:t>
            </a:r>
          </a:p>
          <a:p>
            <a:endParaRPr lang="en-GB" sz="2000" dirty="0"/>
          </a:p>
        </p:txBody>
      </p:sp>
    </p:spTree>
    <p:extLst>
      <p:ext uri="{BB962C8B-B14F-4D97-AF65-F5344CB8AC3E}">
        <p14:creationId xmlns:p14="http://schemas.microsoft.com/office/powerpoint/2010/main" val="156093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8A8AF7-C7A8-8A16-73D7-AAF00769653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2EF008-FF8B-3993-3C1F-14B16EEB4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DB2F662-5828-C2B1-028C-B4D0E37A0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7CABB7-DC57-83F6-16E7-333EA7CD2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56A0CF-A841-0AA6-2D4C-285AAAA6B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1A78D2-AC01-D6EC-2D39-C4D8EF0D0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6259128F-FD1D-83CB-C80A-B1D4C9A8D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E0D0907-0B40-C45A-AAA1-D230B46C6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033C9-3F5D-DBC3-9969-D2CD8087BD3C}"/>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Decision Trees</a:t>
            </a:r>
          </a:p>
        </p:txBody>
      </p:sp>
      <p:sp>
        <p:nvSpPr>
          <p:cNvPr id="3" name="Content Placeholder 2">
            <a:extLst>
              <a:ext uri="{FF2B5EF4-FFF2-40B4-BE49-F238E27FC236}">
                <a16:creationId xmlns:a16="http://schemas.microsoft.com/office/drawing/2014/main" id="{52A50102-BF6B-888E-EBBC-93C354BA62B3}"/>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2000" dirty="0"/>
              <a:t>Take from existing</a:t>
            </a:r>
          </a:p>
          <a:p>
            <a:r>
              <a:rPr lang="en-GB" sz="2000" dirty="0"/>
              <a:t>8,224,354,254</a:t>
            </a:r>
          </a:p>
        </p:txBody>
      </p:sp>
      <p:pic>
        <p:nvPicPr>
          <p:cNvPr id="6146" name="Picture 2">
            <a:extLst>
              <a:ext uri="{FF2B5EF4-FFF2-40B4-BE49-F238E27FC236}">
                <a16:creationId xmlns:a16="http://schemas.microsoft.com/office/drawing/2014/main" id="{191B15E1-8FC4-C1F4-8057-308536D32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598" y="797920"/>
            <a:ext cx="7505700" cy="54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843222-3299-55E6-997A-691CD1965AB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F6355D-24DD-DB1F-EB8E-7E67EE06E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D93A8C7-273A-C090-EE31-014D886F5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02A62F-BCD9-72FD-1DD3-7E1C499A7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FC2CE9A-3FEE-0C5E-83D4-26153C19B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4DCF48-DECC-46C1-2C06-6AB5958B3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D0385AB-A73D-017B-AB5E-E617D151B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AE786093-A69D-723E-7CD2-25D7B856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62445-77E6-EEB9-F7CD-C4FBEC35B773}"/>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Decision Trees</a:t>
            </a:r>
          </a:p>
        </p:txBody>
      </p:sp>
      <p:sp>
        <p:nvSpPr>
          <p:cNvPr id="3" name="Content Placeholder 2">
            <a:extLst>
              <a:ext uri="{FF2B5EF4-FFF2-40B4-BE49-F238E27FC236}">
                <a16:creationId xmlns:a16="http://schemas.microsoft.com/office/drawing/2014/main" id="{0954152E-2D4D-3B22-B2F1-93242B70D4A6}"/>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2000" dirty="0"/>
              <a:t>Take from existing</a:t>
            </a:r>
          </a:p>
          <a:p>
            <a:r>
              <a:rPr lang="en-GB" sz="2000" dirty="0"/>
              <a:t>8,224,354,254</a:t>
            </a:r>
          </a:p>
        </p:txBody>
      </p:sp>
    </p:spTree>
    <p:extLst>
      <p:ext uri="{BB962C8B-B14F-4D97-AF65-F5344CB8AC3E}">
        <p14:creationId xmlns:p14="http://schemas.microsoft.com/office/powerpoint/2010/main" val="343064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912732-FA7E-48B0-3736-8BD75FC189E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66FBDA-8F65-8F0E-2964-535F563FD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78D5061-290E-8856-C523-2B6C66BEE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F18277-7D87-DF57-A716-682CAE5DF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5E212D-6840-05F6-3AC4-C26E2F1DD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F58DCD-C3DA-BAF1-6216-7B6DAAE32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97BC70E-3E2B-20B6-C5C3-9E509F9B3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A0339243-76F9-7611-D957-DE9E515F3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1DC5D-8E51-EBFE-4245-3D413DFDAB27}"/>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Decision Trees</a:t>
            </a:r>
          </a:p>
        </p:txBody>
      </p:sp>
      <p:sp>
        <p:nvSpPr>
          <p:cNvPr id="3" name="Content Placeholder 2">
            <a:extLst>
              <a:ext uri="{FF2B5EF4-FFF2-40B4-BE49-F238E27FC236}">
                <a16:creationId xmlns:a16="http://schemas.microsoft.com/office/drawing/2014/main" id="{383890BF-F082-C220-13FD-C4DC5289CA0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GB" sz="2000" dirty="0"/>
              <a:t>The world population is over 8 billion </a:t>
            </a:r>
            <a:r>
              <a:rPr lang="en-GB" sz="2000" dirty="0" err="1"/>
              <a:t>people.If</a:t>
            </a:r>
            <a:r>
              <a:rPr lang="en-GB" sz="2000" dirty="0"/>
              <a:t> each question could perfectly divide the remaining group into two equal halves (like a perfectly balanced binary tree), you would need approximately log 2​ (8,000,000,000) questions.2 30 ≈1 billion, and 2 33 ≈8.5 </a:t>
            </a:r>
            <a:r>
              <a:rPr lang="en-GB" sz="2000" dirty="0" err="1"/>
              <a:t>billion.So</a:t>
            </a:r>
            <a:r>
              <a:rPr lang="en-GB" sz="2000" dirty="0"/>
              <a:t>, in a theoretical ideal scenario, around 33-34 perfectly discriminatory binary (yes/no) questions could narrow it down to a single person.</a:t>
            </a:r>
          </a:p>
        </p:txBody>
      </p:sp>
    </p:spTree>
    <p:extLst>
      <p:ext uri="{BB962C8B-B14F-4D97-AF65-F5344CB8AC3E}">
        <p14:creationId xmlns:p14="http://schemas.microsoft.com/office/powerpoint/2010/main" val="2272155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9AA91B-CA32-BB9B-EC70-EC933C1B50E1}"/>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E0FC4-1FA8-18E5-5DF5-9DF0203AF383}"/>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Our Data</a:t>
            </a:r>
            <a:endParaRPr lang="en-GB" sz="4000">
              <a:solidFill>
                <a:srgbClr val="FFFFFF"/>
              </a:solidFill>
            </a:endParaRPr>
          </a:p>
        </p:txBody>
      </p:sp>
      <p:sp>
        <p:nvSpPr>
          <p:cNvPr id="3" name="Content Placeholder 2">
            <a:extLst>
              <a:ext uri="{FF2B5EF4-FFF2-40B4-BE49-F238E27FC236}">
                <a16:creationId xmlns:a16="http://schemas.microsoft.com/office/drawing/2014/main" id="{88B8EC8B-1A07-8B26-9E49-3A10C7E5CF8D}"/>
              </a:ext>
            </a:extLst>
          </p:cNvPr>
          <p:cNvSpPr>
            <a:spLocks noGrp="1"/>
          </p:cNvSpPr>
          <p:nvPr>
            <p:ph idx="1"/>
          </p:nvPr>
        </p:nvSpPr>
        <p:spPr>
          <a:xfrm>
            <a:off x="459350" y="1885279"/>
            <a:ext cx="9724031" cy="3683358"/>
          </a:xfrm>
        </p:spPr>
        <p:txBody>
          <a:bodyPr vert="horz" lIns="91440" tIns="45720" rIns="91440" bIns="45720" rtlCol="0" anchor="t">
            <a:normAutofit/>
          </a:bodyPr>
          <a:lstStyle/>
          <a:p>
            <a:r>
              <a:rPr lang="en-GB" sz="2000" dirty="0"/>
              <a:t>Let’s get to the challenge</a:t>
            </a:r>
          </a:p>
          <a:p>
            <a:r>
              <a:rPr lang="en-GB" sz="2000" dirty="0"/>
              <a:t>What does the data look like?</a:t>
            </a:r>
          </a:p>
        </p:txBody>
      </p:sp>
      <p:pic>
        <p:nvPicPr>
          <p:cNvPr id="7" name="Picture 6">
            <a:extLst>
              <a:ext uri="{FF2B5EF4-FFF2-40B4-BE49-F238E27FC236}">
                <a16:creationId xmlns:a16="http://schemas.microsoft.com/office/drawing/2014/main" id="{404CBE9A-C954-3BFB-3CFB-AEA30CB51881}"/>
              </a:ext>
            </a:extLst>
          </p:cNvPr>
          <p:cNvPicPr>
            <a:picLocks noChangeAspect="1"/>
          </p:cNvPicPr>
          <p:nvPr/>
        </p:nvPicPr>
        <p:blipFill>
          <a:blip r:embed="rId3"/>
          <a:stretch>
            <a:fillRect/>
          </a:stretch>
        </p:blipFill>
        <p:spPr>
          <a:xfrm>
            <a:off x="459350" y="2886436"/>
            <a:ext cx="10650436" cy="1686160"/>
          </a:xfrm>
          <a:prstGeom prst="rect">
            <a:avLst/>
          </a:prstGeom>
        </p:spPr>
      </p:pic>
      <p:pic>
        <p:nvPicPr>
          <p:cNvPr id="11" name="Picture 10">
            <a:extLst>
              <a:ext uri="{FF2B5EF4-FFF2-40B4-BE49-F238E27FC236}">
                <a16:creationId xmlns:a16="http://schemas.microsoft.com/office/drawing/2014/main" id="{57CBD522-89C3-2A6B-492C-03D8453FA5AB}"/>
              </a:ext>
            </a:extLst>
          </p:cNvPr>
          <p:cNvPicPr>
            <a:picLocks noChangeAspect="1"/>
          </p:cNvPicPr>
          <p:nvPr/>
        </p:nvPicPr>
        <p:blipFill>
          <a:blip r:embed="rId4"/>
          <a:stretch>
            <a:fillRect/>
          </a:stretch>
        </p:blipFill>
        <p:spPr>
          <a:xfrm>
            <a:off x="464266" y="4860443"/>
            <a:ext cx="8935697" cy="1638529"/>
          </a:xfrm>
          <a:prstGeom prst="rect">
            <a:avLst/>
          </a:prstGeom>
        </p:spPr>
      </p:pic>
    </p:spTree>
    <p:extLst>
      <p:ext uri="{BB962C8B-B14F-4D97-AF65-F5344CB8AC3E}">
        <p14:creationId xmlns:p14="http://schemas.microsoft.com/office/powerpoint/2010/main" val="203492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923912-4C88-A5C5-BDA5-66F150BEF65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B411E6-F55D-DED9-CFCA-D756BC5A0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D8595F-BACE-D621-51B3-A5F4F8C5A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FF8C947-AB73-4105-F70F-E464E6D76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0A3FE1-D0B4-71AE-E003-73308D4A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AFE4D-CD2F-F458-9EF0-66C87A0C1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55D2C-38C2-7B0E-59A4-30DF33BEDD0F}"/>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How Do We Do It?</a:t>
            </a:r>
          </a:p>
        </p:txBody>
      </p:sp>
      <p:sp>
        <p:nvSpPr>
          <p:cNvPr id="3" name="Content Placeholder 2">
            <a:extLst>
              <a:ext uri="{FF2B5EF4-FFF2-40B4-BE49-F238E27FC236}">
                <a16:creationId xmlns:a16="http://schemas.microsoft.com/office/drawing/2014/main" id="{4D8FDE08-0768-428A-9BE8-400F41DB6273}"/>
              </a:ext>
            </a:extLst>
          </p:cNvPr>
          <p:cNvSpPr>
            <a:spLocks noGrp="1"/>
          </p:cNvSpPr>
          <p:nvPr>
            <p:ph idx="1"/>
          </p:nvPr>
        </p:nvSpPr>
        <p:spPr>
          <a:xfrm>
            <a:off x="459350" y="1885279"/>
            <a:ext cx="9724031" cy="3683358"/>
          </a:xfrm>
        </p:spPr>
        <p:txBody>
          <a:bodyPr vert="horz" lIns="91440" tIns="45720" rIns="91440" bIns="45720" rtlCol="0" anchor="t">
            <a:normAutofit/>
          </a:bodyPr>
          <a:lstStyle/>
          <a:p>
            <a:r>
              <a:rPr lang="en-GB" sz="2000" dirty="0"/>
              <a:t>We’re using Python…</a:t>
            </a:r>
          </a:p>
        </p:txBody>
      </p:sp>
      <p:pic>
        <p:nvPicPr>
          <p:cNvPr id="5" name="Picture 4">
            <a:extLst>
              <a:ext uri="{FF2B5EF4-FFF2-40B4-BE49-F238E27FC236}">
                <a16:creationId xmlns:a16="http://schemas.microsoft.com/office/drawing/2014/main" id="{65451491-D61D-17CB-E5C7-EFC3E6158E0C}"/>
              </a:ext>
            </a:extLst>
          </p:cNvPr>
          <p:cNvPicPr>
            <a:picLocks noChangeAspect="1"/>
          </p:cNvPicPr>
          <p:nvPr/>
        </p:nvPicPr>
        <p:blipFill>
          <a:blip r:embed="rId3"/>
          <a:stretch>
            <a:fillRect/>
          </a:stretch>
        </p:blipFill>
        <p:spPr>
          <a:xfrm>
            <a:off x="459350" y="2440893"/>
            <a:ext cx="8545118" cy="3772426"/>
          </a:xfrm>
          <a:prstGeom prst="rect">
            <a:avLst/>
          </a:prstGeom>
        </p:spPr>
      </p:pic>
    </p:spTree>
    <p:extLst>
      <p:ext uri="{BB962C8B-B14F-4D97-AF65-F5344CB8AC3E}">
        <p14:creationId xmlns:p14="http://schemas.microsoft.com/office/powerpoint/2010/main" val="385286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78663F-D273-A3B0-6E22-5D288DD3BB1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9B25A23-9960-831B-D28B-C9C0F1E5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E5DFD1-DFF7-9BC4-E67F-4CFCB5F4C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E3BE5E-A9D4-364E-3CF2-53ED42581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5FC075C-66BB-A9ED-7C55-91419AEC2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F54B258-1265-CC40-8BA1-E8D881360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1395C-DED6-BCF3-E502-2FA551353D65}"/>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How Do We Do It?</a:t>
            </a:r>
          </a:p>
        </p:txBody>
      </p:sp>
      <p:sp>
        <p:nvSpPr>
          <p:cNvPr id="3" name="Content Placeholder 2">
            <a:extLst>
              <a:ext uri="{FF2B5EF4-FFF2-40B4-BE49-F238E27FC236}">
                <a16:creationId xmlns:a16="http://schemas.microsoft.com/office/drawing/2014/main" id="{7C61969E-E57F-B14F-1EEB-59DC36D82BD9}"/>
              </a:ext>
            </a:extLst>
          </p:cNvPr>
          <p:cNvSpPr>
            <a:spLocks noGrp="1"/>
          </p:cNvSpPr>
          <p:nvPr>
            <p:ph idx="1"/>
          </p:nvPr>
        </p:nvSpPr>
        <p:spPr>
          <a:xfrm>
            <a:off x="459350" y="1885279"/>
            <a:ext cx="9724031" cy="3683358"/>
          </a:xfrm>
        </p:spPr>
        <p:txBody>
          <a:bodyPr vert="horz" lIns="91440" tIns="45720" rIns="91440" bIns="45720" rtlCol="0" anchor="t">
            <a:normAutofit/>
          </a:bodyPr>
          <a:lstStyle/>
          <a:p>
            <a:r>
              <a:rPr lang="en-GB" sz="2000" dirty="0"/>
              <a:t>Prepare the data</a:t>
            </a:r>
          </a:p>
          <a:p>
            <a:pPr lvl="1"/>
            <a:r>
              <a:rPr lang="en-GB" sz="1600" dirty="0"/>
              <a:t>EDA</a:t>
            </a:r>
          </a:p>
          <a:p>
            <a:pPr lvl="1"/>
            <a:r>
              <a:rPr lang="en-GB" sz="1600" dirty="0"/>
              <a:t>Dummy values</a:t>
            </a:r>
          </a:p>
          <a:p>
            <a:pPr lvl="1"/>
            <a:r>
              <a:rPr lang="en-GB" sz="1600" dirty="0"/>
              <a:t>Remove unnecessary data</a:t>
            </a:r>
          </a:p>
        </p:txBody>
      </p:sp>
      <p:pic>
        <p:nvPicPr>
          <p:cNvPr id="8" name="Picture 7">
            <a:extLst>
              <a:ext uri="{FF2B5EF4-FFF2-40B4-BE49-F238E27FC236}">
                <a16:creationId xmlns:a16="http://schemas.microsoft.com/office/drawing/2014/main" id="{12F9DAB7-3A56-1E78-A608-17491A330CEE}"/>
              </a:ext>
            </a:extLst>
          </p:cNvPr>
          <p:cNvPicPr>
            <a:picLocks noChangeAspect="1"/>
          </p:cNvPicPr>
          <p:nvPr/>
        </p:nvPicPr>
        <p:blipFill>
          <a:blip r:embed="rId3"/>
          <a:stretch>
            <a:fillRect/>
          </a:stretch>
        </p:blipFill>
        <p:spPr>
          <a:xfrm>
            <a:off x="459350" y="3341473"/>
            <a:ext cx="8773749" cy="1590897"/>
          </a:xfrm>
          <a:prstGeom prst="rect">
            <a:avLst/>
          </a:prstGeom>
        </p:spPr>
      </p:pic>
    </p:spTree>
    <p:extLst>
      <p:ext uri="{BB962C8B-B14F-4D97-AF65-F5344CB8AC3E}">
        <p14:creationId xmlns:p14="http://schemas.microsoft.com/office/powerpoint/2010/main" val="340843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DC1D9-B3EE-9CCB-0DB6-D456F249463A}"/>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What We’ll Cover</a:t>
            </a:r>
          </a:p>
        </p:txBody>
      </p:sp>
      <p:sp>
        <p:nvSpPr>
          <p:cNvPr id="3" name="Content Placeholder 2">
            <a:extLst>
              <a:ext uri="{FF2B5EF4-FFF2-40B4-BE49-F238E27FC236}">
                <a16:creationId xmlns:a16="http://schemas.microsoft.com/office/drawing/2014/main" id="{C4CDEC7D-C0A4-F450-802D-4BCE275034E2}"/>
              </a:ext>
            </a:extLst>
          </p:cNvPr>
          <p:cNvSpPr>
            <a:spLocks noGrp="1"/>
          </p:cNvSpPr>
          <p:nvPr>
            <p:ph idx="1"/>
          </p:nvPr>
        </p:nvSpPr>
        <p:spPr>
          <a:xfrm>
            <a:off x="4810259" y="649480"/>
            <a:ext cx="6555347" cy="5546047"/>
          </a:xfrm>
        </p:spPr>
        <p:txBody>
          <a:bodyPr anchor="ctr">
            <a:normAutofit/>
          </a:bodyPr>
          <a:lstStyle/>
          <a:p>
            <a:r>
              <a:rPr lang="en-GB" sz="2000" dirty="0"/>
              <a:t>Titanic</a:t>
            </a:r>
          </a:p>
          <a:p>
            <a:r>
              <a:rPr lang="en-GB" sz="2000" dirty="0"/>
              <a:t>The Challenge</a:t>
            </a:r>
          </a:p>
          <a:p>
            <a:r>
              <a:rPr lang="en-GB" sz="2000" dirty="0"/>
              <a:t>Machine Learning Overview</a:t>
            </a:r>
          </a:p>
          <a:p>
            <a:r>
              <a:rPr lang="en-GB" sz="2000" dirty="0"/>
              <a:t>Using Machine Learning</a:t>
            </a:r>
          </a:p>
          <a:p>
            <a:pPr lvl="1"/>
            <a:r>
              <a:rPr lang="en-GB" sz="1600" dirty="0"/>
              <a:t>Processing the data</a:t>
            </a:r>
          </a:p>
          <a:p>
            <a:pPr lvl="1"/>
            <a:r>
              <a:rPr lang="en-GB" sz="1600" dirty="0"/>
              <a:t>Survival prediction</a:t>
            </a:r>
          </a:p>
          <a:p>
            <a:pPr lvl="1"/>
            <a:r>
              <a:rPr lang="en-GB" sz="1600" dirty="0"/>
              <a:t>Accuracy Score</a:t>
            </a:r>
          </a:p>
          <a:p>
            <a:pPr lvl="1"/>
            <a:r>
              <a:rPr lang="en-GB" sz="1600" dirty="0"/>
              <a:t>Follow up</a:t>
            </a:r>
          </a:p>
          <a:p>
            <a:r>
              <a:rPr lang="en-GB" sz="2000" dirty="0"/>
              <a:t>Discussion and Questions</a:t>
            </a:r>
          </a:p>
        </p:txBody>
      </p:sp>
    </p:spTree>
    <p:extLst>
      <p:ext uri="{BB962C8B-B14F-4D97-AF65-F5344CB8AC3E}">
        <p14:creationId xmlns:p14="http://schemas.microsoft.com/office/powerpoint/2010/main" val="373109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7E7A6A-DB09-C2D9-73B4-2252FEDD795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C6A92DD-48B2-99E5-C867-C3304530A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EA28CAB-EE37-7A87-E63B-B8E052806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5635C8F-6FB3-DFF5-4852-836645DDB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56DAEF-5F60-40B3-6E8D-8192BAF3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EB995AF-D51F-4860-8A39-E2FD544DB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235D8-35E7-DCA7-3F0A-D459CB14AF3B}"/>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How Do We Do It?</a:t>
            </a:r>
          </a:p>
        </p:txBody>
      </p:sp>
      <p:sp>
        <p:nvSpPr>
          <p:cNvPr id="3" name="Content Placeholder 2">
            <a:extLst>
              <a:ext uri="{FF2B5EF4-FFF2-40B4-BE49-F238E27FC236}">
                <a16:creationId xmlns:a16="http://schemas.microsoft.com/office/drawing/2014/main" id="{70AE080E-8229-EB90-E859-BB7205BBEB05}"/>
              </a:ext>
            </a:extLst>
          </p:cNvPr>
          <p:cNvSpPr>
            <a:spLocks noGrp="1"/>
          </p:cNvSpPr>
          <p:nvPr>
            <p:ph idx="1"/>
          </p:nvPr>
        </p:nvSpPr>
        <p:spPr>
          <a:xfrm>
            <a:off x="459350" y="1885279"/>
            <a:ext cx="9724031" cy="3683358"/>
          </a:xfrm>
        </p:spPr>
        <p:txBody>
          <a:bodyPr vert="horz" lIns="91440" tIns="45720" rIns="91440" bIns="45720" rtlCol="0" anchor="t">
            <a:normAutofit/>
          </a:bodyPr>
          <a:lstStyle/>
          <a:p>
            <a:r>
              <a:rPr lang="en-GB" sz="2000" dirty="0"/>
              <a:t>Split the data</a:t>
            </a:r>
          </a:p>
          <a:p>
            <a:r>
              <a:rPr lang="en-GB" sz="2000" dirty="0"/>
              <a:t>Prepare the model</a:t>
            </a:r>
            <a:r>
              <a:rPr lang="en-GB" sz="1600" dirty="0"/>
              <a:t> </a:t>
            </a:r>
            <a:r>
              <a:rPr lang="en-GB" sz="2000" dirty="0"/>
              <a:t>and make predictions</a:t>
            </a:r>
          </a:p>
        </p:txBody>
      </p:sp>
      <p:pic>
        <p:nvPicPr>
          <p:cNvPr id="6" name="Picture 5">
            <a:extLst>
              <a:ext uri="{FF2B5EF4-FFF2-40B4-BE49-F238E27FC236}">
                <a16:creationId xmlns:a16="http://schemas.microsoft.com/office/drawing/2014/main" id="{675CF097-5722-E840-1BAC-E0890CC77B6F}"/>
              </a:ext>
            </a:extLst>
          </p:cNvPr>
          <p:cNvPicPr>
            <a:picLocks noChangeAspect="1"/>
          </p:cNvPicPr>
          <p:nvPr/>
        </p:nvPicPr>
        <p:blipFill>
          <a:blip r:embed="rId3"/>
          <a:stretch>
            <a:fillRect/>
          </a:stretch>
        </p:blipFill>
        <p:spPr>
          <a:xfrm>
            <a:off x="537092" y="2820170"/>
            <a:ext cx="6733863" cy="3661378"/>
          </a:xfrm>
          <a:prstGeom prst="rect">
            <a:avLst/>
          </a:prstGeom>
        </p:spPr>
      </p:pic>
    </p:spTree>
    <p:extLst>
      <p:ext uri="{BB962C8B-B14F-4D97-AF65-F5344CB8AC3E}">
        <p14:creationId xmlns:p14="http://schemas.microsoft.com/office/powerpoint/2010/main" val="1454094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18A09A-10AA-F68B-7C95-F019E21B880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188148-D7E5-24C7-BA5D-DEE8F7C38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9375EC-CF93-810A-2A0C-2AF4F918F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F8C4F2-5833-4A52-E78C-7D7234B0E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0E073EF-EDCA-D7EA-2B16-ACED96543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D95720-C199-E41D-FA68-CF340F1E8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B7614-29AB-CA33-877E-CB1750AD6B7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How Do We Do It?</a:t>
            </a:r>
          </a:p>
        </p:txBody>
      </p:sp>
      <p:sp>
        <p:nvSpPr>
          <p:cNvPr id="3" name="Content Placeholder 2">
            <a:extLst>
              <a:ext uri="{FF2B5EF4-FFF2-40B4-BE49-F238E27FC236}">
                <a16:creationId xmlns:a16="http://schemas.microsoft.com/office/drawing/2014/main" id="{47C8ED12-90EF-FA49-1A03-A8C101F98FC2}"/>
              </a:ext>
            </a:extLst>
          </p:cNvPr>
          <p:cNvSpPr>
            <a:spLocks noGrp="1"/>
          </p:cNvSpPr>
          <p:nvPr>
            <p:ph idx="1"/>
          </p:nvPr>
        </p:nvSpPr>
        <p:spPr>
          <a:xfrm>
            <a:off x="459350" y="1885279"/>
            <a:ext cx="9724031" cy="3683358"/>
          </a:xfrm>
        </p:spPr>
        <p:txBody>
          <a:bodyPr vert="horz" lIns="91440" tIns="45720" rIns="91440" bIns="45720" rtlCol="0" anchor="t">
            <a:normAutofit/>
          </a:bodyPr>
          <a:lstStyle/>
          <a:p>
            <a:r>
              <a:rPr lang="en-GB" sz="2000" dirty="0"/>
              <a:t>Split the data</a:t>
            </a:r>
          </a:p>
          <a:p>
            <a:r>
              <a:rPr lang="en-GB" sz="2000" dirty="0"/>
              <a:t>Prepare the model</a:t>
            </a:r>
            <a:r>
              <a:rPr lang="en-GB" sz="1600" dirty="0"/>
              <a:t> </a:t>
            </a:r>
            <a:r>
              <a:rPr lang="en-GB" sz="2000" dirty="0"/>
              <a:t>and make predictions</a:t>
            </a:r>
          </a:p>
        </p:txBody>
      </p:sp>
      <p:pic>
        <p:nvPicPr>
          <p:cNvPr id="5" name="Picture 4">
            <a:extLst>
              <a:ext uri="{FF2B5EF4-FFF2-40B4-BE49-F238E27FC236}">
                <a16:creationId xmlns:a16="http://schemas.microsoft.com/office/drawing/2014/main" id="{609C92E0-EFA1-7ABD-35CA-4583D23EE7EC}"/>
              </a:ext>
            </a:extLst>
          </p:cNvPr>
          <p:cNvPicPr>
            <a:picLocks noChangeAspect="1"/>
          </p:cNvPicPr>
          <p:nvPr/>
        </p:nvPicPr>
        <p:blipFill>
          <a:blip r:embed="rId3"/>
          <a:stretch>
            <a:fillRect/>
          </a:stretch>
        </p:blipFill>
        <p:spPr>
          <a:xfrm>
            <a:off x="537092" y="2820169"/>
            <a:ext cx="5782482" cy="2191056"/>
          </a:xfrm>
          <a:prstGeom prst="rect">
            <a:avLst/>
          </a:prstGeom>
        </p:spPr>
      </p:pic>
    </p:spTree>
    <p:extLst>
      <p:ext uri="{BB962C8B-B14F-4D97-AF65-F5344CB8AC3E}">
        <p14:creationId xmlns:p14="http://schemas.microsoft.com/office/powerpoint/2010/main" val="16363052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821ACE-E2EA-64E1-7B1B-9DB4383F914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29A56B1-4F33-9C63-4F09-266B42CD7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3F41D74-A982-5D1A-CA4C-6C6B6A2EE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05E8DE-C296-0B1B-11AA-13A2C8959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60CFA8B-4AF3-B5CA-0C5C-B9D8E274C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D48EEDA-065C-7B58-4CAA-57F3C97D8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25E33-4236-C805-ED0B-1A97BC36D98C}"/>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How Do We Do It?</a:t>
            </a:r>
          </a:p>
        </p:txBody>
      </p:sp>
      <p:sp>
        <p:nvSpPr>
          <p:cNvPr id="3" name="Content Placeholder 2">
            <a:extLst>
              <a:ext uri="{FF2B5EF4-FFF2-40B4-BE49-F238E27FC236}">
                <a16:creationId xmlns:a16="http://schemas.microsoft.com/office/drawing/2014/main" id="{6D447A4E-1B20-2AB8-7661-C3C5E9E900A4}"/>
              </a:ext>
            </a:extLst>
          </p:cNvPr>
          <p:cNvSpPr>
            <a:spLocks noGrp="1"/>
          </p:cNvSpPr>
          <p:nvPr>
            <p:ph idx="1"/>
          </p:nvPr>
        </p:nvSpPr>
        <p:spPr>
          <a:xfrm>
            <a:off x="459350" y="1885279"/>
            <a:ext cx="9724031" cy="3683358"/>
          </a:xfrm>
        </p:spPr>
        <p:txBody>
          <a:bodyPr vert="horz" lIns="91440" tIns="45720" rIns="91440" bIns="45720" rtlCol="0" anchor="t">
            <a:normAutofit/>
          </a:bodyPr>
          <a:lstStyle/>
          <a:p>
            <a:r>
              <a:rPr lang="en-GB" sz="2000" dirty="0"/>
              <a:t>Split the data</a:t>
            </a:r>
          </a:p>
          <a:p>
            <a:r>
              <a:rPr lang="en-GB" sz="2000" dirty="0"/>
              <a:t>Prepare the model</a:t>
            </a:r>
            <a:r>
              <a:rPr lang="en-GB" sz="1600" dirty="0"/>
              <a:t> </a:t>
            </a:r>
            <a:r>
              <a:rPr lang="en-GB" sz="2000" dirty="0"/>
              <a:t>and make predictions</a:t>
            </a:r>
          </a:p>
        </p:txBody>
      </p:sp>
      <p:pic>
        <p:nvPicPr>
          <p:cNvPr id="6" name="Picture 5">
            <a:extLst>
              <a:ext uri="{FF2B5EF4-FFF2-40B4-BE49-F238E27FC236}">
                <a16:creationId xmlns:a16="http://schemas.microsoft.com/office/drawing/2014/main" id="{53D1BCE7-9ECF-A52C-DFE8-744A070D64B1}"/>
              </a:ext>
            </a:extLst>
          </p:cNvPr>
          <p:cNvPicPr>
            <a:picLocks noChangeAspect="1"/>
          </p:cNvPicPr>
          <p:nvPr/>
        </p:nvPicPr>
        <p:blipFill>
          <a:blip r:embed="rId3"/>
          <a:stretch>
            <a:fillRect/>
          </a:stretch>
        </p:blipFill>
        <p:spPr>
          <a:xfrm>
            <a:off x="537092" y="2820169"/>
            <a:ext cx="9040487" cy="1324160"/>
          </a:xfrm>
          <a:prstGeom prst="rect">
            <a:avLst/>
          </a:prstGeom>
        </p:spPr>
      </p:pic>
    </p:spTree>
    <p:extLst>
      <p:ext uri="{BB962C8B-B14F-4D97-AF65-F5344CB8AC3E}">
        <p14:creationId xmlns:p14="http://schemas.microsoft.com/office/powerpoint/2010/main" val="34748198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7A4BAA-C5FB-A4CB-9AEA-729ABF3D7F93}"/>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3E75869-72F8-5F4D-7BD7-142879D5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88B9A85-8313-7411-F792-DE623BF8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1EF208B-5547-002C-CC9C-186D8073B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C5AB08-B937-D50F-1C88-D118C7698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74649FE-490A-138B-D06B-DFCB3AFF0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192F8-4D83-4C2A-138B-CC31B344B485}"/>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How Do We Do It?</a:t>
            </a:r>
          </a:p>
        </p:txBody>
      </p:sp>
      <p:sp>
        <p:nvSpPr>
          <p:cNvPr id="3" name="Content Placeholder 2">
            <a:extLst>
              <a:ext uri="{FF2B5EF4-FFF2-40B4-BE49-F238E27FC236}">
                <a16:creationId xmlns:a16="http://schemas.microsoft.com/office/drawing/2014/main" id="{BEAD0EEE-9804-4606-6533-363DFC6627BE}"/>
              </a:ext>
            </a:extLst>
          </p:cNvPr>
          <p:cNvSpPr>
            <a:spLocks noGrp="1"/>
          </p:cNvSpPr>
          <p:nvPr>
            <p:ph idx="1"/>
          </p:nvPr>
        </p:nvSpPr>
        <p:spPr>
          <a:xfrm>
            <a:off x="459350" y="1885279"/>
            <a:ext cx="9724031" cy="3683358"/>
          </a:xfrm>
        </p:spPr>
        <p:txBody>
          <a:bodyPr vert="horz" lIns="91440" tIns="45720" rIns="91440" bIns="45720" rtlCol="0" anchor="t">
            <a:normAutofit/>
          </a:bodyPr>
          <a:lstStyle/>
          <a:p>
            <a:r>
              <a:rPr lang="en-GB" sz="2000" dirty="0"/>
              <a:t>Tweak the parameters, seeking improvement</a:t>
            </a:r>
          </a:p>
        </p:txBody>
      </p:sp>
      <p:pic>
        <p:nvPicPr>
          <p:cNvPr id="5" name="Picture 4">
            <a:extLst>
              <a:ext uri="{FF2B5EF4-FFF2-40B4-BE49-F238E27FC236}">
                <a16:creationId xmlns:a16="http://schemas.microsoft.com/office/drawing/2014/main" id="{E14B4A07-2CA5-4609-90DB-87562911CBFC}"/>
              </a:ext>
            </a:extLst>
          </p:cNvPr>
          <p:cNvPicPr>
            <a:picLocks noChangeAspect="1"/>
          </p:cNvPicPr>
          <p:nvPr/>
        </p:nvPicPr>
        <p:blipFill>
          <a:blip r:embed="rId3"/>
          <a:stretch>
            <a:fillRect/>
          </a:stretch>
        </p:blipFill>
        <p:spPr>
          <a:xfrm>
            <a:off x="537092" y="2820169"/>
            <a:ext cx="5745721" cy="3707434"/>
          </a:xfrm>
          <a:prstGeom prst="rect">
            <a:avLst/>
          </a:prstGeom>
        </p:spPr>
      </p:pic>
      <p:pic>
        <p:nvPicPr>
          <p:cNvPr id="11266" name="Picture 2">
            <a:extLst>
              <a:ext uri="{FF2B5EF4-FFF2-40B4-BE49-F238E27FC236}">
                <a16:creationId xmlns:a16="http://schemas.microsoft.com/office/drawing/2014/main" id="{907945BB-D8AE-7835-EB22-6871B9FFF3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6760" y="2130287"/>
            <a:ext cx="353377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55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87884D-E0C3-65D6-F434-7CBF27F8EEE0}"/>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A42159D-72F2-1387-46A1-AA7CA9917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6136389-415F-884D-326C-646C6BD7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598C34A-880A-B4C4-EDCA-B36634407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1687C7D-4A63-7DC7-4926-49BEE254F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2B26B23-B337-12CF-62EA-2397DC2A9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75769-001A-CFDA-44E2-1BB7432E2F2D}"/>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How Do We Do It?</a:t>
            </a:r>
          </a:p>
        </p:txBody>
      </p:sp>
      <p:sp>
        <p:nvSpPr>
          <p:cNvPr id="3" name="Content Placeholder 2">
            <a:extLst>
              <a:ext uri="{FF2B5EF4-FFF2-40B4-BE49-F238E27FC236}">
                <a16:creationId xmlns:a16="http://schemas.microsoft.com/office/drawing/2014/main" id="{73DE12E6-2549-3AA5-8F20-82547217654D}"/>
              </a:ext>
            </a:extLst>
          </p:cNvPr>
          <p:cNvSpPr>
            <a:spLocks noGrp="1"/>
          </p:cNvSpPr>
          <p:nvPr>
            <p:ph idx="1"/>
          </p:nvPr>
        </p:nvSpPr>
        <p:spPr>
          <a:xfrm>
            <a:off x="459350" y="1885279"/>
            <a:ext cx="9724031" cy="3683358"/>
          </a:xfrm>
        </p:spPr>
        <p:txBody>
          <a:bodyPr vert="horz" lIns="91440" tIns="45720" rIns="91440" bIns="45720" rtlCol="0" anchor="t">
            <a:normAutofit/>
          </a:bodyPr>
          <a:lstStyle/>
          <a:p>
            <a:r>
              <a:rPr lang="en-GB" sz="2000" dirty="0"/>
              <a:t>You can visually examine the data</a:t>
            </a:r>
            <a:endParaRPr lang="en-GB" sz="1600" dirty="0"/>
          </a:p>
        </p:txBody>
      </p:sp>
      <p:pic>
        <p:nvPicPr>
          <p:cNvPr id="5" name="Picture 4" descr="A diagram of a heat map&#10;&#10;AI-generated content may be incorrect.">
            <a:extLst>
              <a:ext uri="{FF2B5EF4-FFF2-40B4-BE49-F238E27FC236}">
                <a16:creationId xmlns:a16="http://schemas.microsoft.com/office/drawing/2014/main" id="{50842A09-9AE7-F533-988B-54F1592E5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50" y="2269820"/>
            <a:ext cx="5153660" cy="4293642"/>
          </a:xfrm>
          <a:prstGeom prst="rect">
            <a:avLst/>
          </a:prstGeom>
        </p:spPr>
      </p:pic>
      <p:pic>
        <p:nvPicPr>
          <p:cNvPr id="7" name="Picture 6" descr="A graph of age distribution">
            <a:extLst>
              <a:ext uri="{FF2B5EF4-FFF2-40B4-BE49-F238E27FC236}">
                <a16:creationId xmlns:a16="http://schemas.microsoft.com/office/drawing/2014/main" id="{50849142-2654-F348-DCBA-409BE025BB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9993" y="1622745"/>
            <a:ext cx="4038958" cy="2423374"/>
          </a:xfrm>
          <a:prstGeom prst="rect">
            <a:avLst/>
          </a:prstGeom>
        </p:spPr>
      </p:pic>
      <p:pic>
        <p:nvPicPr>
          <p:cNvPr id="10" name="Picture 9" descr="A graph of a number of bars&#10;&#10;AI-generated content may be incorrect.">
            <a:extLst>
              <a:ext uri="{FF2B5EF4-FFF2-40B4-BE49-F238E27FC236}">
                <a16:creationId xmlns:a16="http://schemas.microsoft.com/office/drawing/2014/main" id="{BB7748F5-D859-0AED-0871-A8E325AAB40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8158017" y="4217840"/>
            <a:ext cx="4032000" cy="2268000"/>
          </a:xfrm>
          <a:prstGeom prst="rect">
            <a:avLst/>
          </a:prstGeom>
        </p:spPr>
      </p:pic>
    </p:spTree>
    <p:extLst>
      <p:ext uri="{BB962C8B-B14F-4D97-AF65-F5344CB8AC3E}">
        <p14:creationId xmlns:p14="http://schemas.microsoft.com/office/powerpoint/2010/main" val="675954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0593EC-7C22-724B-D3CF-2CEFE5C4D28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68E1C4C-7A32-4FBF-3463-800087636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2BEF90F-905A-86EA-48E2-FE1EE7166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270FF9-E6D6-AFC2-1B80-F375287F7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D2A1D3-FEA2-07FC-A77A-9CFB613F6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9BEF24-85D6-149F-C58E-F8D7C573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21D1A5F-3630-B5AD-532D-FEBAD26A7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05BC126-6C50-BA6F-1EC9-8FA6A84A4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194AB-332A-D3FA-D881-C7D721DB7EAE}"/>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A Different Take</a:t>
            </a:r>
          </a:p>
        </p:txBody>
      </p:sp>
      <p:sp>
        <p:nvSpPr>
          <p:cNvPr id="3" name="Content Placeholder 2">
            <a:extLst>
              <a:ext uri="{FF2B5EF4-FFF2-40B4-BE49-F238E27FC236}">
                <a16:creationId xmlns:a16="http://schemas.microsoft.com/office/drawing/2014/main" id="{739BB775-E1DE-35C2-ED71-A8AF70B4709F}"/>
              </a:ext>
            </a:extLst>
          </p:cNvPr>
          <p:cNvSpPr>
            <a:spLocks noGrp="1"/>
          </p:cNvSpPr>
          <p:nvPr>
            <p:ph idx="1"/>
          </p:nvPr>
        </p:nvSpPr>
        <p:spPr>
          <a:xfrm>
            <a:off x="4810259" y="649480"/>
            <a:ext cx="6555347" cy="5546047"/>
          </a:xfrm>
        </p:spPr>
        <p:txBody>
          <a:bodyPr anchor="ctr">
            <a:normAutofit/>
          </a:bodyPr>
          <a:lstStyle/>
          <a:p>
            <a:r>
              <a:rPr lang="en-GB" sz="2000" dirty="0"/>
              <a:t>Approaches</a:t>
            </a:r>
            <a:endParaRPr lang="en-GB" sz="1600" dirty="0"/>
          </a:p>
          <a:p>
            <a:endParaRPr lang="en-GB" sz="2000" dirty="0"/>
          </a:p>
        </p:txBody>
      </p:sp>
    </p:spTree>
    <p:extLst>
      <p:ext uri="{BB962C8B-B14F-4D97-AF65-F5344CB8AC3E}">
        <p14:creationId xmlns:p14="http://schemas.microsoft.com/office/powerpoint/2010/main" val="72398426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40EBFB-B65F-C8A5-92CB-29150E291F4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2763A8-AEDD-8282-D3C9-1E1DADE4D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A5392B9-70D4-B7EC-8043-A1AFEE4E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0F5969-2CFA-A070-0CCB-2973071AD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9F0A99-F671-9D2B-F6E3-95625BD89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9D179F-DEC3-6B03-3096-AA21F4523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9385579-D615-82FB-4C5E-80A3BD9DD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010675C-8692-1C0A-676B-FDC58AF41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A0D5E-1F98-A5CB-F1B3-E7169F49E8D1}"/>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A Different Take</a:t>
            </a:r>
          </a:p>
        </p:txBody>
      </p:sp>
      <p:pic>
        <p:nvPicPr>
          <p:cNvPr id="13" name="Picture 12">
            <a:extLst>
              <a:ext uri="{FF2B5EF4-FFF2-40B4-BE49-F238E27FC236}">
                <a16:creationId xmlns:a16="http://schemas.microsoft.com/office/drawing/2014/main" id="{6976C844-14A0-03FF-0D0A-6047F0718262}"/>
              </a:ext>
            </a:extLst>
          </p:cNvPr>
          <p:cNvPicPr>
            <a:picLocks noChangeAspect="1"/>
          </p:cNvPicPr>
          <p:nvPr/>
        </p:nvPicPr>
        <p:blipFill>
          <a:blip r:embed="rId3"/>
          <a:stretch>
            <a:fillRect/>
          </a:stretch>
        </p:blipFill>
        <p:spPr>
          <a:xfrm>
            <a:off x="5766454" y="796694"/>
            <a:ext cx="4582164" cy="4525006"/>
          </a:xfrm>
          <a:prstGeom prst="rect">
            <a:avLst/>
          </a:prstGeom>
        </p:spPr>
      </p:pic>
    </p:spTree>
    <p:extLst>
      <p:ext uri="{BB962C8B-B14F-4D97-AF65-F5344CB8AC3E}">
        <p14:creationId xmlns:p14="http://schemas.microsoft.com/office/powerpoint/2010/main" val="33734125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B1E3C0-69AC-5D0E-7E8C-A177863F53C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14F38C-ABFC-A1BE-B917-AB9DB9FA0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6BD9946A-6430-2419-4920-0E56574F8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394056-FF31-6407-9E3F-3E2749AF3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1259C9-1E26-E562-B6C1-74F342E7F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637F48-C522-17E7-3711-B1DF9B2111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2F0D5F6-C851-80DC-0400-2D91587DA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CE24EE5-371E-6FA5-CBFF-840A33C80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7A800-9E4B-FEED-E367-8683CF05E8F4}"/>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A Different Take</a:t>
            </a:r>
          </a:p>
        </p:txBody>
      </p:sp>
      <p:pic>
        <p:nvPicPr>
          <p:cNvPr id="4" name="Picture 3">
            <a:extLst>
              <a:ext uri="{FF2B5EF4-FFF2-40B4-BE49-F238E27FC236}">
                <a16:creationId xmlns:a16="http://schemas.microsoft.com/office/drawing/2014/main" id="{9464066A-4524-39B8-AA8E-FEE20F778707}"/>
              </a:ext>
            </a:extLst>
          </p:cNvPr>
          <p:cNvPicPr>
            <a:picLocks noChangeAspect="1"/>
          </p:cNvPicPr>
          <p:nvPr/>
        </p:nvPicPr>
        <p:blipFill>
          <a:blip r:embed="rId3"/>
          <a:stretch>
            <a:fillRect/>
          </a:stretch>
        </p:blipFill>
        <p:spPr>
          <a:xfrm>
            <a:off x="6876271" y="1163457"/>
            <a:ext cx="2362530" cy="3791479"/>
          </a:xfrm>
          <a:prstGeom prst="rect">
            <a:avLst/>
          </a:prstGeom>
        </p:spPr>
      </p:pic>
    </p:spTree>
    <p:extLst>
      <p:ext uri="{BB962C8B-B14F-4D97-AF65-F5344CB8AC3E}">
        <p14:creationId xmlns:p14="http://schemas.microsoft.com/office/powerpoint/2010/main" val="8155399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3A5B7-8884-5F24-777E-A79C38B9A02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1F2DB-E98B-CF4D-03C6-B8E99551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3A102CE-32F4-1DE8-F20F-6647E059B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B95A0F-3460-C77A-CA96-57EB04300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4E3660-7058-18F7-4B25-236FEF68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EE5777-B522-04B3-5C3C-D3E1B2A82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632BDFD8-9F5C-E1F1-27C5-80CA3D2825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33C0F39A-BFBC-9E63-2191-2D85DBDADD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929BC-246F-DADA-A87E-0895ED8654C1}"/>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A Different Take</a:t>
            </a:r>
          </a:p>
        </p:txBody>
      </p:sp>
      <p:pic>
        <p:nvPicPr>
          <p:cNvPr id="5" name="Picture 4">
            <a:extLst>
              <a:ext uri="{FF2B5EF4-FFF2-40B4-BE49-F238E27FC236}">
                <a16:creationId xmlns:a16="http://schemas.microsoft.com/office/drawing/2014/main" id="{4AA9B962-639F-1CF6-D274-A7CD301D81F9}"/>
              </a:ext>
            </a:extLst>
          </p:cNvPr>
          <p:cNvPicPr>
            <a:picLocks noChangeAspect="1"/>
          </p:cNvPicPr>
          <p:nvPr/>
        </p:nvPicPr>
        <p:blipFill>
          <a:blip r:embed="rId3"/>
          <a:stretch>
            <a:fillRect/>
          </a:stretch>
        </p:blipFill>
        <p:spPr>
          <a:xfrm>
            <a:off x="4771236" y="2974087"/>
            <a:ext cx="6897063" cy="1000265"/>
          </a:xfrm>
          <a:prstGeom prst="rect">
            <a:avLst/>
          </a:prstGeom>
        </p:spPr>
      </p:pic>
    </p:spTree>
    <p:extLst>
      <p:ext uri="{BB962C8B-B14F-4D97-AF65-F5344CB8AC3E}">
        <p14:creationId xmlns:p14="http://schemas.microsoft.com/office/powerpoint/2010/main" val="40578322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2D8BC6-691F-6B36-0B66-188DAD76854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ADAB8-92ED-0D0A-A4B3-4BC381C87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5C63DDA-AC2A-3322-EB67-1ADCD97E8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B10634-D88F-1D48-9C99-CF945B1F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7F30E1-9871-74A1-ECE4-FFCEFC253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8759D4-5105-6129-5478-C789FCAE2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D4145A-6E57-2224-DAC4-AE1A5863B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5D25B3ED-491A-34D6-F89E-8FBDA28C1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23EBD-EC7C-22D7-B140-07D6EAC9CBD9}"/>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A Different Take</a:t>
            </a:r>
          </a:p>
        </p:txBody>
      </p:sp>
      <p:pic>
        <p:nvPicPr>
          <p:cNvPr id="4" name="Picture 3">
            <a:extLst>
              <a:ext uri="{FF2B5EF4-FFF2-40B4-BE49-F238E27FC236}">
                <a16:creationId xmlns:a16="http://schemas.microsoft.com/office/drawing/2014/main" id="{68716535-1691-4E45-9E4C-A942AE76799B}"/>
              </a:ext>
            </a:extLst>
          </p:cNvPr>
          <p:cNvPicPr>
            <a:picLocks noChangeAspect="1"/>
          </p:cNvPicPr>
          <p:nvPr/>
        </p:nvPicPr>
        <p:blipFill>
          <a:blip r:embed="rId3"/>
          <a:stretch>
            <a:fillRect/>
          </a:stretch>
        </p:blipFill>
        <p:spPr>
          <a:xfrm>
            <a:off x="5680686" y="2928254"/>
            <a:ext cx="4591691" cy="981212"/>
          </a:xfrm>
          <a:prstGeom prst="rect">
            <a:avLst/>
          </a:prstGeom>
        </p:spPr>
      </p:pic>
    </p:spTree>
    <p:extLst>
      <p:ext uri="{BB962C8B-B14F-4D97-AF65-F5344CB8AC3E}">
        <p14:creationId xmlns:p14="http://schemas.microsoft.com/office/powerpoint/2010/main" val="41751701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93" name="Rectangle 309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itanic Wreckage Is Disappearing, Photos From a Recent Dive Reveal -  Business Insider">
            <a:extLst>
              <a:ext uri="{FF2B5EF4-FFF2-40B4-BE49-F238E27FC236}">
                <a16:creationId xmlns:a16="http://schemas.microsoft.com/office/drawing/2014/main" id="{25112B17-6D11-FB95-B562-C93CBC1999C7}"/>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t="22514" r="-1" b="2485"/>
          <a:stretch>
            <a:fill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95F274-C938-65B6-EAD5-DDAAEE18DAB9}"/>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Titanic</a:t>
            </a:r>
          </a:p>
        </p:txBody>
      </p:sp>
      <p:sp>
        <p:nvSpPr>
          <p:cNvPr id="3" name="Content Placeholder 2">
            <a:extLst>
              <a:ext uri="{FF2B5EF4-FFF2-40B4-BE49-F238E27FC236}">
                <a16:creationId xmlns:a16="http://schemas.microsoft.com/office/drawing/2014/main" id="{F7294E08-6463-62F5-DFE9-07DE83093716}"/>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The Ship</a:t>
            </a:r>
          </a:p>
        </p:txBody>
      </p:sp>
    </p:spTree>
    <p:extLst>
      <p:ext uri="{BB962C8B-B14F-4D97-AF65-F5344CB8AC3E}">
        <p14:creationId xmlns:p14="http://schemas.microsoft.com/office/powerpoint/2010/main" val="742486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00FD63-CA7E-C2A7-9A7B-B421E4BBD00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F2B8B7-B906-1835-603E-3C6A2CE0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6D4B4E6-2669-F49B-F870-E64777E53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FDC8B2-1704-CAD8-3193-DDC2DB4C4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9689F7-F167-1031-A839-ECD437D8E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9D8F0F8-33AB-7D61-2887-87D0E1BB8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A3C1FFD-F57F-7FC2-E24F-65CD19741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C157B4C6-B47E-1EDA-BF72-43304ADD5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C6764-DA65-980A-B2F1-2EB32AE1F796}"/>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A Different Take</a:t>
            </a:r>
          </a:p>
        </p:txBody>
      </p:sp>
      <p:pic>
        <p:nvPicPr>
          <p:cNvPr id="5" name="Picture 4">
            <a:extLst>
              <a:ext uri="{FF2B5EF4-FFF2-40B4-BE49-F238E27FC236}">
                <a16:creationId xmlns:a16="http://schemas.microsoft.com/office/drawing/2014/main" id="{616D6525-9CE8-5A50-B7C6-A42AD027020C}"/>
              </a:ext>
            </a:extLst>
          </p:cNvPr>
          <p:cNvPicPr>
            <a:picLocks noChangeAspect="1"/>
          </p:cNvPicPr>
          <p:nvPr/>
        </p:nvPicPr>
        <p:blipFill>
          <a:blip r:embed="rId3"/>
          <a:stretch>
            <a:fillRect/>
          </a:stretch>
        </p:blipFill>
        <p:spPr>
          <a:xfrm>
            <a:off x="4836327" y="2928254"/>
            <a:ext cx="6554115" cy="990738"/>
          </a:xfrm>
          <a:prstGeom prst="rect">
            <a:avLst/>
          </a:prstGeom>
        </p:spPr>
      </p:pic>
      <p:sp>
        <p:nvSpPr>
          <p:cNvPr id="6" name="Rectangle: Rounded Corners 5">
            <a:extLst>
              <a:ext uri="{FF2B5EF4-FFF2-40B4-BE49-F238E27FC236}">
                <a16:creationId xmlns:a16="http://schemas.microsoft.com/office/drawing/2014/main" id="{305E9CEB-E07D-AEA8-4B30-4DFEB2E748CC}"/>
              </a:ext>
            </a:extLst>
          </p:cNvPr>
          <p:cNvSpPr/>
          <p:nvPr/>
        </p:nvSpPr>
        <p:spPr>
          <a:xfrm>
            <a:off x="4819186" y="4371008"/>
            <a:ext cx="6571255" cy="5697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It used a Machine Learning Model!!</a:t>
            </a:r>
          </a:p>
        </p:txBody>
      </p:sp>
    </p:spTree>
    <p:extLst>
      <p:ext uri="{BB962C8B-B14F-4D97-AF65-F5344CB8AC3E}">
        <p14:creationId xmlns:p14="http://schemas.microsoft.com/office/powerpoint/2010/main" val="17532955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D7A3AE-CB44-0454-3ED7-FBD593ABCF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C75570-30FC-B7B2-1DE5-A5ED0402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FF95F9A-CD75-71C8-08D8-1606901A1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A8174-5D89-7D34-AA8C-D7102BCDC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72030-35FF-C758-A77E-3B6742BE9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D0B41E-6B1F-C5CB-E167-585A27D15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D1865D5C-1298-2385-3CCC-29664DCA5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A60E6B8E-C1BF-B549-3E6E-5C4825BC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DDCCE-4DF2-AA15-F3CB-30DC2EDBE2B3}"/>
              </a:ext>
            </a:extLst>
          </p:cNvPr>
          <p:cNvSpPr>
            <a:spLocks noGrp="1"/>
          </p:cNvSpPr>
          <p:nvPr>
            <p:ph type="title"/>
          </p:nvPr>
        </p:nvSpPr>
        <p:spPr>
          <a:xfrm>
            <a:off x="466722" y="586855"/>
            <a:ext cx="3201366" cy="3387497"/>
          </a:xfrm>
        </p:spPr>
        <p:txBody>
          <a:bodyPr anchor="b">
            <a:normAutofit/>
          </a:bodyPr>
          <a:lstStyle/>
          <a:p>
            <a:pPr algn="r"/>
            <a:r>
              <a:rPr lang="en-GB" sz="3600" dirty="0">
                <a:solidFill>
                  <a:srgbClr val="FFFFFF"/>
                </a:solidFill>
              </a:rPr>
              <a:t>AI considerations</a:t>
            </a:r>
          </a:p>
        </p:txBody>
      </p:sp>
      <p:sp>
        <p:nvSpPr>
          <p:cNvPr id="3" name="Content Placeholder 2">
            <a:extLst>
              <a:ext uri="{FF2B5EF4-FFF2-40B4-BE49-F238E27FC236}">
                <a16:creationId xmlns:a16="http://schemas.microsoft.com/office/drawing/2014/main" id="{6475106B-58CE-A0FF-18B9-4597B0581560}"/>
              </a:ext>
            </a:extLst>
          </p:cNvPr>
          <p:cNvSpPr>
            <a:spLocks noGrp="1"/>
          </p:cNvSpPr>
          <p:nvPr>
            <p:ph idx="1"/>
          </p:nvPr>
        </p:nvSpPr>
        <p:spPr>
          <a:xfrm>
            <a:off x="4810259" y="649480"/>
            <a:ext cx="6555347" cy="5546047"/>
          </a:xfrm>
        </p:spPr>
        <p:txBody>
          <a:bodyPr anchor="ctr">
            <a:normAutofit/>
          </a:bodyPr>
          <a:lstStyle/>
          <a:p>
            <a:r>
              <a:rPr lang="en-GB" sz="2000" dirty="0"/>
              <a:t>Benefits</a:t>
            </a:r>
          </a:p>
          <a:p>
            <a:r>
              <a:rPr lang="en-GB" sz="2000" dirty="0"/>
              <a:t>Considerations</a:t>
            </a:r>
            <a:endParaRPr lang="en-GB" sz="1600" dirty="0"/>
          </a:p>
          <a:p>
            <a:endParaRPr lang="en-GB" sz="2000" dirty="0"/>
          </a:p>
        </p:txBody>
      </p:sp>
    </p:spTree>
    <p:extLst>
      <p:ext uri="{BB962C8B-B14F-4D97-AF65-F5344CB8AC3E}">
        <p14:creationId xmlns:p14="http://schemas.microsoft.com/office/powerpoint/2010/main" val="472561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93E625-AF37-4580-1719-8B8D632DD6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E5DCFC-9451-7521-1692-A6B0607C1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3F89B3C-1AA8-3A43-0BFD-113E28B5C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9818F2-7CE4-EA5F-B47F-C2514E21B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B99735-4C55-726D-869A-9E688F5DD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E425E-B06E-6D9B-4D3F-37EB3B0B9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1716839-AC59-698B-CCBF-ABF48A7C1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6FBE01A-7187-4BC7-BD50-FAA69509E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FC63D-5B98-0092-2C17-9430561A5128}"/>
              </a:ext>
            </a:extLst>
          </p:cNvPr>
          <p:cNvSpPr>
            <a:spLocks noGrp="1"/>
          </p:cNvSpPr>
          <p:nvPr>
            <p:ph type="title"/>
          </p:nvPr>
        </p:nvSpPr>
        <p:spPr>
          <a:xfrm>
            <a:off x="466722" y="586855"/>
            <a:ext cx="3201366" cy="3387497"/>
          </a:xfrm>
        </p:spPr>
        <p:txBody>
          <a:bodyPr anchor="b">
            <a:normAutofit/>
          </a:bodyPr>
          <a:lstStyle/>
          <a:p>
            <a:pPr algn="r"/>
            <a:r>
              <a:rPr lang="en-GB" sz="3600" dirty="0">
                <a:solidFill>
                  <a:srgbClr val="FFFFFF"/>
                </a:solidFill>
              </a:rPr>
              <a:t>AI considerations</a:t>
            </a:r>
          </a:p>
        </p:txBody>
      </p:sp>
      <p:pic>
        <p:nvPicPr>
          <p:cNvPr id="7" name="Picture 6">
            <a:extLst>
              <a:ext uri="{FF2B5EF4-FFF2-40B4-BE49-F238E27FC236}">
                <a16:creationId xmlns:a16="http://schemas.microsoft.com/office/drawing/2014/main" id="{3072DA94-3E3A-9785-AF35-7D0DA1EF5AEF}"/>
              </a:ext>
            </a:extLst>
          </p:cNvPr>
          <p:cNvPicPr>
            <a:picLocks noChangeAspect="1"/>
          </p:cNvPicPr>
          <p:nvPr/>
        </p:nvPicPr>
        <p:blipFill>
          <a:blip r:embed="rId3"/>
          <a:stretch>
            <a:fillRect/>
          </a:stretch>
        </p:blipFill>
        <p:spPr>
          <a:xfrm>
            <a:off x="4905054" y="189434"/>
            <a:ext cx="6373114" cy="6458851"/>
          </a:xfrm>
          <a:prstGeom prst="rect">
            <a:avLst/>
          </a:prstGeom>
        </p:spPr>
      </p:pic>
    </p:spTree>
    <p:extLst>
      <p:ext uri="{BB962C8B-B14F-4D97-AF65-F5344CB8AC3E}">
        <p14:creationId xmlns:p14="http://schemas.microsoft.com/office/powerpoint/2010/main" val="4172319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AB7BC5-08A8-5B5C-DBA4-A7BDC9A9A5C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3FC76D-31EE-A916-9BC3-84E597C5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267F3669-5DB0-0FE2-F13C-8642F8556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B047256-DB7A-7628-C723-F6E299AB0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7CD45-2E92-3768-4B97-932AAEC67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379C69-5483-6E0A-84AF-053F0CA6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B218195-A305-0933-D0EB-72B90B9CC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CF69538C-8757-DCCE-B6E7-B5D1C7009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12409-C831-F7C0-2542-6437C4D1DEBD}"/>
              </a:ext>
            </a:extLst>
          </p:cNvPr>
          <p:cNvSpPr>
            <a:spLocks noGrp="1"/>
          </p:cNvSpPr>
          <p:nvPr>
            <p:ph type="title"/>
          </p:nvPr>
        </p:nvSpPr>
        <p:spPr>
          <a:xfrm>
            <a:off x="466722" y="586855"/>
            <a:ext cx="3201366" cy="3387497"/>
          </a:xfrm>
        </p:spPr>
        <p:txBody>
          <a:bodyPr anchor="b">
            <a:normAutofit/>
          </a:bodyPr>
          <a:lstStyle/>
          <a:p>
            <a:pPr algn="r"/>
            <a:r>
              <a:rPr lang="en-GB" sz="3600" dirty="0">
                <a:solidFill>
                  <a:srgbClr val="FFFFFF"/>
                </a:solidFill>
              </a:rPr>
              <a:t>AI considerations</a:t>
            </a:r>
          </a:p>
        </p:txBody>
      </p:sp>
      <p:pic>
        <p:nvPicPr>
          <p:cNvPr id="4" name="Picture 3">
            <a:extLst>
              <a:ext uri="{FF2B5EF4-FFF2-40B4-BE49-F238E27FC236}">
                <a16:creationId xmlns:a16="http://schemas.microsoft.com/office/drawing/2014/main" id="{46D01621-8FAA-1B5C-1BD5-F39B0BD4693D}"/>
              </a:ext>
            </a:extLst>
          </p:cNvPr>
          <p:cNvPicPr>
            <a:picLocks noChangeAspect="1"/>
          </p:cNvPicPr>
          <p:nvPr/>
        </p:nvPicPr>
        <p:blipFill>
          <a:blip r:embed="rId3"/>
          <a:stretch>
            <a:fillRect/>
          </a:stretch>
        </p:blipFill>
        <p:spPr>
          <a:xfrm>
            <a:off x="5393976" y="204949"/>
            <a:ext cx="5725324" cy="6468378"/>
          </a:xfrm>
          <a:prstGeom prst="rect">
            <a:avLst/>
          </a:prstGeom>
        </p:spPr>
      </p:pic>
    </p:spTree>
    <p:extLst>
      <p:ext uri="{BB962C8B-B14F-4D97-AF65-F5344CB8AC3E}">
        <p14:creationId xmlns:p14="http://schemas.microsoft.com/office/powerpoint/2010/main" val="2299715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7EA8D0-2600-2036-034B-EDC3C1BA57B3}"/>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9256DF4-053F-CF66-2B88-EC453A222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E5E4F94-AB06-ED6E-28BD-7B12C33C5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87649B-A633-7C71-96BA-26C9DAA07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A5B7EC6-CDB3-9E6E-3A3A-D24FFA1D9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957406-D584-D61B-54FF-B1EAB77C4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1D21A-9C8C-835D-2639-90AAD1BEF3B2}"/>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And finally…</a:t>
            </a:r>
            <a:endParaRPr lang="en-GB" sz="4000" dirty="0">
              <a:solidFill>
                <a:srgbClr val="FFFFFF"/>
              </a:solidFill>
            </a:endParaRPr>
          </a:p>
        </p:txBody>
      </p:sp>
      <p:pic>
        <p:nvPicPr>
          <p:cNvPr id="12290" name="Picture 2">
            <a:extLst>
              <a:ext uri="{FF2B5EF4-FFF2-40B4-BE49-F238E27FC236}">
                <a16:creationId xmlns:a16="http://schemas.microsoft.com/office/drawing/2014/main" id="{7EFB6B93-20E8-F71A-0BCD-D2ABE6223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35906"/>
            <a:ext cx="12192000" cy="317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997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BFA2F7-B7B9-8E57-B75A-5FB03962129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631560-D935-7966-7B5F-F03D13E62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BD0C42-A770-75C1-CD64-2E8B504F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C97623F-BFAB-7DBC-7ADB-ADF22325F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91B8AC5-45C6-A86F-1B98-47E5B8978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7A1890E-1923-7241-9682-AE6925109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20C874-4876-9D59-4239-D4E83D38B326}"/>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Questions?</a:t>
            </a:r>
          </a:p>
        </p:txBody>
      </p:sp>
      <p:sp>
        <p:nvSpPr>
          <p:cNvPr id="35" name="Rectangle 34">
            <a:extLst>
              <a:ext uri="{FF2B5EF4-FFF2-40B4-BE49-F238E27FC236}">
                <a16:creationId xmlns:a16="http://schemas.microsoft.com/office/drawing/2014/main" id="{2D91FD83-5B90-6001-307A-6E31FD172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A949FA3-F9AD-A812-7A6C-B55CB1B79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23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9B9463A-EFDF-0110-4570-DF70044EBF6C}"/>
            </a:ext>
          </a:extLst>
        </p:cNvPr>
        <p:cNvGrpSpPr/>
        <p:nvPr/>
      </p:nvGrpSpPr>
      <p:grpSpPr>
        <a:xfrm>
          <a:off x="0" y="0"/>
          <a:ext cx="0" cy="0"/>
          <a:chOff x="0" y="0"/>
          <a:chExt cx="0" cy="0"/>
        </a:xfrm>
      </p:grpSpPr>
      <p:sp>
        <p:nvSpPr>
          <p:cNvPr id="4108" name="Rectangle 410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ongress Investigates the Titanic Disaster • Levin Center for Oversight and  Democracy">
            <a:extLst>
              <a:ext uri="{FF2B5EF4-FFF2-40B4-BE49-F238E27FC236}">
                <a16:creationId xmlns:a16="http://schemas.microsoft.com/office/drawing/2014/main" id="{D6958008-C33E-C2A8-A8A7-BFC0F661048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B38899-A4B0-EC3C-56D8-9D3CEEABA51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Titanic</a:t>
            </a:r>
          </a:p>
        </p:txBody>
      </p:sp>
      <p:sp>
        <p:nvSpPr>
          <p:cNvPr id="3" name="Content Placeholder 2">
            <a:extLst>
              <a:ext uri="{FF2B5EF4-FFF2-40B4-BE49-F238E27FC236}">
                <a16:creationId xmlns:a16="http://schemas.microsoft.com/office/drawing/2014/main" id="{BCD9FC58-98EE-A9BF-BBDC-5AFEB0293CC3}"/>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The Disaster</a:t>
            </a:r>
          </a:p>
        </p:txBody>
      </p:sp>
    </p:spTree>
    <p:extLst>
      <p:ext uri="{BB962C8B-B14F-4D97-AF65-F5344CB8AC3E}">
        <p14:creationId xmlns:p14="http://schemas.microsoft.com/office/powerpoint/2010/main" val="3300668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300D2A1-4043-891D-CAE6-9082A85CEDCC}"/>
            </a:ext>
          </a:extLst>
        </p:cNvPr>
        <p:cNvGrpSpPr/>
        <p:nvPr/>
      </p:nvGrpSpPr>
      <p:grpSpPr>
        <a:xfrm>
          <a:off x="0" y="0"/>
          <a:ext cx="0" cy="0"/>
          <a:chOff x="0" y="0"/>
          <a:chExt cx="0" cy="0"/>
        </a:xfrm>
      </p:grpSpPr>
      <p:sp>
        <p:nvSpPr>
          <p:cNvPr id="4113" name="Rectangle 41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Titanic digital scan reveals new details of ship's final hours">
            <a:extLst>
              <a:ext uri="{FF2B5EF4-FFF2-40B4-BE49-F238E27FC236}">
                <a16:creationId xmlns:a16="http://schemas.microsoft.com/office/drawing/2014/main" id="{821053F6-A446-8D20-7213-CC1CA21D9F6B}"/>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44C3E6-C6C6-3C63-CE69-C0A0558D9213}"/>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Titanic</a:t>
            </a:r>
          </a:p>
        </p:txBody>
      </p:sp>
      <p:sp>
        <p:nvSpPr>
          <p:cNvPr id="3" name="Content Placeholder 2">
            <a:extLst>
              <a:ext uri="{FF2B5EF4-FFF2-40B4-BE49-F238E27FC236}">
                <a16:creationId xmlns:a16="http://schemas.microsoft.com/office/drawing/2014/main" id="{9FAA5A70-2E98-38C9-3435-9F2917A7C9B2}"/>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Enduring Fascination</a:t>
            </a:r>
          </a:p>
        </p:txBody>
      </p:sp>
    </p:spTree>
    <p:extLst>
      <p:ext uri="{BB962C8B-B14F-4D97-AF65-F5344CB8AC3E}">
        <p14:creationId xmlns:p14="http://schemas.microsoft.com/office/powerpoint/2010/main" val="29671462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2049A7C-FAFB-2C05-51A2-89E5A08B06D8}"/>
            </a:ext>
          </a:extLst>
        </p:cNvPr>
        <p:cNvGrpSpPr/>
        <p:nvPr/>
      </p:nvGrpSpPr>
      <p:grpSpPr>
        <a:xfrm>
          <a:off x="0" y="0"/>
          <a:ext cx="0" cy="0"/>
          <a:chOff x="0" y="0"/>
          <a:chExt cx="0" cy="0"/>
        </a:xfrm>
      </p:grpSpPr>
      <p:sp>
        <p:nvSpPr>
          <p:cNvPr id="4118" name="Rectangle 41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Digital replica of Titanic showing the back of the bow where the ship has split in two, looking forward towards the front of the ship. In the middle of the image are four big brown circular structures which are the huge boilers used to create the steam to power the ship. Two of these are slightly concave. The boilers are surrounded by a tangled mess of brown metal made up of other parts of the ship. The image is set against a black background. ">
            <a:extLst>
              <a:ext uri="{FF2B5EF4-FFF2-40B4-BE49-F238E27FC236}">
                <a16:creationId xmlns:a16="http://schemas.microsoft.com/office/drawing/2014/main" id="{909B6815-EA98-1E0F-B693-00AB32A7540C}"/>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0C6ED2-A62A-D67A-8A6F-D49495E45A4F}"/>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Titanic</a:t>
            </a:r>
          </a:p>
        </p:txBody>
      </p:sp>
      <p:sp>
        <p:nvSpPr>
          <p:cNvPr id="3" name="Content Placeholder 2">
            <a:extLst>
              <a:ext uri="{FF2B5EF4-FFF2-40B4-BE49-F238E27FC236}">
                <a16:creationId xmlns:a16="http://schemas.microsoft.com/office/drawing/2014/main" id="{9D6BACE6-2FD8-6EC5-9715-7FE0743BDD3D}"/>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dirty="0">
                <a:solidFill>
                  <a:srgbClr val="FFFFFF"/>
                </a:solidFill>
              </a:rPr>
              <a:t>Enduring Fascination</a:t>
            </a:r>
          </a:p>
        </p:txBody>
      </p:sp>
    </p:spTree>
    <p:extLst>
      <p:ext uri="{BB962C8B-B14F-4D97-AF65-F5344CB8AC3E}">
        <p14:creationId xmlns:p14="http://schemas.microsoft.com/office/powerpoint/2010/main" val="34561614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596EF6-7A1C-916C-CB6A-93400EC2844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5B210F-6DD6-918D-7ECF-2D3FFBA49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C3C2CB1-5E8B-845F-B447-3916D8AEF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992F4B-8527-50BA-7A89-6D424E62C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BFB15E-33A9-5789-7D75-C11E71E07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22AD2F-B6F7-6310-75CC-576F6FAE3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D0556C6-7F01-B775-43D7-30AD01B4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517E2A6E-67E3-A1EA-E78C-40ECA8849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92B53-AAA5-92C8-CDD5-D775938714DD}"/>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What is Kaggle?</a:t>
            </a:r>
          </a:p>
        </p:txBody>
      </p:sp>
      <p:sp>
        <p:nvSpPr>
          <p:cNvPr id="3" name="Content Placeholder 2">
            <a:extLst>
              <a:ext uri="{FF2B5EF4-FFF2-40B4-BE49-F238E27FC236}">
                <a16:creationId xmlns:a16="http://schemas.microsoft.com/office/drawing/2014/main" id="{D652CE54-7BA5-11F2-094A-69E6CC3AAC5F}"/>
              </a:ext>
            </a:extLst>
          </p:cNvPr>
          <p:cNvSpPr>
            <a:spLocks noGrp="1"/>
          </p:cNvSpPr>
          <p:nvPr>
            <p:ph idx="1"/>
          </p:nvPr>
        </p:nvSpPr>
        <p:spPr>
          <a:xfrm>
            <a:off x="4810259" y="649480"/>
            <a:ext cx="6555347" cy="5546047"/>
          </a:xfrm>
        </p:spPr>
        <p:txBody>
          <a:bodyPr anchor="ctr">
            <a:normAutofit/>
          </a:bodyPr>
          <a:lstStyle/>
          <a:p>
            <a:r>
              <a:rPr lang="en-GB" sz="2000" dirty="0"/>
              <a:t>Kaggle is an online AI and ML community</a:t>
            </a:r>
          </a:p>
          <a:p>
            <a:r>
              <a:rPr lang="en-GB" sz="2000" dirty="0"/>
              <a:t>Host challenges</a:t>
            </a:r>
          </a:p>
          <a:p>
            <a:r>
              <a:rPr lang="en-GB" sz="2000" dirty="0"/>
              <a:t>Large amounts of data sets to use in your learning</a:t>
            </a:r>
          </a:p>
          <a:p>
            <a:r>
              <a:rPr lang="en-GB" sz="2000" dirty="0"/>
              <a:t>The Titanic challenge is one of the most well known</a:t>
            </a:r>
          </a:p>
          <a:p>
            <a:pPr lvl="1"/>
            <a:r>
              <a:rPr lang="en-GB" sz="1600" dirty="0"/>
              <a:t>Seen as a great start point for your first foray into Machine Learning</a:t>
            </a:r>
          </a:p>
        </p:txBody>
      </p:sp>
      <p:sp>
        <p:nvSpPr>
          <p:cNvPr id="4" name="AutoShape 2" descr="Kaggle">
            <a:extLst>
              <a:ext uri="{FF2B5EF4-FFF2-40B4-BE49-F238E27FC236}">
                <a16:creationId xmlns:a16="http://schemas.microsoft.com/office/drawing/2014/main" id="{FBB5CF01-AAA4-6815-D7DA-CA986D7D9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4D52528E-89C9-78A3-5979-B40EDFCFE5CC}"/>
              </a:ext>
            </a:extLst>
          </p:cNvPr>
          <p:cNvPicPr>
            <a:picLocks noChangeAspect="1"/>
          </p:cNvPicPr>
          <p:nvPr/>
        </p:nvPicPr>
        <p:blipFill>
          <a:blip r:embed="rId3"/>
          <a:stretch>
            <a:fillRect/>
          </a:stretch>
        </p:blipFill>
        <p:spPr>
          <a:xfrm>
            <a:off x="4807211" y="586855"/>
            <a:ext cx="943107" cy="390580"/>
          </a:xfrm>
          <a:prstGeom prst="rect">
            <a:avLst/>
          </a:prstGeom>
        </p:spPr>
      </p:pic>
      <p:pic>
        <p:nvPicPr>
          <p:cNvPr id="6" name="Picture 5">
            <a:extLst>
              <a:ext uri="{FF2B5EF4-FFF2-40B4-BE49-F238E27FC236}">
                <a16:creationId xmlns:a16="http://schemas.microsoft.com/office/drawing/2014/main" id="{ED9B383E-2BC5-C8DA-A634-D0DBBB2971E7}"/>
              </a:ext>
            </a:extLst>
          </p:cNvPr>
          <p:cNvPicPr>
            <a:picLocks noChangeAspect="1"/>
          </p:cNvPicPr>
          <p:nvPr/>
        </p:nvPicPr>
        <p:blipFill rotWithShape="1">
          <a:blip r:embed="rId4"/>
          <a:srcRect b="37567"/>
          <a:stretch>
            <a:fillRect/>
          </a:stretch>
        </p:blipFill>
        <p:spPr>
          <a:xfrm>
            <a:off x="739183" y="4866771"/>
            <a:ext cx="10650436" cy="1052720"/>
          </a:xfrm>
          <a:prstGeom prst="rect">
            <a:avLst/>
          </a:prstGeom>
        </p:spPr>
      </p:pic>
    </p:spTree>
    <p:extLst>
      <p:ext uri="{BB962C8B-B14F-4D97-AF65-F5344CB8AC3E}">
        <p14:creationId xmlns:p14="http://schemas.microsoft.com/office/powerpoint/2010/main" val="292169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EC565A-F998-4A1C-C95A-0A4693C22A2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747E8-9D19-C62D-7458-0E5200116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D42238C-9774-622E-A3DF-09AD383D9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0377970-CF1A-6AB0-C353-48A922D1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9F07F3-5823-D5BD-7B36-9F0F173FC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84E8CB-B090-AA11-410B-DAB01A275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F097D48-EF15-97C9-504E-15CC00BDF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ED504869-87DC-F9DE-F294-5E36E237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77532-6E76-6925-5444-41A31FA9F246}"/>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The Challenge</a:t>
            </a:r>
          </a:p>
        </p:txBody>
      </p:sp>
      <p:sp>
        <p:nvSpPr>
          <p:cNvPr id="3" name="Content Placeholder 2">
            <a:extLst>
              <a:ext uri="{FF2B5EF4-FFF2-40B4-BE49-F238E27FC236}">
                <a16:creationId xmlns:a16="http://schemas.microsoft.com/office/drawing/2014/main" id="{2AEDDDA5-768A-8ADD-C345-4AE2B13AD8EE}"/>
              </a:ext>
            </a:extLst>
          </p:cNvPr>
          <p:cNvSpPr>
            <a:spLocks noGrp="1"/>
          </p:cNvSpPr>
          <p:nvPr>
            <p:ph idx="1"/>
          </p:nvPr>
        </p:nvSpPr>
        <p:spPr>
          <a:xfrm>
            <a:off x="4810259" y="649480"/>
            <a:ext cx="6555347" cy="5546047"/>
          </a:xfrm>
        </p:spPr>
        <p:txBody>
          <a:bodyPr anchor="ctr">
            <a:normAutofit/>
          </a:bodyPr>
          <a:lstStyle/>
          <a:p>
            <a:r>
              <a:rPr lang="en-GB" sz="2000" dirty="0"/>
              <a:t>Use Machine Learning and the ‘passenger’ data Kaggle provide to make survival predictions.</a:t>
            </a:r>
            <a:endParaRPr lang="en-GB" sz="1600" dirty="0"/>
          </a:p>
        </p:txBody>
      </p:sp>
      <p:sp>
        <p:nvSpPr>
          <p:cNvPr id="4" name="AutoShape 2" descr="Kaggle">
            <a:extLst>
              <a:ext uri="{FF2B5EF4-FFF2-40B4-BE49-F238E27FC236}">
                <a16:creationId xmlns:a16="http://schemas.microsoft.com/office/drawing/2014/main" id="{57080AE4-C222-45E9-AF67-334CFD7090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46FAF353-2C66-A91B-D035-66DDB75A347A}"/>
              </a:ext>
            </a:extLst>
          </p:cNvPr>
          <p:cNvPicPr>
            <a:picLocks noChangeAspect="1"/>
          </p:cNvPicPr>
          <p:nvPr/>
        </p:nvPicPr>
        <p:blipFill>
          <a:blip r:embed="rId3"/>
          <a:stretch>
            <a:fillRect/>
          </a:stretch>
        </p:blipFill>
        <p:spPr>
          <a:xfrm>
            <a:off x="4807211" y="586855"/>
            <a:ext cx="943107" cy="390580"/>
          </a:xfrm>
          <a:prstGeom prst="rect">
            <a:avLst/>
          </a:prstGeom>
        </p:spPr>
      </p:pic>
    </p:spTree>
    <p:extLst>
      <p:ext uri="{BB962C8B-B14F-4D97-AF65-F5344CB8AC3E}">
        <p14:creationId xmlns:p14="http://schemas.microsoft.com/office/powerpoint/2010/main" val="37591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468D5-C721-87EB-2426-52CCBEF3D014}"/>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What is Machine Learning?</a:t>
            </a:r>
          </a:p>
        </p:txBody>
      </p:sp>
      <p:sp>
        <p:nvSpPr>
          <p:cNvPr id="3" name="Content Placeholder 2">
            <a:extLst>
              <a:ext uri="{FF2B5EF4-FFF2-40B4-BE49-F238E27FC236}">
                <a16:creationId xmlns:a16="http://schemas.microsoft.com/office/drawing/2014/main" id="{AE8426A0-8482-7E8F-70B5-685B7C2EB357}"/>
              </a:ext>
            </a:extLst>
          </p:cNvPr>
          <p:cNvSpPr>
            <a:spLocks noGrp="1"/>
          </p:cNvSpPr>
          <p:nvPr>
            <p:ph idx="1"/>
          </p:nvPr>
        </p:nvSpPr>
        <p:spPr>
          <a:xfrm>
            <a:off x="4810259" y="649480"/>
            <a:ext cx="6555347" cy="5546047"/>
          </a:xfrm>
        </p:spPr>
        <p:txBody>
          <a:bodyPr anchor="ctr">
            <a:normAutofit/>
          </a:bodyPr>
          <a:lstStyle/>
          <a:p>
            <a:r>
              <a:rPr lang="en-GB" sz="2000" dirty="0"/>
              <a:t>A subfield of artificial intelligence</a:t>
            </a:r>
          </a:p>
          <a:p>
            <a:pPr lvl="1"/>
            <a:r>
              <a:rPr lang="en-GB" sz="1600" dirty="0"/>
              <a:t>Uses data and statistical algorithms to learn and solve specific problems</a:t>
            </a:r>
          </a:p>
          <a:p>
            <a:r>
              <a:rPr lang="en-GB" sz="2000" dirty="0"/>
              <a:t>Like any AI, ML models are trained</a:t>
            </a:r>
          </a:p>
          <a:p>
            <a:pPr lvl="1"/>
            <a:r>
              <a:rPr lang="en-GB" sz="1600" dirty="0"/>
              <a:t>A few different kinds…</a:t>
            </a:r>
          </a:p>
        </p:txBody>
      </p:sp>
      <p:sp>
        <p:nvSpPr>
          <p:cNvPr id="4" name="Rectangle: Rounded Corners 3">
            <a:extLst>
              <a:ext uri="{FF2B5EF4-FFF2-40B4-BE49-F238E27FC236}">
                <a16:creationId xmlns:a16="http://schemas.microsoft.com/office/drawing/2014/main" id="{3A99CDD1-4BFC-810A-9985-6EAE26492FD1}"/>
              </a:ext>
            </a:extLst>
          </p:cNvPr>
          <p:cNvSpPr/>
          <p:nvPr/>
        </p:nvSpPr>
        <p:spPr>
          <a:xfrm>
            <a:off x="4819187" y="4371009"/>
            <a:ext cx="1947674" cy="241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Supervised Learning</a:t>
            </a:r>
          </a:p>
        </p:txBody>
      </p:sp>
      <p:sp>
        <p:nvSpPr>
          <p:cNvPr id="5" name="Rectangle: Rounded Corners 4">
            <a:extLst>
              <a:ext uri="{FF2B5EF4-FFF2-40B4-BE49-F238E27FC236}">
                <a16:creationId xmlns:a16="http://schemas.microsoft.com/office/drawing/2014/main" id="{5B5FD185-5070-E7C0-BC88-7348913DFD6E}"/>
              </a:ext>
            </a:extLst>
          </p:cNvPr>
          <p:cNvSpPr/>
          <p:nvPr/>
        </p:nvSpPr>
        <p:spPr>
          <a:xfrm>
            <a:off x="9418694" y="4356016"/>
            <a:ext cx="1947674" cy="241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Reinforcement Learning</a:t>
            </a:r>
          </a:p>
        </p:txBody>
      </p:sp>
      <p:sp>
        <p:nvSpPr>
          <p:cNvPr id="6" name="Rectangle: Rounded Corners 5">
            <a:extLst>
              <a:ext uri="{FF2B5EF4-FFF2-40B4-BE49-F238E27FC236}">
                <a16:creationId xmlns:a16="http://schemas.microsoft.com/office/drawing/2014/main" id="{13901D29-AC61-CC6B-54D5-031258D94FD8}"/>
              </a:ext>
            </a:extLst>
          </p:cNvPr>
          <p:cNvSpPr/>
          <p:nvPr/>
        </p:nvSpPr>
        <p:spPr>
          <a:xfrm>
            <a:off x="7113333" y="4352067"/>
            <a:ext cx="1947674" cy="2413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Unsupervised Learning</a:t>
            </a:r>
          </a:p>
        </p:txBody>
      </p:sp>
      <p:sp>
        <p:nvSpPr>
          <p:cNvPr id="7" name="Rectangle: Rounded Corners 6">
            <a:extLst>
              <a:ext uri="{FF2B5EF4-FFF2-40B4-BE49-F238E27FC236}">
                <a16:creationId xmlns:a16="http://schemas.microsoft.com/office/drawing/2014/main" id="{1730E75E-2486-4DB0-135A-DCE4C7E06397}"/>
              </a:ext>
            </a:extLst>
          </p:cNvPr>
          <p:cNvSpPr/>
          <p:nvPr/>
        </p:nvSpPr>
        <p:spPr>
          <a:xfrm>
            <a:off x="4819186" y="4673599"/>
            <a:ext cx="1947673" cy="153206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lang="en-GB" sz="1100" dirty="0"/>
              <a:t>Has the Outcome (Labels)</a:t>
            </a:r>
          </a:p>
          <a:p>
            <a:pPr marL="171450" indent="-171450">
              <a:buFontTx/>
              <a:buChar char="-"/>
            </a:pPr>
            <a:r>
              <a:rPr lang="en-GB" sz="1100" dirty="0"/>
              <a:t>Finds patterns that relate to the outcomes</a:t>
            </a:r>
          </a:p>
          <a:p>
            <a:pPr marL="171450" indent="-171450">
              <a:buFontTx/>
              <a:buChar char="-"/>
            </a:pPr>
            <a:r>
              <a:rPr lang="en-GB" sz="1100" dirty="0"/>
              <a:t>Uses the patterns to predict outcomes on unknown data</a:t>
            </a:r>
          </a:p>
          <a:p>
            <a:pPr algn="ctr"/>
            <a:endParaRPr lang="en-GB" sz="1100" dirty="0"/>
          </a:p>
        </p:txBody>
      </p:sp>
      <p:sp>
        <p:nvSpPr>
          <p:cNvPr id="9" name="Rectangle: Rounded Corners 8">
            <a:extLst>
              <a:ext uri="{FF2B5EF4-FFF2-40B4-BE49-F238E27FC236}">
                <a16:creationId xmlns:a16="http://schemas.microsoft.com/office/drawing/2014/main" id="{192C8461-9926-05C9-823C-0D571A66008D}"/>
              </a:ext>
            </a:extLst>
          </p:cNvPr>
          <p:cNvSpPr/>
          <p:nvPr/>
        </p:nvSpPr>
        <p:spPr>
          <a:xfrm>
            <a:off x="7113333" y="4673599"/>
            <a:ext cx="1947673" cy="1521927"/>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lang="en-GB" sz="1100" dirty="0"/>
              <a:t>No outcome information available</a:t>
            </a:r>
          </a:p>
          <a:p>
            <a:pPr marL="171450" indent="-171450">
              <a:buFontTx/>
              <a:buChar char="-"/>
            </a:pPr>
            <a:r>
              <a:rPr lang="en-GB" sz="1100" dirty="0"/>
              <a:t>Analyses or identifies groups without labels or human instruction</a:t>
            </a:r>
          </a:p>
          <a:p>
            <a:pPr marL="171450" indent="-171450">
              <a:buFontTx/>
              <a:buChar char="-"/>
            </a:pPr>
            <a:r>
              <a:rPr lang="en-GB" sz="1100" dirty="0"/>
              <a:t>Offers insight into characteristics that define groups</a:t>
            </a:r>
          </a:p>
        </p:txBody>
      </p:sp>
      <p:sp>
        <p:nvSpPr>
          <p:cNvPr id="11" name="Rectangle: Rounded Corners 10">
            <a:extLst>
              <a:ext uri="{FF2B5EF4-FFF2-40B4-BE49-F238E27FC236}">
                <a16:creationId xmlns:a16="http://schemas.microsoft.com/office/drawing/2014/main" id="{7A508834-8577-4808-6D10-61EF52FA8323}"/>
              </a:ext>
            </a:extLst>
          </p:cNvPr>
          <p:cNvSpPr/>
          <p:nvPr/>
        </p:nvSpPr>
        <p:spPr>
          <a:xfrm>
            <a:off x="9406942" y="4673599"/>
            <a:ext cx="1948436" cy="152192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lang="en-GB" sz="1100" dirty="0"/>
              <a:t>Makes decision based on trial and error</a:t>
            </a:r>
          </a:p>
          <a:p>
            <a:pPr marL="171450" indent="-171450">
              <a:buFontTx/>
              <a:buChar char="-"/>
            </a:pPr>
            <a:r>
              <a:rPr lang="en-GB" sz="1100" dirty="0"/>
              <a:t>Decision making algorithm constantly redefined by ‘rewards’</a:t>
            </a:r>
          </a:p>
          <a:p>
            <a:pPr marL="171450" indent="-171450">
              <a:buFontTx/>
              <a:buChar char="-"/>
            </a:pPr>
            <a:r>
              <a:rPr lang="en-GB" sz="1100" dirty="0"/>
              <a:t>Excels in complex situations</a:t>
            </a:r>
          </a:p>
        </p:txBody>
      </p:sp>
      <p:pic>
        <p:nvPicPr>
          <p:cNvPr id="13" name="Picture 2">
            <a:extLst>
              <a:ext uri="{FF2B5EF4-FFF2-40B4-BE49-F238E27FC236}">
                <a16:creationId xmlns:a16="http://schemas.microsoft.com/office/drawing/2014/main" id="{7BBE33B8-5594-F979-0424-F987660EC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35" y="4158211"/>
            <a:ext cx="3721138" cy="2552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350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1640</TotalTime>
  <Words>4818</Words>
  <Application>Microsoft Office PowerPoint</Application>
  <PresentationFormat>Widescreen</PresentationFormat>
  <Paragraphs>334</Paragraphs>
  <Slides>35</Slides>
  <Notes>35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Aptos</vt:lpstr>
      <vt:lpstr>Aptos Display</vt:lpstr>
      <vt:lpstr>Arial</vt:lpstr>
      <vt:lpstr>Office Theme</vt:lpstr>
      <vt:lpstr>1_Office Theme</vt:lpstr>
      <vt:lpstr>Guess Who? (Drowned)</vt:lpstr>
      <vt:lpstr>What We’ll Cover</vt:lpstr>
      <vt:lpstr>Titanic</vt:lpstr>
      <vt:lpstr>Titanic</vt:lpstr>
      <vt:lpstr>Titanic</vt:lpstr>
      <vt:lpstr>Titanic</vt:lpstr>
      <vt:lpstr>What is Kaggle?</vt:lpstr>
      <vt:lpstr>The Challenge</vt:lpstr>
      <vt:lpstr>What is Machine Learning?</vt:lpstr>
      <vt:lpstr>What is Machine Learning?</vt:lpstr>
      <vt:lpstr>So, Is It Just Chat GPT?</vt:lpstr>
      <vt:lpstr>How We’ll Use Machine Learning?</vt:lpstr>
      <vt:lpstr>Decision Trees</vt:lpstr>
      <vt:lpstr>Decision Trees</vt:lpstr>
      <vt:lpstr>Decision Trees</vt:lpstr>
      <vt:lpstr>Decision Trees</vt:lpstr>
      <vt:lpstr>Our Data</vt:lpstr>
      <vt:lpstr>How Do We Do It?</vt:lpstr>
      <vt:lpstr>How Do We Do It?</vt:lpstr>
      <vt:lpstr>How Do We Do It?</vt:lpstr>
      <vt:lpstr>How Do We Do It?</vt:lpstr>
      <vt:lpstr>How Do We Do It?</vt:lpstr>
      <vt:lpstr>How Do We Do It?</vt:lpstr>
      <vt:lpstr>How Do We Do It?</vt:lpstr>
      <vt:lpstr>A Different Take</vt:lpstr>
      <vt:lpstr>A Different Take</vt:lpstr>
      <vt:lpstr>A Different Take</vt:lpstr>
      <vt:lpstr>A Different Take</vt:lpstr>
      <vt:lpstr>A Different Take</vt:lpstr>
      <vt:lpstr>A Different Take</vt:lpstr>
      <vt:lpstr>AI considerations</vt:lpstr>
      <vt:lpstr>AI considerations</vt:lpstr>
      <vt:lpstr>AI considerations</vt:lpstr>
      <vt:lpstr>And finally…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 Who? (Drowned)</dc:title>
  <dc:creator>Stephen Grieve</dc:creator>
  <cp:lastModifiedBy>Stephen Grieve</cp:lastModifiedBy>
  <cp:revision>15</cp:revision>
  <dcterms:created xsi:type="dcterms:W3CDTF">2025-05-21T07:26:31Z</dcterms:created>
  <dcterms:modified xsi:type="dcterms:W3CDTF">2025-05-28T10:55:25Z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fc5d3de-9e8d-4afe-b8e9-bd2470ff979c_Enabled">
    <vt:lpwstr>true</vt:lpwstr>
  </property>
  <property fmtid="{D5CDD505-2E9C-101B-9397-08002B2CF9AE}" pid="3" name="MSIP_Label_efc5d3de-9e8d-4afe-b8e9-bd2470ff979c_SetDate">
    <vt:lpwstr>2025-05-27T11:32:50Z</vt:lpwstr>
  </property>
  <property fmtid="{D5CDD505-2E9C-101B-9397-08002B2CF9AE}" pid="4" name="MSIP_Label_efc5d3de-9e8d-4afe-b8e9-bd2470ff979c_Method">
    <vt:lpwstr>Privileged</vt:lpwstr>
  </property>
  <property fmtid="{D5CDD505-2E9C-101B-9397-08002B2CF9AE}" pid="5" name="MSIP_Label_efc5d3de-9e8d-4afe-b8e9-bd2470ff979c_Name">
    <vt:lpwstr>Personal</vt:lpwstr>
  </property>
  <property fmtid="{D5CDD505-2E9C-101B-9397-08002B2CF9AE}" pid="6" name="MSIP_Label_efc5d3de-9e8d-4afe-b8e9-bd2470ff979c_SiteId">
    <vt:lpwstr>57af78f2-c87d-4466-b7bb-6b6cc99ed124</vt:lpwstr>
  </property>
  <property fmtid="{D5CDD505-2E9C-101B-9397-08002B2CF9AE}" pid="7" name="MSIP_Label_efc5d3de-9e8d-4afe-b8e9-bd2470ff979c_ActionId">
    <vt:lpwstr>c33d0ff0-d8f2-4602-989d-669f0dfcca83</vt:lpwstr>
  </property>
  <property fmtid="{D5CDD505-2E9C-101B-9397-08002B2CF9AE}" pid="8" name="MSIP_Label_efc5d3de-9e8d-4afe-b8e9-bd2470ff979c_ContentBits">
    <vt:lpwstr>0</vt:lpwstr>
  </property>
  <property fmtid="{D5CDD505-2E9C-101B-9397-08002B2CF9AE}" pid="9" name="MSIP_Label_efc5d3de-9e8d-4afe-b8e9-bd2470ff979c_Tag">
    <vt:lpwstr>60, 0, 1, 1</vt:lpwstr>
  </property>
</Properties>
</file>