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modernComment_16C_D394E22A.xml" ContentType="application/vnd.ms-powerpoint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6"/>
  </p:notesMasterIdLst>
  <p:sldIdLst>
    <p:sldId id="257" r:id="rId5"/>
    <p:sldId id="338" r:id="rId6"/>
    <p:sldId id="360" r:id="rId7"/>
    <p:sldId id="364" r:id="rId8"/>
    <p:sldId id="369" r:id="rId9"/>
    <p:sldId id="370" r:id="rId10"/>
    <p:sldId id="368" r:id="rId11"/>
    <p:sldId id="388" r:id="rId12"/>
    <p:sldId id="365" r:id="rId13"/>
    <p:sldId id="363" r:id="rId14"/>
    <p:sldId id="381" r:id="rId15"/>
    <p:sldId id="382" r:id="rId16"/>
    <p:sldId id="384" r:id="rId17"/>
    <p:sldId id="383" r:id="rId18"/>
    <p:sldId id="371" r:id="rId19"/>
    <p:sldId id="372" r:id="rId20"/>
    <p:sldId id="373" r:id="rId21"/>
    <p:sldId id="375" r:id="rId22"/>
    <p:sldId id="376" r:id="rId23"/>
    <p:sldId id="377" r:id="rId24"/>
    <p:sldId id="362" r:id="rId25"/>
    <p:sldId id="378" r:id="rId26"/>
    <p:sldId id="389" r:id="rId27"/>
    <p:sldId id="391" r:id="rId28"/>
    <p:sldId id="393" r:id="rId29"/>
    <p:sldId id="411" r:id="rId30"/>
    <p:sldId id="395" r:id="rId31"/>
    <p:sldId id="396" r:id="rId32"/>
    <p:sldId id="394" r:id="rId33"/>
    <p:sldId id="409" r:id="rId34"/>
    <p:sldId id="390" r:id="rId35"/>
    <p:sldId id="392" r:id="rId36"/>
    <p:sldId id="403" r:id="rId37"/>
    <p:sldId id="408" r:id="rId38"/>
    <p:sldId id="410" r:id="rId39"/>
    <p:sldId id="405" r:id="rId40"/>
    <p:sldId id="374" r:id="rId41"/>
    <p:sldId id="385" r:id="rId42"/>
    <p:sldId id="398" r:id="rId43"/>
    <p:sldId id="397" r:id="rId44"/>
    <p:sldId id="416" r:id="rId45"/>
    <p:sldId id="399" r:id="rId46"/>
    <p:sldId id="407" r:id="rId47"/>
    <p:sldId id="415" r:id="rId48"/>
    <p:sldId id="400" r:id="rId49"/>
    <p:sldId id="414" r:id="rId50"/>
    <p:sldId id="402" r:id="rId51"/>
    <p:sldId id="413" r:id="rId52"/>
    <p:sldId id="401" r:id="rId53"/>
    <p:sldId id="412" r:id="rId54"/>
    <p:sldId id="359" r:id="rId55"/>
  </p:sldIdLst>
  <p:sldSz cx="12192000" cy="6858000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ECF17BF-58BE-7170-1F14-12019B7B8C6A}" name="Stefano Hinic" initials="SH" userId="S::stefano.hinic@student.univaq.it::63a1e55d-7db5-43f7-b885-4f82486182f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964749-E576-16D5-AA25-C625986514B1}" v="491" dt="2023-02-08T11:43:54.805"/>
    <p1510:client id="{38FC7430-32CE-E7F4-247F-8C5091AED711}" v="6" dt="2023-02-08T16:26:34.473"/>
    <p1510:client id="{43C79BDE-BEA6-C5C9-79FE-A97081D15A40}" v="19" dt="2023-02-08T22:11:16.060"/>
    <p1510:client id="{43D778B6-0213-4C80-8C2E-D4165EB56C5C}" v="48" dt="2023-02-09T14:56:24.611"/>
    <p1510:client id="{7099E9ED-EE73-654F-B5FC-B74F7C4A9D6F}" v="123" dt="2023-02-08T16:14:52.767"/>
    <p1510:client id="{9A455C1D-EB57-7194-6298-B178D122DDB6}" v="85" dt="2023-02-08T12:59:00.333"/>
    <p1510:client id="{9A78E1E4-C462-789B-C63D-A1EE7F3D2BEE}" v="2" dt="2023-02-08T20:42:28.841"/>
    <p1510:client id="{A4B658AC-93F5-5B00-6BE6-395236ED927F}" v="139" dt="2023-02-08T14:29:41.426"/>
    <p1510:client id="{E733EAEC-38C5-E84B-A2B3-A0D2F6181D6E}" v="1901" dt="2023-02-08T11:58:09.825"/>
    <p1510:client id="{EB187102-0165-8871-6285-182E2F22B214}" v="240" dt="2023-02-08T15:20:59.464"/>
    <p1510:client id="{EF5E23AE-DD67-B139-4FA3-3FF8D6FBBC8D}" v="409" dt="2023-02-09T11:38:29.263"/>
    <p1510:client id="{FBC5858F-58B5-F01F-5C17-0B06139C38FB}" v="161" dt="2023-02-08T20:47:27.2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386" autoAdjust="0"/>
  </p:normalViewPr>
  <p:slideViewPr>
    <p:cSldViewPr snapToGrid="0">
      <p:cViewPr varScale="1">
        <p:scale>
          <a:sx n="64" d="100"/>
          <a:sy n="64" d="100"/>
        </p:scale>
        <p:origin x="1397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microsoft.com/office/2015/10/relationships/revisionInfo" Target="revisionInfo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omments/modernComment_16C_D394E22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295A4B3-7C68-4443-8AC3-10BE47272781}" authorId="{DECF17BF-58BE-7170-1F14-12019B7B8C6A}" status="resolved" created="2023-02-06T17:22:05.812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549749802" sldId="364"/>
      <ac:spMk id="9" creationId="{C3BEC8E8-2DE5-CE4B-9ABC-C7F3482B33E3}"/>
    </ac:deMkLst>
    <p188:txBody>
      <a:bodyPr/>
      <a:lstStyle/>
      <a:p>
        <a:r>
          <a:rPr lang="it-IT"/>
          <a:t>facciamo tuttocalibri [@Umberto Impicciatore] 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270A89-9C98-154E-B5A8-31EA6FE986DA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E71E3-33F6-A347-9B66-99E53FC5652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63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Il nostro progetto prevedeva l’emulazione di una rete in </a:t>
            </a:r>
            <a:r>
              <a:rPr lang="it-IT" err="1"/>
              <a:t>mininet</a:t>
            </a:r>
            <a:r>
              <a:rPr lang="it-IT"/>
              <a:t> composta da switch programmati in P4. Il paradigma P4 è stato sfruttato per l’implementazione di policy di sicurezza all’interno della rete.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E71E3-33F6-A347-9B66-99E53FC565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887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gRPC</a:t>
            </a:r>
            <a:r>
              <a:rPr lang="en-US"/>
              <a:t> è un framework di </a:t>
            </a:r>
            <a:r>
              <a:rPr lang="en-US" err="1"/>
              <a:t>comunicazione</a:t>
            </a:r>
            <a:r>
              <a:rPr lang="en-US"/>
              <a:t> di </a:t>
            </a:r>
            <a:r>
              <a:rPr lang="en-US" err="1"/>
              <a:t>microservizi</a:t>
            </a:r>
            <a:r>
              <a:rPr lang="en-US"/>
              <a:t> </a:t>
            </a:r>
            <a:r>
              <a:rPr lang="en-US" err="1"/>
              <a:t>basato</a:t>
            </a:r>
            <a:r>
              <a:rPr lang="en-US"/>
              <a:t> </a:t>
            </a:r>
            <a:r>
              <a:rPr lang="en-US" err="1"/>
              <a:t>sul</a:t>
            </a:r>
            <a:r>
              <a:rPr lang="en-US"/>
              <a:t> </a:t>
            </a:r>
            <a:r>
              <a:rPr lang="en-US" err="1"/>
              <a:t>protocollo</a:t>
            </a:r>
            <a:r>
              <a:rPr lang="en-US"/>
              <a:t> Remote Procedure Call (RPC). </a:t>
            </a:r>
            <a:r>
              <a:rPr lang="en-US" err="1"/>
              <a:t>Viene</a:t>
            </a:r>
            <a:r>
              <a:rPr lang="en-US"/>
              <a:t> </a:t>
            </a:r>
            <a:r>
              <a:rPr lang="en-US" err="1"/>
              <a:t>utilizzato</a:t>
            </a:r>
            <a:r>
              <a:rPr lang="en-US"/>
              <a:t> in P4Runtime come </a:t>
            </a:r>
            <a:r>
              <a:rPr lang="en-US" err="1"/>
              <a:t>meccanismo</a:t>
            </a:r>
            <a:r>
              <a:rPr lang="en-US"/>
              <a:t> di </a:t>
            </a:r>
            <a:r>
              <a:rPr lang="en-US" err="1"/>
              <a:t>trasporto</a:t>
            </a:r>
            <a:r>
              <a:rPr lang="en-US"/>
              <a:t> di default per </a:t>
            </a:r>
            <a:r>
              <a:rPr lang="en-US" err="1"/>
              <a:t>consentire</a:t>
            </a:r>
            <a:r>
              <a:rPr lang="en-US"/>
              <a:t> ai controller di rete di </a:t>
            </a:r>
            <a:r>
              <a:rPr lang="en-US" err="1"/>
              <a:t>comunicare</a:t>
            </a:r>
            <a:r>
              <a:rPr lang="en-US"/>
              <a:t> con </a:t>
            </a:r>
            <a:r>
              <a:rPr lang="en-US" err="1"/>
              <a:t>i</a:t>
            </a:r>
            <a:r>
              <a:rPr lang="en-US"/>
              <a:t> switch P4 </a:t>
            </a:r>
            <a:r>
              <a:rPr lang="en-US" err="1"/>
              <a:t>programmabili</a:t>
            </a:r>
            <a:r>
              <a:rPr lang="en-US"/>
              <a:t>. Un stub </a:t>
            </a:r>
            <a:r>
              <a:rPr lang="en-US" err="1"/>
              <a:t>gRPC</a:t>
            </a:r>
            <a:r>
              <a:rPr lang="en-US"/>
              <a:t> è un </a:t>
            </a:r>
            <a:r>
              <a:rPr lang="en-US" err="1"/>
              <a:t>codice</a:t>
            </a:r>
            <a:r>
              <a:rPr lang="en-US"/>
              <a:t> client </a:t>
            </a:r>
            <a:r>
              <a:rPr lang="en-US" err="1"/>
              <a:t>che</a:t>
            </a:r>
            <a:r>
              <a:rPr lang="en-US"/>
              <a:t> </a:t>
            </a:r>
            <a:r>
              <a:rPr lang="en-US" err="1"/>
              <a:t>viene</a:t>
            </a:r>
            <a:r>
              <a:rPr lang="en-US"/>
              <a:t> </a:t>
            </a:r>
            <a:r>
              <a:rPr lang="en-US" err="1"/>
              <a:t>generato</a:t>
            </a:r>
            <a:r>
              <a:rPr lang="en-US"/>
              <a:t> </a:t>
            </a:r>
            <a:r>
              <a:rPr lang="en-US" err="1"/>
              <a:t>automaticamente</a:t>
            </a:r>
            <a:r>
              <a:rPr lang="en-US"/>
              <a:t> a </a:t>
            </a:r>
            <a:r>
              <a:rPr lang="en-US" err="1"/>
              <a:t>partire</a:t>
            </a:r>
            <a:r>
              <a:rPr lang="en-US"/>
              <a:t> dal file .proto </a:t>
            </a:r>
            <a:r>
              <a:rPr lang="en-US" err="1"/>
              <a:t>che</a:t>
            </a:r>
            <a:r>
              <a:rPr lang="en-US"/>
              <a:t> </a:t>
            </a:r>
            <a:r>
              <a:rPr lang="en-US" err="1"/>
              <a:t>definisce</a:t>
            </a:r>
            <a:r>
              <a:rPr lang="en-US"/>
              <a:t> la </a:t>
            </a:r>
            <a:r>
              <a:rPr lang="en-US" err="1"/>
              <a:t>struttura</a:t>
            </a:r>
            <a:r>
              <a:rPr lang="en-US"/>
              <a:t> </a:t>
            </a:r>
            <a:r>
              <a:rPr lang="en-US" err="1"/>
              <a:t>delle</a:t>
            </a:r>
            <a:r>
              <a:rPr lang="en-US"/>
              <a:t> </a:t>
            </a:r>
            <a:r>
              <a:rPr lang="en-US" err="1"/>
              <a:t>richieste</a:t>
            </a:r>
            <a:r>
              <a:rPr lang="en-US"/>
              <a:t> e </a:t>
            </a:r>
            <a:r>
              <a:rPr lang="en-US" err="1"/>
              <a:t>delle</a:t>
            </a:r>
            <a:r>
              <a:rPr lang="en-US"/>
              <a:t> </a:t>
            </a:r>
            <a:r>
              <a:rPr lang="en-US" err="1"/>
              <a:t>risposte</a:t>
            </a:r>
            <a:r>
              <a:rPr lang="en-US"/>
              <a:t> </a:t>
            </a:r>
            <a:r>
              <a:rPr lang="en-US" err="1"/>
              <a:t>gRPC</a:t>
            </a:r>
            <a:r>
              <a:rPr lang="en-US"/>
              <a:t>. Lo stub </a:t>
            </a:r>
            <a:r>
              <a:rPr lang="en-US" err="1"/>
              <a:t>gRPC</a:t>
            </a:r>
            <a:r>
              <a:rPr lang="en-US"/>
              <a:t> </a:t>
            </a:r>
            <a:r>
              <a:rPr lang="en-US" err="1"/>
              <a:t>semplifica</a:t>
            </a:r>
            <a:r>
              <a:rPr lang="en-US"/>
              <a:t> la </a:t>
            </a:r>
            <a:r>
              <a:rPr lang="en-US" err="1"/>
              <a:t>creazione</a:t>
            </a:r>
            <a:r>
              <a:rPr lang="en-US"/>
              <a:t> di </a:t>
            </a:r>
            <a:r>
              <a:rPr lang="en-US" err="1"/>
              <a:t>applicazioni</a:t>
            </a:r>
            <a:r>
              <a:rPr lang="en-US"/>
              <a:t> client (controller) </a:t>
            </a:r>
            <a:r>
              <a:rPr lang="en-US" err="1"/>
              <a:t>che</a:t>
            </a:r>
            <a:r>
              <a:rPr lang="en-US"/>
              <a:t> </a:t>
            </a:r>
            <a:r>
              <a:rPr lang="en-US" err="1"/>
              <a:t>devono</a:t>
            </a:r>
            <a:r>
              <a:rPr lang="en-US"/>
              <a:t> </a:t>
            </a:r>
            <a:r>
              <a:rPr lang="en-US" err="1"/>
              <a:t>inviare</a:t>
            </a:r>
            <a:r>
              <a:rPr lang="en-US"/>
              <a:t> </a:t>
            </a:r>
            <a:r>
              <a:rPr lang="en-US" err="1"/>
              <a:t>richieste</a:t>
            </a:r>
            <a:r>
              <a:rPr lang="en-US"/>
              <a:t> </a:t>
            </a:r>
            <a:r>
              <a:rPr lang="en-US" err="1"/>
              <a:t>gRPC</a:t>
            </a:r>
            <a:r>
              <a:rPr lang="en-US"/>
              <a:t> a un </a:t>
            </a:r>
            <a:r>
              <a:rPr lang="en-US" err="1"/>
              <a:t>servizio</a:t>
            </a:r>
            <a:r>
              <a:rPr lang="en-US"/>
              <a:t> </a:t>
            </a:r>
            <a:r>
              <a:rPr lang="en-US" err="1"/>
              <a:t>gRPC</a:t>
            </a:r>
            <a:r>
              <a:rPr lang="en-US"/>
              <a:t> </a:t>
            </a:r>
            <a:r>
              <a:rPr lang="en-US" err="1"/>
              <a:t>esistente</a:t>
            </a:r>
            <a:r>
              <a:rPr lang="en-US"/>
              <a:t> (switch), </a:t>
            </a:r>
            <a:r>
              <a:rPr lang="en-US" err="1"/>
              <a:t>poiché</a:t>
            </a:r>
            <a:r>
              <a:rPr lang="en-US"/>
              <a:t> </a:t>
            </a:r>
            <a:r>
              <a:rPr lang="en-US" err="1"/>
              <a:t>fornisce</a:t>
            </a:r>
            <a:r>
              <a:rPr lang="en-US"/>
              <a:t> </a:t>
            </a:r>
            <a:r>
              <a:rPr lang="en-US" err="1"/>
              <a:t>un'interfaccia</a:t>
            </a:r>
            <a:r>
              <a:rPr lang="en-US"/>
              <a:t> semplice e </a:t>
            </a:r>
            <a:r>
              <a:rPr lang="en-US" err="1"/>
              <a:t>coerente</a:t>
            </a:r>
            <a:r>
              <a:rPr lang="en-US"/>
              <a:t> per </a:t>
            </a:r>
            <a:r>
              <a:rPr lang="en-US" err="1"/>
              <a:t>l'invio</a:t>
            </a:r>
            <a:r>
              <a:rPr lang="en-US"/>
              <a:t> e la </a:t>
            </a:r>
            <a:r>
              <a:rPr lang="en-US" err="1"/>
              <a:t>ricezione</a:t>
            </a:r>
            <a:r>
              <a:rPr lang="en-US"/>
              <a:t> di </a:t>
            </a:r>
            <a:r>
              <a:rPr lang="en-US" err="1"/>
              <a:t>messaggi</a:t>
            </a:r>
            <a:r>
              <a:rPr lang="en-US"/>
              <a:t> </a:t>
            </a:r>
            <a:r>
              <a:rPr lang="en-US" err="1"/>
              <a:t>basati</a:t>
            </a:r>
            <a:r>
              <a:rPr lang="en-US"/>
              <a:t> </a:t>
            </a:r>
            <a:r>
              <a:rPr lang="en-US" err="1"/>
              <a:t>su</a:t>
            </a:r>
            <a:r>
              <a:rPr lang="en-US"/>
              <a:t> </a:t>
            </a:r>
            <a:r>
              <a:rPr lang="en-US" err="1"/>
              <a:t>protobuf</a:t>
            </a:r>
            <a:r>
              <a:rPr lang="en-US"/>
              <a:t>.</a:t>
            </a:r>
            <a:endParaRPr lang="it-IT"/>
          </a:p>
          <a:p>
            <a:r>
              <a:rPr lang="en-US"/>
              <a:t>Con </a:t>
            </a:r>
            <a:r>
              <a:rPr lang="en-US" err="1"/>
              <a:t>gRPC</a:t>
            </a:r>
            <a:r>
              <a:rPr lang="en-US"/>
              <a:t>, </a:t>
            </a:r>
            <a:r>
              <a:rPr lang="en-US" err="1"/>
              <a:t>i</a:t>
            </a:r>
            <a:r>
              <a:rPr lang="en-US"/>
              <a:t> controller di rete </a:t>
            </a:r>
            <a:r>
              <a:rPr lang="en-US" err="1"/>
              <a:t>possono</a:t>
            </a:r>
            <a:r>
              <a:rPr lang="en-US"/>
              <a:t> </a:t>
            </a:r>
            <a:r>
              <a:rPr lang="en-US" err="1"/>
              <a:t>inviare</a:t>
            </a:r>
            <a:r>
              <a:rPr lang="en-US"/>
              <a:t> </a:t>
            </a:r>
            <a:r>
              <a:rPr lang="en-US" err="1"/>
              <a:t>richieste</a:t>
            </a:r>
            <a:r>
              <a:rPr lang="en-US"/>
              <a:t> </a:t>
            </a:r>
            <a:r>
              <a:rPr lang="en-US" err="1"/>
              <a:t>agli</a:t>
            </a:r>
            <a:r>
              <a:rPr lang="en-US"/>
              <a:t> switch e </a:t>
            </a:r>
            <a:r>
              <a:rPr lang="en-US" err="1"/>
              <a:t>ricevere</a:t>
            </a:r>
            <a:r>
              <a:rPr lang="en-US"/>
              <a:t> </a:t>
            </a:r>
            <a:r>
              <a:rPr lang="en-US" err="1"/>
              <a:t>risposte</a:t>
            </a:r>
            <a:r>
              <a:rPr lang="en-US"/>
              <a:t> in modo </a:t>
            </a:r>
            <a:r>
              <a:rPr lang="en-US" err="1"/>
              <a:t>efficiente</a:t>
            </a:r>
            <a:r>
              <a:rPr lang="en-US"/>
              <a:t> e </a:t>
            </a:r>
            <a:r>
              <a:rPr lang="en-US" err="1"/>
              <a:t>affidabile</a:t>
            </a:r>
            <a:r>
              <a:rPr lang="en-US"/>
              <a:t>. </a:t>
            </a:r>
            <a:r>
              <a:rPr lang="en-US" err="1"/>
              <a:t>gRPC</a:t>
            </a:r>
            <a:r>
              <a:rPr lang="en-US"/>
              <a:t> </a:t>
            </a:r>
            <a:r>
              <a:rPr lang="en-US" err="1"/>
              <a:t>utilizza</a:t>
            </a:r>
            <a:r>
              <a:rPr lang="en-US"/>
              <a:t> il </a:t>
            </a:r>
            <a:r>
              <a:rPr lang="en-US" err="1"/>
              <a:t>protocollo</a:t>
            </a:r>
            <a:r>
              <a:rPr lang="en-US"/>
              <a:t> HTTP/2 per </a:t>
            </a:r>
            <a:r>
              <a:rPr lang="en-US" err="1"/>
              <a:t>trasmettere</a:t>
            </a:r>
            <a:r>
              <a:rPr lang="en-US"/>
              <a:t> </a:t>
            </a:r>
            <a:r>
              <a:rPr lang="en-US" err="1"/>
              <a:t>i</a:t>
            </a:r>
            <a:r>
              <a:rPr lang="en-US"/>
              <a:t> </a:t>
            </a:r>
            <a:r>
              <a:rPr lang="en-US" err="1"/>
              <a:t>messaggi</a:t>
            </a:r>
            <a:r>
              <a:rPr lang="en-US"/>
              <a:t>, </a:t>
            </a:r>
            <a:r>
              <a:rPr lang="en-US" err="1"/>
              <a:t>che</a:t>
            </a:r>
            <a:r>
              <a:rPr lang="en-US"/>
              <a:t> </a:t>
            </a:r>
            <a:r>
              <a:rPr lang="en-US" err="1"/>
              <a:t>consente</a:t>
            </a:r>
            <a:r>
              <a:rPr lang="en-US"/>
              <a:t> di </a:t>
            </a:r>
            <a:r>
              <a:rPr lang="en-US" err="1"/>
              <a:t>ottenere</a:t>
            </a:r>
            <a:r>
              <a:rPr lang="en-US"/>
              <a:t> </a:t>
            </a:r>
            <a:r>
              <a:rPr lang="en-US" err="1"/>
              <a:t>una</a:t>
            </a:r>
            <a:r>
              <a:rPr lang="en-US"/>
              <a:t> </a:t>
            </a:r>
            <a:r>
              <a:rPr lang="en-US" err="1"/>
              <a:t>maggiore</a:t>
            </a:r>
            <a:r>
              <a:rPr lang="en-US"/>
              <a:t> </a:t>
            </a:r>
            <a:r>
              <a:rPr lang="en-US" err="1"/>
              <a:t>velocità</a:t>
            </a:r>
            <a:r>
              <a:rPr lang="en-US"/>
              <a:t> e </a:t>
            </a:r>
            <a:r>
              <a:rPr lang="en-US" err="1"/>
              <a:t>flessibilità</a:t>
            </a:r>
            <a:r>
              <a:rPr lang="en-US"/>
              <a:t> rispetto ad </a:t>
            </a:r>
            <a:r>
              <a:rPr lang="en-US" err="1"/>
              <a:t>altri</a:t>
            </a:r>
            <a:r>
              <a:rPr lang="en-US"/>
              <a:t> </a:t>
            </a:r>
            <a:r>
              <a:rPr lang="en-US" err="1"/>
              <a:t>protocolli</a:t>
            </a:r>
            <a:r>
              <a:rPr lang="en-US"/>
              <a:t> di </a:t>
            </a:r>
            <a:r>
              <a:rPr lang="en-US" err="1"/>
              <a:t>comunicazione</a:t>
            </a:r>
            <a:r>
              <a:rPr lang="en-US"/>
              <a:t>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E71E3-33F6-A347-9B66-99E53FC565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84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Il workflow </a:t>
            </a:r>
            <a:r>
              <a:rPr lang="en-US" err="1">
                <a:cs typeface="Calibri"/>
              </a:rPr>
              <a:t>seguito</a:t>
            </a:r>
            <a:r>
              <a:rPr lang="en-US">
                <a:cs typeface="Calibri"/>
              </a:rPr>
              <a:t> da un </a:t>
            </a:r>
            <a:r>
              <a:rPr lang="en-US" err="1">
                <a:cs typeface="Calibri"/>
              </a:rPr>
              <a:t>programma</a:t>
            </a:r>
            <a:r>
              <a:rPr lang="en-US">
                <a:cs typeface="Calibri"/>
              </a:rPr>
              <a:t> p4 </a:t>
            </a:r>
            <a:r>
              <a:rPr lang="en-US" err="1">
                <a:cs typeface="Calibri"/>
              </a:rPr>
              <a:t>che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utilizza</a:t>
            </a:r>
            <a:r>
              <a:rPr lang="en-US">
                <a:cs typeface="Calibri"/>
              </a:rPr>
              <a:t> p4Runtime è il </a:t>
            </a:r>
            <a:r>
              <a:rPr lang="en-US" err="1">
                <a:cs typeface="Calibri"/>
              </a:rPr>
              <a:t>seguente</a:t>
            </a:r>
            <a:r>
              <a:rPr lang="en-US">
                <a:cs typeface="Calibri"/>
              </a:rPr>
              <a:t>:</a:t>
            </a:r>
          </a:p>
          <a:p>
            <a:pPr marL="171450" indent="-171450">
              <a:buFont typeface="Arial"/>
              <a:buChar char="•"/>
            </a:pPr>
            <a:r>
              <a:rPr lang="en-US" err="1">
                <a:cs typeface="Calibri"/>
              </a:rPr>
              <a:t>Compilazione</a:t>
            </a:r>
            <a:r>
              <a:rPr lang="en-US">
                <a:cs typeface="Calibri"/>
              </a:rPr>
              <a:t> del </a:t>
            </a:r>
            <a:r>
              <a:rPr lang="en-US" err="1">
                <a:cs typeface="Calibri"/>
              </a:rPr>
              <a:t>programma</a:t>
            </a:r>
            <a:r>
              <a:rPr lang="en-US">
                <a:cs typeface="Calibri"/>
              </a:rPr>
              <a:t> P4 da </a:t>
            </a:r>
            <a:r>
              <a:rPr lang="en-US" err="1">
                <a:cs typeface="Calibri"/>
              </a:rPr>
              <a:t>parte</a:t>
            </a:r>
            <a:r>
              <a:rPr lang="en-US">
                <a:cs typeface="Calibri"/>
              </a:rPr>
              <a:t> del compiler</a:t>
            </a: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Il compiler genera due file con </a:t>
            </a:r>
            <a:r>
              <a:rPr lang="en-US" err="1">
                <a:cs typeface="Calibri"/>
              </a:rPr>
              <a:t>estensioni</a:t>
            </a:r>
            <a:r>
              <a:rPr lang="en-US">
                <a:cs typeface="Calibri"/>
              </a:rPr>
              <a:t> .p4info e .</a:t>
            </a:r>
            <a:r>
              <a:rPr lang="en-US" err="1">
                <a:cs typeface="Calibri"/>
              </a:rPr>
              <a:t>json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rispettivamente</a:t>
            </a:r>
            <a:r>
              <a:rPr lang="en-US">
                <a:cs typeface="Calibri"/>
              </a:rPr>
              <a:t>. Il primo </a:t>
            </a:r>
            <a:r>
              <a:rPr lang="en-US" err="1">
                <a:cs typeface="Calibri"/>
              </a:rPr>
              <a:t>viene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utilizzato</a:t>
            </a:r>
            <a:r>
              <a:rPr lang="en-US">
                <a:cs typeface="Calibri"/>
              </a:rPr>
              <a:t> dal controller per </a:t>
            </a:r>
            <a:r>
              <a:rPr lang="en-US" err="1">
                <a:cs typeface="Calibri"/>
              </a:rPr>
              <a:t>sapere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conoscere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gli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attributi</a:t>
            </a:r>
            <a:r>
              <a:rPr lang="en-US">
                <a:cs typeface="Calibri"/>
              </a:rPr>
              <a:t> del </a:t>
            </a:r>
            <a:r>
              <a:rPr lang="en-US" err="1">
                <a:cs typeface="Calibri"/>
              </a:rPr>
              <a:t>programma</a:t>
            </a:r>
            <a:r>
              <a:rPr lang="en-US">
                <a:cs typeface="Calibri"/>
              </a:rPr>
              <a:t> P4 </a:t>
            </a:r>
            <a:r>
              <a:rPr lang="en-US" err="1">
                <a:cs typeface="Calibri"/>
              </a:rPr>
              <a:t>compilato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mentre</a:t>
            </a:r>
            <a:r>
              <a:rPr lang="en-US">
                <a:cs typeface="Calibri"/>
              </a:rPr>
              <a:t> il secondo file </a:t>
            </a:r>
            <a:r>
              <a:rPr lang="en-US" err="1">
                <a:cs typeface="Calibri"/>
              </a:rPr>
              <a:t>viene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utlizzato</a:t>
            </a:r>
            <a:r>
              <a:rPr lang="en-US">
                <a:cs typeface="Calibri"/>
              </a:rPr>
              <a:t> dal controller per </a:t>
            </a:r>
            <a:r>
              <a:rPr lang="en-US" err="1">
                <a:cs typeface="Calibri"/>
              </a:rPr>
              <a:t>installare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effettivamente</a:t>
            </a:r>
            <a:r>
              <a:rPr lang="en-US">
                <a:cs typeface="Calibri"/>
              </a:rPr>
              <a:t> il </a:t>
            </a:r>
            <a:r>
              <a:rPr lang="en-US" err="1">
                <a:cs typeface="Calibri"/>
              </a:rPr>
              <a:t>programma</a:t>
            </a:r>
            <a:r>
              <a:rPr lang="en-US">
                <a:cs typeface="Calibri"/>
              </a:rPr>
              <a:t> P4 </a:t>
            </a:r>
            <a:r>
              <a:rPr lang="en-US" err="1">
                <a:cs typeface="Calibri"/>
              </a:rPr>
              <a:t>sugli</a:t>
            </a:r>
            <a:r>
              <a:rPr lang="en-US">
                <a:cs typeface="Calibri"/>
              </a:rPr>
              <a:t> switch.</a:t>
            </a: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L'OUTPUT del compiler è </a:t>
            </a:r>
            <a:r>
              <a:rPr lang="en-US" err="1">
                <a:cs typeface="Calibri"/>
              </a:rPr>
              <a:t>inoltre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indipendente</a:t>
            </a:r>
            <a:r>
              <a:rPr lang="en-US">
                <a:cs typeface="Calibri"/>
              </a:rPr>
              <a:t> dal compiler </a:t>
            </a:r>
            <a:r>
              <a:rPr lang="en-US" err="1">
                <a:cs typeface="Calibri"/>
              </a:rPr>
              <a:t>utilizzato</a:t>
            </a:r>
            <a:r>
              <a:rPr lang="en-US">
                <a:cs typeface="Calibri"/>
              </a:rPr>
              <a:t>(p4c, ASIC,BMv2, VIVADO-HLS).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E71E3-33F6-A347-9B66-99E53FC565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07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Qui è </a:t>
            </a:r>
            <a:r>
              <a:rPr lang="en-US" err="1">
                <a:cs typeface="Calibri"/>
              </a:rPr>
              <a:t>riportato</a:t>
            </a:r>
            <a:r>
              <a:rPr lang="en-US">
                <a:cs typeface="Calibri"/>
              </a:rPr>
              <a:t> un </a:t>
            </a:r>
            <a:r>
              <a:rPr lang="en-US" err="1">
                <a:cs typeface="Calibri"/>
              </a:rPr>
              <a:t>esempio</a:t>
            </a:r>
            <a:r>
              <a:rPr lang="en-US">
                <a:cs typeface="Calibri"/>
              </a:rPr>
              <a:t> di </a:t>
            </a:r>
            <a:r>
              <a:rPr lang="en-US" err="1">
                <a:cs typeface="Calibri"/>
              </a:rPr>
              <a:t>messagio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Protobuf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generato</a:t>
            </a:r>
            <a:r>
              <a:rPr lang="en-US">
                <a:cs typeface="Calibri"/>
              </a:rPr>
              <a:t> dal controller (</a:t>
            </a:r>
            <a:r>
              <a:rPr lang="en-US" err="1">
                <a:cs typeface="Calibri"/>
              </a:rPr>
              <a:t>attraverso</a:t>
            </a:r>
            <a:r>
              <a:rPr lang="en-US">
                <a:cs typeface="Calibri"/>
              </a:rPr>
              <a:t>  I </a:t>
            </a:r>
            <a:r>
              <a:rPr lang="en-US" err="1">
                <a:cs typeface="Calibri"/>
              </a:rPr>
              <a:t>suoi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metodi</a:t>
            </a:r>
            <a:r>
              <a:rPr lang="en-US">
                <a:cs typeface="Calibri"/>
              </a:rPr>
              <a:t>). </a:t>
            </a:r>
            <a:endParaRPr lang="it-IT"/>
          </a:p>
          <a:p>
            <a:r>
              <a:rPr lang="en-US">
                <a:cs typeface="Calibri"/>
              </a:rPr>
              <a:t>Dalla logic view </a:t>
            </a:r>
            <a:r>
              <a:rPr lang="en-US" err="1">
                <a:cs typeface="Calibri"/>
              </a:rPr>
              <a:t>leggiamo</a:t>
            </a:r>
            <a:r>
              <a:rPr lang="en-US">
                <a:cs typeface="Calibri"/>
              </a:rPr>
              <a:t>: </a:t>
            </a:r>
            <a:r>
              <a:rPr lang="en-US" err="1">
                <a:cs typeface="Calibri"/>
              </a:rPr>
              <a:t>quando</a:t>
            </a:r>
            <a:r>
              <a:rPr lang="en-US">
                <a:cs typeface="Calibri"/>
              </a:rPr>
              <a:t> hdr.ipv4.dstaddr matcha 10.0.1.1 </a:t>
            </a:r>
            <a:r>
              <a:rPr lang="en-US" err="1">
                <a:cs typeface="Calibri"/>
              </a:rPr>
              <a:t>applica</a:t>
            </a:r>
            <a:r>
              <a:rPr lang="en-US">
                <a:cs typeface="Calibri"/>
              </a:rPr>
              <a:t> la action ipv4_forward con </a:t>
            </a:r>
            <a:r>
              <a:rPr lang="en-US" err="1">
                <a:cs typeface="Calibri"/>
              </a:rPr>
              <a:t>questo</a:t>
            </a:r>
            <a:r>
              <a:rPr lang="en-US">
                <a:cs typeface="Calibri"/>
              </a:rPr>
              <a:t> ethernet e </a:t>
            </a:r>
            <a:r>
              <a:rPr lang="en-US" err="1">
                <a:cs typeface="Calibri"/>
              </a:rPr>
              <a:t>questa</a:t>
            </a:r>
            <a:r>
              <a:rPr lang="en-US">
                <a:cs typeface="Calibri"/>
              </a:rPr>
              <a:t> egress port come </a:t>
            </a:r>
            <a:r>
              <a:rPr lang="en-US" err="1">
                <a:cs typeface="Calibri"/>
              </a:rPr>
              <a:t>parametri</a:t>
            </a:r>
            <a:r>
              <a:rPr lang="en-US">
                <a:cs typeface="Calibri"/>
              </a:rPr>
              <a:t>.</a:t>
            </a:r>
          </a:p>
          <a:p>
            <a:r>
              <a:rPr lang="en-US">
                <a:cs typeface="Calibri"/>
              </a:rPr>
              <a:t>Il </a:t>
            </a:r>
            <a:r>
              <a:rPr lang="en-US" err="1">
                <a:cs typeface="Calibri"/>
              </a:rPr>
              <a:t>messaggio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sarà</a:t>
            </a:r>
            <a:r>
              <a:rPr lang="en-US">
                <a:cs typeface="Calibri"/>
              </a:rPr>
              <a:t> poi </a:t>
            </a:r>
            <a:r>
              <a:rPr lang="en-US" err="1">
                <a:cs typeface="Calibri"/>
              </a:rPr>
              <a:t>mandato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allo</a:t>
            </a:r>
            <a:r>
              <a:rPr lang="en-US">
                <a:cs typeface="Calibri"/>
              </a:rPr>
              <a:t> switch </a:t>
            </a:r>
            <a:r>
              <a:rPr lang="en-US" err="1">
                <a:cs typeface="Calibri"/>
              </a:rPr>
              <a:t>attraverso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l'interfaccia</a:t>
            </a:r>
            <a:r>
              <a:rPr lang="en-US">
                <a:cs typeface="Calibri"/>
              </a:rPr>
              <a:t> P4runtime.proto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E71E3-33F6-A347-9B66-99E53FC565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015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 </a:t>
            </a:r>
            <a:r>
              <a:rPr lang="en-US" dirty="0" err="1"/>
              <a:t>interfacce</a:t>
            </a:r>
            <a:r>
              <a:rPr lang="en-US" dirty="0"/>
              <a:t> </a:t>
            </a:r>
            <a:r>
              <a:rPr lang="en-US" dirty="0" err="1"/>
              <a:t>fornite</a:t>
            </a:r>
            <a:r>
              <a:rPr lang="en-US" dirty="0"/>
              <a:t> da P4Runtime </a:t>
            </a:r>
            <a:r>
              <a:rPr lang="en-US" dirty="0" err="1"/>
              <a:t>consentono</a:t>
            </a:r>
            <a:r>
              <a:rPr lang="en-US" dirty="0"/>
              <a:t> la </a:t>
            </a:r>
            <a:r>
              <a:rPr lang="en-US" dirty="0" err="1"/>
              <a:t>connessione</a:t>
            </a:r>
            <a:r>
              <a:rPr lang="en-US" dirty="0"/>
              <a:t> </a:t>
            </a:r>
            <a:r>
              <a:rPr lang="en-US" dirty="0" err="1"/>
              <a:t>contemporanea</a:t>
            </a:r>
            <a:r>
              <a:rPr lang="en-US" dirty="0"/>
              <a:t> di </a:t>
            </a:r>
            <a:r>
              <a:rPr lang="en-US" dirty="0" err="1"/>
              <a:t>più</a:t>
            </a:r>
            <a:r>
              <a:rPr lang="en-US" dirty="0"/>
              <a:t> client (</a:t>
            </a:r>
            <a:r>
              <a:rPr lang="en-US" dirty="0" err="1"/>
              <a:t>cioè</a:t>
            </a:r>
            <a:r>
              <a:rPr lang="en-US" dirty="0"/>
              <a:t> controller) al server P4Runtime in </a:t>
            </a:r>
            <a:r>
              <a:rPr lang="en-US" dirty="0" err="1"/>
              <a:t>esecuzione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</a:t>
            </a:r>
            <a:r>
              <a:rPr lang="en-US" dirty="0" err="1"/>
              <a:t>dispositivo</a:t>
            </a:r>
            <a:r>
              <a:rPr lang="en-US" dirty="0"/>
              <a:t> P4.</a:t>
            </a:r>
            <a:endParaRPr lang="it-IT" dirty="0"/>
          </a:p>
          <a:p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operata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partizione</a:t>
            </a:r>
            <a:r>
              <a:rPr lang="en-US" dirty="0"/>
              <a:t> del piano di </a:t>
            </a:r>
            <a:r>
              <a:rPr lang="en-US" dirty="0" err="1"/>
              <a:t>controllo</a:t>
            </a:r>
            <a:r>
              <a:rPr lang="en-US" dirty="0"/>
              <a:t>: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controllori</a:t>
            </a:r>
            <a:r>
              <a:rPr lang="en-US" dirty="0"/>
              <a:t>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avere</a:t>
            </a:r>
            <a:r>
              <a:rPr lang="en-US" dirty="0"/>
              <a:t> "</a:t>
            </a:r>
            <a:r>
              <a:rPr lang="en-US" dirty="0" err="1"/>
              <a:t>ruoli</a:t>
            </a:r>
            <a:r>
              <a:rPr lang="en-US" dirty="0"/>
              <a:t>" (o "regni") </a:t>
            </a:r>
            <a:r>
              <a:rPr lang="en-US" dirty="0" err="1"/>
              <a:t>ortogonali</a:t>
            </a:r>
            <a:r>
              <a:rPr lang="en-US" dirty="0"/>
              <a:t> e non </a:t>
            </a:r>
            <a:r>
              <a:rPr lang="en-US" dirty="0" err="1"/>
              <a:t>sovrapposti</a:t>
            </a:r>
            <a:r>
              <a:rPr lang="en-US" dirty="0"/>
              <a:t> e </a:t>
            </a:r>
            <a:r>
              <a:rPr lang="en-US" dirty="0" err="1"/>
              <a:t>devono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in </a:t>
            </a:r>
            <a:r>
              <a:rPr lang="en-US" dirty="0" err="1"/>
              <a:t>grado</a:t>
            </a:r>
            <a:r>
              <a:rPr lang="en-US" dirty="0"/>
              <a:t> di </a:t>
            </a:r>
            <a:r>
              <a:rPr lang="en-US" dirty="0" err="1"/>
              <a:t>spingere</a:t>
            </a:r>
            <a:r>
              <a:rPr lang="en-US" dirty="0"/>
              <a:t> </a:t>
            </a:r>
            <a:r>
              <a:rPr lang="en-US" dirty="0" err="1"/>
              <a:t>entità</a:t>
            </a:r>
            <a:r>
              <a:rPr lang="en-US" dirty="0"/>
              <a:t> di </a:t>
            </a:r>
            <a:r>
              <a:rPr lang="en-US" dirty="0" err="1"/>
              <a:t>inoltro</a:t>
            </a:r>
            <a:r>
              <a:rPr lang="en-US" dirty="0"/>
              <a:t> </a:t>
            </a:r>
            <a:r>
              <a:rPr lang="en-US" dirty="0" err="1"/>
              <a:t>simultaneamente</a:t>
            </a:r>
            <a:r>
              <a:rPr lang="en-US" dirty="0"/>
              <a:t>. Il piano di </a:t>
            </a:r>
            <a:r>
              <a:rPr lang="en-US" dirty="0" err="1"/>
              <a:t>controllo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suddiviso</a:t>
            </a:r>
            <a:r>
              <a:rPr lang="en-US" dirty="0"/>
              <a:t> in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ruoli</a:t>
            </a:r>
            <a:r>
              <a:rPr lang="en-US" dirty="0"/>
              <a:t> e </a:t>
            </a:r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dirty="0" err="1"/>
              <a:t>ruolo</a:t>
            </a:r>
            <a:r>
              <a:rPr lang="en-US" dirty="0"/>
              <a:t> </a:t>
            </a:r>
            <a:r>
              <a:rPr lang="en-US" dirty="0" err="1"/>
              <a:t>avrà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serie</a:t>
            </a:r>
            <a:r>
              <a:rPr lang="en-US" dirty="0"/>
              <a:t> di </a:t>
            </a:r>
            <a:r>
              <a:rPr lang="en-US" dirty="0" err="1"/>
              <a:t>controllori</a:t>
            </a:r>
            <a:r>
              <a:rPr lang="en-US" dirty="0"/>
              <a:t>, uno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quali</a:t>
            </a:r>
            <a:r>
              <a:rPr lang="en-US" dirty="0"/>
              <a:t> è </a:t>
            </a:r>
            <a:r>
              <a:rPr lang="en-US" dirty="0" err="1"/>
              <a:t>primario</a:t>
            </a:r>
            <a:r>
              <a:rPr lang="en-US" dirty="0"/>
              <a:t> e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altri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di backup.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Di </a:t>
            </a:r>
            <a:r>
              <a:rPr lang="en-US" dirty="0" err="1">
                <a:cs typeface="Calibri"/>
              </a:rPr>
              <a:t>seguito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sono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riportati</a:t>
            </a:r>
            <a:r>
              <a:rPr lang="en-US" dirty="0">
                <a:cs typeface="Calibri"/>
              </a:rPr>
              <a:t> I </a:t>
            </a:r>
            <a:r>
              <a:rPr lang="en-US" dirty="0" err="1">
                <a:cs typeface="Calibri"/>
              </a:rPr>
              <a:t>parametri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utilizzati</a:t>
            </a:r>
            <a:r>
              <a:rPr lang="en-US" dirty="0">
                <a:cs typeface="Calibri"/>
              </a:rPr>
              <a:t> da P4runtime per </a:t>
            </a:r>
            <a:r>
              <a:rPr lang="en-US" dirty="0" err="1">
                <a:cs typeface="Calibri"/>
              </a:rPr>
              <a:t>stabilire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connessione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tra</a:t>
            </a:r>
            <a:r>
              <a:rPr lang="en-US" dirty="0">
                <a:cs typeface="Calibri"/>
              </a:rPr>
              <a:t> controller e </a:t>
            </a:r>
            <a:r>
              <a:rPr lang="en-US" dirty="0" err="1">
                <a:cs typeface="Calibri"/>
              </a:rPr>
              <a:t>dispositivi</a:t>
            </a:r>
            <a:r>
              <a:rPr lang="en-US" dirty="0">
                <a:cs typeface="Calibri"/>
              </a:rPr>
              <a:t>:</a:t>
            </a: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dirty="0">
                <a:cs typeface="Calibri"/>
              </a:rPr>
              <a:t>Device id </a:t>
            </a:r>
            <a:r>
              <a:rPr lang="en-US" dirty="0" err="1">
                <a:cs typeface="Calibri"/>
              </a:rPr>
              <a:t>identifica</a:t>
            </a:r>
            <a:r>
              <a:rPr lang="en-US" dirty="0">
                <a:cs typeface="Calibri"/>
              </a:rPr>
              <a:t> il </a:t>
            </a:r>
            <a:r>
              <a:rPr lang="en-US" dirty="0" err="1">
                <a:cs typeface="Calibri"/>
              </a:rPr>
              <a:t>dispositivo</a:t>
            </a:r>
            <a:r>
              <a:rPr lang="en-US" dirty="0">
                <a:cs typeface="Calibri"/>
              </a:rPr>
              <a:t> al quale </a:t>
            </a:r>
            <a:r>
              <a:rPr lang="en-US" dirty="0" err="1">
                <a:cs typeface="Calibri"/>
              </a:rPr>
              <a:t>collegarsi</a:t>
            </a:r>
            <a:endParaRPr lang="en-US" dirty="0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dirty="0">
                <a:cs typeface="Calibri"/>
              </a:rPr>
              <a:t>Role id </a:t>
            </a:r>
            <a:r>
              <a:rPr lang="en-US" dirty="0" err="1">
                <a:cs typeface="Calibri"/>
              </a:rPr>
              <a:t>descive</a:t>
            </a:r>
            <a:r>
              <a:rPr lang="en-US" dirty="0">
                <a:cs typeface="Calibri"/>
              </a:rPr>
              <a:t> la </a:t>
            </a:r>
            <a:r>
              <a:rPr lang="en-US" dirty="0" err="1">
                <a:cs typeface="Calibri"/>
              </a:rPr>
              <a:t>configurazione</a:t>
            </a:r>
            <a:r>
              <a:rPr lang="en-US" dirty="0">
                <a:cs typeface="Calibri"/>
              </a:rPr>
              <a:t> del </a:t>
            </a:r>
            <a:r>
              <a:rPr lang="en-US" dirty="0" err="1">
                <a:cs typeface="Calibri"/>
              </a:rPr>
              <a:t>ruolo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cioè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quali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operazioni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sono</a:t>
            </a:r>
            <a:r>
              <a:rPr lang="en-US" dirty="0">
                <a:cs typeface="Calibri"/>
              </a:rPr>
              <a:t> associate ad un </a:t>
            </a:r>
            <a:r>
              <a:rPr lang="en-US" dirty="0" err="1">
                <a:cs typeface="Calibri"/>
              </a:rPr>
              <a:t>determinato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ruolo</a:t>
            </a:r>
            <a:endParaRPr lang="en-US" dirty="0">
              <a:cs typeface="Calibri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,Sans-Serif"/>
              <a:buChar char="•"/>
            </a:pPr>
            <a:r>
              <a:rPr lang="it-IT" dirty="0" err="1"/>
              <a:t>Election_Id</a:t>
            </a:r>
            <a:r>
              <a:rPr lang="it-IT" dirty="0"/>
              <a:t> serve per identificare un controller come master e gli altri come slave.</a:t>
            </a:r>
            <a:br>
              <a:rPr lang="it-IT" dirty="0">
                <a:cs typeface="+mn-lt"/>
              </a:rPr>
            </a:br>
            <a:endParaRPr lang="it-IT"/>
          </a:p>
          <a:p>
            <a:pPr marL="171450" indent="-171450">
              <a:buFont typeface="Arial"/>
              <a:buChar char="•"/>
            </a:pP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E71E3-33F6-A347-9B66-99E53FC5652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460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Meccanismo</a:t>
            </a:r>
            <a:r>
              <a:rPr lang="en-US">
                <a:cs typeface="Calibri"/>
              </a:rPr>
              <a:t> di mastership arbitration </a:t>
            </a:r>
            <a:r>
              <a:rPr lang="en-US" err="1">
                <a:cs typeface="Calibri"/>
              </a:rPr>
              <a:t>descrive</a:t>
            </a:r>
            <a:r>
              <a:rPr lang="en-US">
                <a:cs typeface="Calibri"/>
              </a:rPr>
              <a:t> il </a:t>
            </a:r>
            <a:r>
              <a:rPr lang="en-US" err="1">
                <a:cs typeface="Calibri"/>
              </a:rPr>
              <a:t>processo</a:t>
            </a:r>
            <a:r>
              <a:rPr lang="en-US">
                <a:cs typeface="Calibri"/>
              </a:rPr>
              <a:t> di </a:t>
            </a:r>
            <a:r>
              <a:rPr lang="en-US" err="1">
                <a:cs typeface="Calibri"/>
              </a:rPr>
              <a:t>inizio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della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comunicazione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tra</a:t>
            </a:r>
            <a:r>
              <a:rPr lang="en-US">
                <a:cs typeface="Calibri"/>
              </a:rPr>
              <a:t> controller e switch.</a:t>
            </a:r>
            <a:endParaRPr lang="en-US"/>
          </a:p>
          <a:p>
            <a:r>
              <a:rPr lang="en-US"/>
              <a:t>Per </a:t>
            </a:r>
            <a:r>
              <a:rPr lang="en-US" err="1"/>
              <a:t>avviare</a:t>
            </a:r>
            <a:r>
              <a:rPr lang="en-US"/>
              <a:t> </a:t>
            </a:r>
            <a:r>
              <a:rPr lang="en-US" err="1"/>
              <a:t>una</a:t>
            </a:r>
            <a:r>
              <a:rPr lang="en-US"/>
              <a:t> </a:t>
            </a:r>
            <a:r>
              <a:rPr lang="en-US" err="1"/>
              <a:t>sessione</a:t>
            </a:r>
            <a:r>
              <a:rPr lang="en-US"/>
              <a:t> di </a:t>
            </a:r>
            <a:r>
              <a:rPr lang="en-US" err="1"/>
              <a:t>controllo</a:t>
            </a:r>
            <a:r>
              <a:rPr lang="en-US"/>
              <a:t>, un controller </a:t>
            </a:r>
            <a:r>
              <a:rPr lang="en-US" err="1"/>
              <a:t>apre</a:t>
            </a:r>
            <a:r>
              <a:rPr lang="en-US"/>
              <a:t> prima un </a:t>
            </a:r>
            <a:r>
              <a:rPr lang="en-US" err="1"/>
              <a:t>canale</a:t>
            </a:r>
            <a:r>
              <a:rPr lang="en-US"/>
              <a:t> di </a:t>
            </a:r>
            <a:r>
              <a:rPr lang="en-US" err="1"/>
              <a:t>flusso</a:t>
            </a:r>
            <a:r>
              <a:rPr lang="en-US"/>
              <a:t> </a:t>
            </a:r>
            <a:r>
              <a:rPr lang="en-US" err="1"/>
              <a:t>bidirezionale</a:t>
            </a:r>
            <a:r>
              <a:rPr lang="en-US"/>
              <a:t> verso il server </a:t>
            </a:r>
            <a:r>
              <a:rPr lang="en-US" err="1"/>
              <a:t>tramite</a:t>
            </a:r>
            <a:r>
              <a:rPr lang="en-US"/>
              <a:t> lo </a:t>
            </a:r>
            <a:r>
              <a:rPr lang="en-US" err="1"/>
              <a:t>StreamChannel</a:t>
            </a:r>
            <a:r>
              <a:rPr lang="en-US"/>
              <a:t> RPC per </a:t>
            </a:r>
            <a:r>
              <a:rPr lang="en-US" err="1"/>
              <a:t>ogni</a:t>
            </a:r>
            <a:r>
              <a:rPr lang="en-US"/>
              <a:t> </a:t>
            </a:r>
            <a:r>
              <a:rPr lang="en-US" err="1"/>
              <a:t>dispositivo</a:t>
            </a:r>
            <a:r>
              <a:rPr lang="en-US"/>
              <a:t>.</a:t>
            </a:r>
          </a:p>
          <a:p>
            <a:r>
              <a:rPr lang="en-US">
                <a:cs typeface="Calibri"/>
              </a:rPr>
              <a:t>Il client </a:t>
            </a:r>
            <a:r>
              <a:rPr lang="en-US" err="1">
                <a:cs typeface="Calibri"/>
              </a:rPr>
              <a:t>invia</a:t>
            </a:r>
            <a:r>
              <a:rPr lang="en-US">
                <a:cs typeface="Calibri"/>
              </a:rPr>
              <a:t> un </a:t>
            </a:r>
            <a:r>
              <a:rPr lang="en-US" err="1">
                <a:cs typeface="Calibri"/>
              </a:rPr>
              <a:t>messaggio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MasterArbitrationUpdate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contenente</a:t>
            </a:r>
            <a:r>
              <a:rPr lang="en-US">
                <a:cs typeface="Calibri"/>
              </a:rPr>
              <a:t> il proprio </a:t>
            </a:r>
            <a:r>
              <a:rPr lang="en-US" err="1">
                <a:cs typeface="Calibri"/>
              </a:rPr>
              <a:t>role_id</a:t>
            </a:r>
            <a:r>
              <a:rPr lang="en-US">
                <a:cs typeface="Calibri"/>
              </a:rPr>
              <a:t> e </a:t>
            </a:r>
            <a:r>
              <a:rPr lang="en-US" err="1">
                <a:cs typeface="Calibri"/>
              </a:rPr>
              <a:t>election_id</a:t>
            </a:r>
            <a:endParaRPr lang="en-US">
              <a:cs typeface="Calibri"/>
            </a:endParaRPr>
          </a:p>
          <a:p>
            <a:pPr algn="just">
              <a:spcBef>
                <a:spcPct val="0"/>
              </a:spcBef>
              <a:spcAft>
                <a:spcPct val="0"/>
              </a:spcAft>
            </a:pPr>
            <a:r>
              <a:rPr lang="en-US">
                <a:cs typeface="Calibri"/>
              </a:rPr>
              <a:t>Il master </a:t>
            </a:r>
            <a:r>
              <a:rPr lang="en-US" err="1">
                <a:cs typeface="Calibri"/>
              </a:rPr>
              <a:t>può</a:t>
            </a:r>
            <a:r>
              <a:rPr lang="en-US">
                <a:cs typeface="Calibri"/>
              </a:rPr>
              <a:t>:</a:t>
            </a:r>
            <a:endParaRPr lang="it-IT"/>
          </a:p>
          <a:p>
            <a:pPr marL="171450" indent="-171450" algn="just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it-IT"/>
              <a:t>Eseguire richieste di scrittura</a:t>
            </a:r>
            <a:endParaRPr lang="it-IT">
              <a:cs typeface="Calibri" panose="020F0502020204030204"/>
            </a:endParaRPr>
          </a:p>
          <a:p>
            <a:pPr marL="285750" indent="-285750" algn="just">
              <a:spcBef>
                <a:spcPct val="0"/>
              </a:spcBef>
              <a:spcAft>
                <a:spcPct val="0"/>
              </a:spcAft>
              <a:buFont typeface="Arial,Sans-Serif"/>
              <a:buChar char="•"/>
            </a:pPr>
            <a:r>
              <a:rPr lang="it-IT"/>
              <a:t>Ricevere messaggi </a:t>
            </a:r>
            <a:r>
              <a:rPr lang="it-IT" err="1"/>
              <a:t>Packet</a:t>
            </a:r>
            <a:r>
              <a:rPr lang="it-IT"/>
              <a:t> In</a:t>
            </a:r>
            <a:endParaRPr lang="en-US"/>
          </a:p>
          <a:p>
            <a:pPr marL="285750" indent="-285750" algn="just">
              <a:spcBef>
                <a:spcPct val="0"/>
              </a:spcBef>
              <a:spcAft>
                <a:spcPct val="0"/>
              </a:spcAft>
              <a:buFont typeface="Arial,Sans-Serif"/>
              <a:buChar char="•"/>
            </a:pPr>
            <a:r>
              <a:rPr lang="it-IT"/>
              <a:t>Inviare messaggi </a:t>
            </a:r>
            <a:r>
              <a:rPr lang="it-IT" err="1"/>
              <a:t>PacketOut</a:t>
            </a:r>
            <a:endParaRPr lang="en-US" err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E71E3-33F6-A347-9B66-99E53FC5652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375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,Sans-Serif"/>
              <a:buChar char="•"/>
            </a:pPr>
            <a:r>
              <a:rPr lang="en-US"/>
              <a:t>È </a:t>
            </a:r>
            <a:r>
              <a:rPr lang="en-US" err="1"/>
              <a:t>possibile</a:t>
            </a:r>
            <a:r>
              <a:rPr lang="en-US"/>
              <a:t> </a:t>
            </a:r>
            <a:r>
              <a:rPr lang="en-US" err="1"/>
              <a:t>startare</a:t>
            </a:r>
            <a:r>
              <a:rPr lang="en-US"/>
              <a:t> </a:t>
            </a:r>
            <a:r>
              <a:rPr lang="en-US" err="1"/>
              <a:t>una</a:t>
            </a:r>
            <a:r>
              <a:rPr lang="en-US"/>
              <a:t> rete in </a:t>
            </a:r>
            <a:r>
              <a:rPr lang="en-US" err="1"/>
              <a:t>pochi</a:t>
            </a:r>
            <a:r>
              <a:rPr lang="en-US"/>
              <a:t> secondi</a:t>
            </a:r>
          </a:p>
          <a:p>
            <a:pPr marL="171450" indent="-171450">
              <a:buFont typeface="Arial,Sans-Serif"/>
              <a:buChar char="•"/>
            </a:pPr>
            <a:r>
              <a:rPr lang="en-US"/>
              <a:t>E </a:t>
            </a:r>
            <a:r>
              <a:rPr lang="en-US" err="1"/>
              <a:t>possibile</a:t>
            </a:r>
            <a:r>
              <a:rPr lang="en-US"/>
              <a:t> </a:t>
            </a:r>
            <a:r>
              <a:rPr lang="en-US" err="1"/>
              <a:t>creare</a:t>
            </a:r>
            <a:r>
              <a:rPr lang="en-US"/>
              <a:t> </a:t>
            </a:r>
            <a:r>
              <a:rPr lang="en-US" err="1"/>
              <a:t>topologie</a:t>
            </a:r>
            <a:r>
              <a:rPr lang="en-US"/>
              <a:t> custom</a:t>
            </a:r>
          </a:p>
          <a:p>
            <a:pPr marL="171450" indent="-171450">
              <a:buFont typeface="Arial,Sans-Serif"/>
              <a:buChar char="•"/>
            </a:pPr>
            <a:r>
              <a:rPr lang="en-US"/>
              <a:t>È </a:t>
            </a:r>
            <a:r>
              <a:rPr lang="en-US" err="1"/>
              <a:t>possibile</a:t>
            </a:r>
            <a:r>
              <a:rPr lang="en-US"/>
              <a:t> </a:t>
            </a:r>
            <a:r>
              <a:rPr lang="en-US" err="1"/>
              <a:t>runnare</a:t>
            </a:r>
            <a:r>
              <a:rPr lang="en-US"/>
              <a:t> </a:t>
            </a:r>
            <a:r>
              <a:rPr lang="en-US" err="1"/>
              <a:t>programmi</a:t>
            </a:r>
            <a:r>
              <a:rPr lang="en-US"/>
              <a:t> </a:t>
            </a:r>
            <a:r>
              <a:rPr lang="en-US" err="1"/>
              <a:t>reali</a:t>
            </a:r>
            <a:r>
              <a:rPr lang="en-US"/>
              <a:t> (</a:t>
            </a:r>
            <a:r>
              <a:rPr lang="en-US" err="1"/>
              <a:t>tutto</a:t>
            </a:r>
            <a:r>
              <a:rPr lang="en-US"/>
              <a:t> </a:t>
            </a:r>
            <a:r>
              <a:rPr lang="en-US" err="1"/>
              <a:t>ciò</a:t>
            </a:r>
            <a:r>
              <a:rPr lang="en-US"/>
              <a:t> </a:t>
            </a:r>
            <a:r>
              <a:rPr lang="en-US" err="1"/>
              <a:t>che</a:t>
            </a:r>
            <a:r>
              <a:rPr lang="en-US"/>
              <a:t> è </a:t>
            </a:r>
            <a:r>
              <a:rPr lang="en-US" err="1"/>
              <a:t>eseguibile</a:t>
            </a:r>
            <a:r>
              <a:rPr lang="en-US"/>
              <a:t> </a:t>
            </a:r>
            <a:r>
              <a:rPr lang="en-US" err="1"/>
              <a:t>su</a:t>
            </a:r>
            <a:r>
              <a:rPr lang="en-US"/>
              <a:t> Linux)</a:t>
            </a:r>
          </a:p>
          <a:p>
            <a:pPr marL="171450" indent="-171450">
              <a:buFont typeface="Arial,Sans-Serif"/>
              <a:buChar char="•"/>
            </a:pPr>
            <a:r>
              <a:rPr lang="en-US" err="1"/>
              <a:t>Gli</a:t>
            </a:r>
            <a:r>
              <a:rPr lang="en-US"/>
              <a:t> switch </a:t>
            </a:r>
            <a:r>
              <a:rPr lang="en-US" err="1"/>
              <a:t>supportano</a:t>
            </a:r>
            <a:r>
              <a:rPr lang="en-US"/>
              <a:t> OpenFlow e P4, </a:t>
            </a:r>
            <a:r>
              <a:rPr lang="en-US" err="1"/>
              <a:t>ottimi</a:t>
            </a:r>
            <a:r>
              <a:rPr lang="en-US"/>
              <a:t> per il testing in uno scenario SDN</a:t>
            </a:r>
          </a:p>
          <a:p>
            <a:pPr marL="171450" indent="-171450">
              <a:buFont typeface="Arial,Sans-Serif"/>
              <a:buChar char="•"/>
            </a:pPr>
            <a:r>
              <a:rPr lang="en-US" err="1"/>
              <a:t>Risultati</a:t>
            </a:r>
            <a:r>
              <a:rPr lang="en-US"/>
              <a:t> </a:t>
            </a:r>
            <a:r>
              <a:rPr lang="en-US" err="1"/>
              <a:t>facili</a:t>
            </a:r>
            <a:r>
              <a:rPr lang="en-US"/>
              <a:t> da </a:t>
            </a:r>
            <a:r>
              <a:rPr lang="en-US" err="1"/>
              <a:t>replicare</a:t>
            </a:r>
          </a:p>
          <a:p>
            <a:pPr marL="171450" indent="-171450">
              <a:buFont typeface="Arial,Sans-Serif"/>
              <a:buChar char="•"/>
            </a:pPr>
            <a:r>
              <a:rPr lang="en-US"/>
              <a:t>Testing di </a:t>
            </a:r>
            <a:r>
              <a:rPr lang="en-US" err="1"/>
              <a:t>topologie</a:t>
            </a:r>
            <a:r>
              <a:rPr lang="en-US"/>
              <a:t> </a:t>
            </a:r>
            <a:r>
              <a:rPr lang="en-US" err="1"/>
              <a:t>anche</a:t>
            </a:r>
            <a:r>
              <a:rPr lang="en-US"/>
              <a:t> molto </a:t>
            </a:r>
            <a:r>
              <a:rPr lang="en-US" err="1"/>
              <a:t>complesse</a:t>
            </a:r>
            <a:r>
              <a:rPr lang="en-US"/>
              <a:t> senza dover </a:t>
            </a:r>
            <a:r>
              <a:rPr lang="en-US" err="1"/>
              <a:t>comprare</a:t>
            </a:r>
            <a:r>
              <a:rPr lang="en-US"/>
              <a:t> HW</a:t>
            </a:r>
          </a:p>
          <a:p>
            <a:pPr marL="171450" indent="-171450">
              <a:buFont typeface="Arial,Sans-Serif"/>
              <a:buChar char="•"/>
            </a:pPr>
            <a:endParaRPr lang="en-US"/>
          </a:p>
          <a:p>
            <a:pPr marL="171450" indent="-171450">
              <a:buFont typeface="Arial"/>
              <a:buChar char="•"/>
            </a:pPr>
            <a:r>
              <a:rPr lang="en-US" b="1"/>
              <a:t>CONS</a:t>
            </a:r>
            <a:r>
              <a:rPr lang="en-US"/>
              <a:t>: Le </a:t>
            </a:r>
            <a:r>
              <a:rPr lang="en-US" err="1"/>
              <a:t>reti</a:t>
            </a:r>
            <a:r>
              <a:rPr lang="en-US"/>
              <a:t> </a:t>
            </a:r>
            <a:r>
              <a:rPr lang="en-US" err="1"/>
              <a:t>basate</a:t>
            </a:r>
            <a:r>
              <a:rPr lang="en-US"/>
              <a:t> </a:t>
            </a:r>
            <a:r>
              <a:rPr lang="en-US" err="1"/>
              <a:t>su</a:t>
            </a:r>
            <a:r>
              <a:rPr lang="en-US"/>
              <a:t> Mininet non </a:t>
            </a:r>
            <a:r>
              <a:rPr lang="en-US" err="1"/>
              <a:t>possono</a:t>
            </a:r>
            <a:r>
              <a:rPr lang="en-US"/>
              <a:t> </a:t>
            </a:r>
            <a:r>
              <a:rPr lang="en-US" err="1"/>
              <a:t>eccedere</a:t>
            </a:r>
            <a:r>
              <a:rPr lang="en-US"/>
              <a:t> le </a:t>
            </a:r>
            <a:r>
              <a:rPr lang="en-US" err="1"/>
              <a:t>capacità</a:t>
            </a:r>
            <a:r>
              <a:rPr lang="en-US"/>
              <a:t> di CPU or bandwidth </a:t>
            </a:r>
            <a:r>
              <a:rPr lang="en-US" err="1"/>
              <a:t>disponibili</a:t>
            </a:r>
            <a:r>
              <a:rPr lang="en-US"/>
              <a:t> </a:t>
            </a:r>
            <a:r>
              <a:rPr lang="en-US" err="1"/>
              <a:t>sul</a:t>
            </a:r>
            <a:r>
              <a:rPr lang="en-US"/>
              <a:t> </a:t>
            </a:r>
            <a:r>
              <a:rPr lang="en-US" err="1"/>
              <a:t>singolo</a:t>
            </a:r>
            <a:r>
              <a:rPr lang="en-US"/>
              <a:t> server</a:t>
            </a:r>
          </a:p>
          <a:p>
            <a:pPr marL="171450" indent="-171450">
              <a:buFont typeface="Arial,Sans-Serif"/>
              <a:buChar char="•"/>
            </a:pPr>
            <a:endParaRPr lang="en-US"/>
          </a:p>
          <a:p>
            <a:pPr marL="171450" indent="-171450">
              <a:buFont typeface="Arial"/>
              <a:buChar char="•"/>
            </a:pPr>
            <a:endParaRPr lang="en-US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E71E3-33F6-A347-9B66-99E53FC5652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758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E71E3-33F6-A347-9B66-99E53FC5652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631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E71E3-33F6-A347-9B66-99E53FC5652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750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00100" lvl="1" indent="-342900" algn="just">
              <a:spcBef>
                <a:spcPct val="0"/>
              </a:spcBef>
              <a:spcAft>
                <a:spcPct val="0"/>
              </a:spcAft>
              <a:buFont typeface="Arial,Sans-Serif"/>
              <a:buChar char="•"/>
            </a:pPr>
            <a:r>
              <a:rPr lang="it-IT" err="1"/>
              <a:t>Scapy</a:t>
            </a:r>
            <a:r>
              <a:rPr lang="it-IT"/>
              <a:t> è una libreria realizzata in Python, con un proprio interprete a riga di comando (CLI), che consente di creare, modificare, inviare e catturare pacchetti di rete. </a:t>
            </a:r>
          </a:p>
          <a:p>
            <a:pPr marL="800100" lvl="1" indent="-342900" algn="just">
              <a:spcBef>
                <a:spcPct val="0"/>
              </a:spcBef>
              <a:spcAft>
                <a:spcPct val="0"/>
              </a:spcAft>
              <a:buFont typeface="Arial,Sans-Serif"/>
              <a:buChar char="•"/>
            </a:pPr>
            <a:r>
              <a:rPr lang="it-IT"/>
              <a:t>Può generare o decodificare i pacchetti di un ampio numero di protocolli, catturarli, abbinare richieste e risposte e molto altro ancora.</a:t>
            </a:r>
          </a:p>
          <a:p>
            <a:pPr marL="800100" lvl="1" indent="-342900" algn="just">
              <a:spcBef>
                <a:spcPct val="0"/>
              </a:spcBef>
              <a:spcAft>
                <a:spcPct val="0"/>
              </a:spcAft>
              <a:buFont typeface="Arial,Sans-Serif"/>
              <a:buChar char="•"/>
            </a:pPr>
            <a:r>
              <a:rPr lang="it-IT" err="1"/>
              <a:t>Scapy</a:t>
            </a:r>
            <a:r>
              <a:rPr lang="it-IT"/>
              <a:t> è in grado di gestire facilmente la maggior parte dei compiti classici come scansione, </a:t>
            </a:r>
            <a:r>
              <a:rPr lang="it-IT" err="1"/>
              <a:t>tracerouting</a:t>
            </a:r>
            <a:r>
              <a:rPr lang="it-IT"/>
              <a:t>, </a:t>
            </a:r>
            <a:r>
              <a:rPr lang="it-IT" err="1"/>
              <a:t>probing</a:t>
            </a:r>
            <a:r>
              <a:rPr lang="it-IT"/>
              <a:t>, test unitari, attacchi e network </a:t>
            </a:r>
            <a:r>
              <a:rPr lang="it-IT" err="1"/>
              <a:t>discovery</a:t>
            </a:r>
            <a:r>
              <a:rPr lang="it-IT"/>
              <a:t>.</a:t>
            </a:r>
          </a:p>
          <a:p>
            <a:pPr marL="800100" lvl="1" indent="-342900" algn="just">
              <a:spcBef>
                <a:spcPct val="0"/>
              </a:spcBef>
              <a:spcAft>
                <a:spcPct val="0"/>
              </a:spcAft>
              <a:buFont typeface="Arial,Sans-Serif"/>
              <a:buChar char="•"/>
            </a:pPr>
            <a:endParaRPr lang="it-IT"/>
          </a:p>
          <a:p>
            <a:pPr marL="171450" indent="-171450" algn="just">
              <a:spcBef>
                <a:spcPct val="0"/>
              </a:spcBef>
              <a:spcAft>
                <a:spcPct val="0"/>
              </a:spcAft>
              <a:buFont typeface="Arial,Sans-Serif"/>
              <a:buChar char="•"/>
            </a:pPr>
            <a:endParaRPr lang="it-IT"/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E71E3-33F6-A347-9B66-99E53FC5652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336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Esempio</a:t>
            </a:r>
            <a:r>
              <a:rPr lang="en-US">
                <a:cs typeface="Calibri"/>
              </a:rPr>
              <a:t> di </a:t>
            </a:r>
            <a:r>
              <a:rPr lang="en-US" err="1">
                <a:cs typeface="Calibri"/>
              </a:rPr>
              <a:t>avvio</a:t>
            </a:r>
            <a:r>
              <a:rPr lang="en-US">
                <a:cs typeface="Calibri"/>
              </a:rPr>
              <a:t> di </a:t>
            </a:r>
            <a:r>
              <a:rPr lang="en-US" err="1">
                <a:cs typeface="Calibri"/>
              </a:rPr>
              <a:t>scapy</a:t>
            </a:r>
            <a:r>
              <a:rPr lang="en-US">
                <a:cs typeface="Calibri"/>
              </a:rPr>
              <a:t> da </a:t>
            </a:r>
            <a:r>
              <a:rPr lang="en-US" err="1">
                <a:cs typeface="Calibri"/>
              </a:rPr>
              <a:t>riga</a:t>
            </a:r>
            <a:r>
              <a:rPr lang="en-US">
                <a:cs typeface="Calibri"/>
              </a:rPr>
              <a:t> di </a:t>
            </a:r>
            <a:r>
              <a:rPr lang="en-US" err="1">
                <a:cs typeface="Calibri"/>
              </a:rPr>
              <a:t>comando</a:t>
            </a:r>
            <a:r>
              <a:rPr lang="en-US">
                <a:cs typeface="Calibri"/>
              </a:rPr>
              <a:t>.</a:t>
            </a:r>
          </a:p>
          <a:p>
            <a:r>
              <a:rPr lang="en-US">
                <a:cs typeface="Calibri"/>
              </a:rPr>
              <a:t>Prima </a:t>
            </a:r>
            <a:r>
              <a:rPr lang="en-US" err="1">
                <a:cs typeface="Calibri"/>
              </a:rPr>
              <a:t>dell'avvio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scapy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deve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essere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installato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sul</a:t>
            </a:r>
            <a:r>
              <a:rPr lang="en-US">
                <a:cs typeface="Calibri"/>
              </a:rPr>
              <a:t> pc.</a:t>
            </a:r>
          </a:p>
          <a:p>
            <a:r>
              <a:rPr lang="en-US">
                <a:cs typeface="Calibri"/>
              </a:rPr>
              <a:t>E' </a:t>
            </a:r>
            <a:r>
              <a:rPr lang="en-US" err="1">
                <a:cs typeface="Calibri"/>
              </a:rPr>
              <a:t>possibile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installarlo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anche</a:t>
            </a:r>
            <a:r>
              <a:rPr lang="en-US">
                <a:cs typeface="Calibri"/>
              </a:rPr>
              <a:t> da </a:t>
            </a:r>
            <a:r>
              <a:rPr lang="en-US" err="1">
                <a:cs typeface="Calibri"/>
              </a:rPr>
              <a:t>linea</a:t>
            </a:r>
            <a:r>
              <a:rPr lang="en-US">
                <a:cs typeface="Calibri"/>
              </a:rPr>
              <a:t> di </a:t>
            </a:r>
            <a:r>
              <a:rPr lang="en-US" err="1">
                <a:cs typeface="Calibri"/>
              </a:rPr>
              <a:t>comando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utlizzando</a:t>
            </a:r>
            <a:r>
              <a:rPr lang="en-US">
                <a:cs typeface="Calibri"/>
              </a:rPr>
              <a:t> il </a:t>
            </a:r>
            <a:r>
              <a:rPr lang="en-US" err="1">
                <a:cs typeface="Calibri"/>
              </a:rPr>
              <a:t>comando</a:t>
            </a:r>
            <a:r>
              <a:rPr lang="en-US">
                <a:cs typeface="Calibri"/>
              </a:rPr>
              <a:t> pip3 install </a:t>
            </a:r>
            <a:r>
              <a:rPr lang="en-US" err="1">
                <a:cs typeface="Calibri"/>
              </a:rPr>
              <a:t>scapy</a:t>
            </a:r>
            <a:r>
              <a:rPr lang="en-US">
                <a:cs typeface="Calibri"/>
              </a:rPr>
              <a:t>.</a:t>
            </a:r>
          </a:p>
          <a:p>
            <a:r>
              <a:rPr lang="en-US">
                <a:cs typeface="Calibri"/>
              </a:rPr>
              <a:t>Per </a:t>
            </a:r>
            <a:r>
              <a:rPr lang="en-US" err="1">
                <a:cs typeface="Calibri"/>
              </a:rPr>
              <a:t>avviarlo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usare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sudo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scapy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nel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terminale</a:t>
            </a:r>
            <a:r>
              <a:rPr lang="en-US">
                <a:cs typeface="Calibri"/>
              </a:rPr>
              <a:t>.</a:t>
            </a:r>
          </a:p>
          <a:p>
            <a:r>
              <a:rPr lang="en-US" err="1">
                <a:cs typeface="Calibri"/>
              </a:rPr>
              <a:t>Nell'esempio</a:t>
            </a:r>
            <a:r>
              <a:rPr lang="en-US">
                <a:cs typeface="Calibri"/>
              </a:rPr>
              <a:t> è </a:t>
            </a:r>
            <a:r>
              <a:rPr lang="en-US" err="1">
                <a:cs typeface="Calibri"/>
              </a:rPr>
              <a:t>riportata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l'inizializzazione</a:t>
            </a:r>
            <a:r>
              <a:rPr lang="en-US">
                <a:cs typeface="Calibri"/>
              </a:rPr>
              <a:t> di un </a:t>
            </a:r>
            <a:r>
              <a:rPr lang="en-US" err="1">
                <a:cs typeface="Calibri"/>
              </a:rPr>
              <a:t>pacchetto</a:t>
            </a:r>
            <a:r>
              <a:rPr lang="en-US">
                <a:cs typeface="Calibri"/>
              </a:rPr>
              <a:t> Ip con source e destination...</a:t>
            </a:r>
          </a:p>
          <a:p>
            <a:r>
              <a:rPr lang="en-US">
                <a:cs typeface="Calibri"/>
              </a:rPr>
              <a:t>Il </a:t>
            </a:r>
            <a:r>
              <a:rPr lang="en-US" err="1">
                <a:cs typeface="Calibri"/>
              </a:rPr>
              <a:t>pacchetto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viene</a:t>
            </a:r>
            <a:r>
              <a:rPr lang="en-US">
                <a:cs typeface="Calibri"/>
              </a:rPr>
              <a:t> poi </a:t>
            </a:r>
            <a:r>
              <a:rPr lang="en-US" err="1">
                <a:cs typeface="Calibri"/>
              </a:rPr>
              <a:t>inviato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attraverso</a:t>
            </a:r>
            <a:r>
              <a:rPr lang="en-US">
                <a:cs typeface="Calibri"/>
              </a:rPr>
              <a:t> la function </a:t>
            </a:r>
            <a:r>
              <a:rPr lang="en-US" err="1">
                <a:cs typeface="Calibri"/>
              </a:rPr>
              <a:t>sendip</a:t>
            </a:r>
            <a:r>
              <a:rPr lang="en-US">
                <a:cs typeface="Calibri"/>
              </a:rPr>
              <a:t>() </a:t>
            </a:r>
            <a:r>
              <a:rPr lang="en-US" err="1">
                <a:cs typeface="Calibri"/>
              </a:rPr>
              <a:t>fornita</a:t>
            </a:r>
            <a:r>
              <a:rPr lang="en-US">
                <a:cs typeface="Calibri"/>
              </a:rPr>
              <a:t> da scapy.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E71E3-33F6-A347-9B66-99E53FC5652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11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E71E3-33F6-A347-9B66-99E53FC565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62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In </a:t>
            </a:r>
            <a:r>
              <a:rPr lang="en-US" err="1">
                <a:cs typeface="Calibri"/>
              </a:rPr>
              <a:t>particolare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all'interno</a:t>
            </a:r>
            <a:r>
              <a:rPr lang="en-US">
                <a:cs typeface="Calibri"/>
              </a:rPr>
              <a:t> del nostro </a:t>
            </a:r>
            <a:r>
              <a:rPr lang="en-US" err="1">
                <a:cs typeface="Calibri"/>
              </a:rPr>
              <a:t>progetto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abbiamo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utilizzato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scapy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all'interno</a:t>
            </a:r>
            <a:r>
              <a:rPr lang="en-US">
                <a:cs typeface="Calibri"/>
              </a:rPr>
              <a:t> di script python </a:t>
            </a:r>
            <a:r>
              <a:rPr lang="en-US" err="1">
                <a:cs typeface="Calibri"/>
              </a:rPr>
              <a:t>utilizzati</a:t>
            </a:r>
            <a:r>
              <a:rPr lang="en-US">
                <a:cs typeface="Calibri"/>
              </a:rPr>
              <a:t> per </a:t>
            </a:r>
            <a:r>
              <a:rPr lang="en-US" err="1">
                <a:cs typeface="Calibri"/>
              </a:rPr>
              <a:t>inviare</a:t>
            </a:r>
            <a:r>
              <a:rPr lang="en-US">
                <a:cs typeface="Calibri"/>
              </a:rPr>
              <a:t> e </a:t>
            </a:r>
            <a:r>
              <a:rPr lang="en-US" err="1">
                <a:cs typeface="Calibri"/>
              </a:rPr>
              <a:t>ricevere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pacchetti</a:t>
            </a:r>
            <a:r>
              <a:rPr lang="en-US">
                <a:cs typeface="Calibri"/>
              </a:rPr>
              <a:t>.</a:t>
            </a:r>
          </a:p>
          <a:p>
            <a:r>
              <a:rPr lang="en-US">
                <a:cs typeface="Calibri"/>
              </a:rPr>
              <a:t>Prima di </a:t>
            </a:r>
            <a:r>
              <a:rPr lang="en-US" err="1">
                <a:cs typeface="Calibri"/>
              </a:rPr>
              <a:t>utilizzare</a:t>
            </a:r>
            <a:r>
              <a:rPr lang="en-US">
                <a:cs typeface="Calibri"/>
              </a:rPr>
              <a:t> la </a:t>
            </a:r>
            <a:r>
              <a:rPr lang="en-US" err="1">
                <a:cs typeface="Calibri"/>
              </a:rPr>
              <a:t>libreria</a:t>
            </a:r>
            <a:r>
              <a:rPr lang="en-US">
                <a:cs typeface="Calibri"/>
              </a:rPr>
              <a:t> è </a:t>
            </a:r>
            <a:r>
              <a:rPr lang="en-US" err="1">
                <a:cs typeface="Calibri"/>
              </a:rPr>
              <a:t>necessario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importarla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attraverso</a:t>
            </a:r>
            <a:r>
              <a:rPr lang="en-US">
                <a:cs typeface="Calibri"/>
              </a:rPr>
              <a:t> la </a:t>
            </a:r>
            <a:r>
              <a:rPr lang="en-US" err="1">
                <a:cs typeface="Calibri"/>
              </a:rPr>
              <a:t>riga</a:t>
            </a:r>
            <a:r>
              <a:rPr lang="en-US">
                <a:cs typeface="Calibri"/>
              </a:rPr>
              <a:t> di </a:t>
            </a:r>
            <a:r>
              <a:rPr lang="en-US" err="1">
                <a:cs typeface="Calibri"/>
              </a:rPr>
              <a:t>codice</a:t>
            </a:r>
            <a:r>
              <a:rPr lang="en-US">
                <a:cs typeface="Calibri"/>
              </a:rPr>
              <a:t> 'from </a:t>
            </a:r>
            <a:r>
              <a:rPr lang="en-US" err="1">
                <a:cs typeface="Calibri"/>
              </a:rPr>
              <a:t>scapy.all</a:t>
            </a:r>
            <a:r>
              <a:rPr lang="en-US">
                <a:cs typeface="Calibri"/>
              </a:rPr>
              <a:t> import *'</a:t>
            </a:r>
          </a:p>
          <a:p>
            <a:r>
              <a:rPr lang="en-US">
                <a:cs typeface="Calibri"/>
              </a:rPr>
              <a:t>Nella slide </a:t>
            </a:r>
            <a:r>
              <a:rPr lang="en-US" err="1">
                <a:cs typeface="Calibri"/>
              </a:rPr>
              <a:t>mostrata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vengono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mostrati</a:t>
            </a:r>
            <a:r>
              <a:rPr lang="en-US">
                <a:cs typeface="Calibri"/>
              </a:rPr>
              <a:t> I </a:t>
            </a:r>
            <a:r>
              <a:rPr lang="en-US" err="1">
                <a:cs typeface="Calibri"/>
              </a:rPr>
              <a:t>codici</a:t>
            </a:r>
            <a:r>
              <a:rPr lang="en-US">
                <a:cs typeface="Calibri"/>
              </a:rPr>
              <a:t> gss_header.py e </a:t>
            </a:r>
            <a:r>
              <a:rPr lang="en-US" err="1">
                <a:cs typeface="Calibri"/>
              </a:rPr>
              <a:t>una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parte</a:t>
            </a:r>
            <a:r>
              <a:rPr lang="en-US">
                <a:cs typeface="Calibri"/>
              </a:rPr>
              <a:t> del </a:t>
            </a:r>
            <a:r>
              <a:rPr lang="en-US" err="1">
                <a:cs typeface="Calibri"/>
              </a:rPr>
              <a:t>codice</a:t>
            </a:r>
            <a:r>
              <a:rPr lang="en-US">
                <a:cs typeface="Calibri"/>
              </a:rPr>
              <a:t> per </a:t>
            </a:r>
            <a:r>
              <a:rPr lang="en-US" err="1">
                <a:cs typeface="Calibri"/>
              </a:rPr>
              <a:t>inviare</a:t>
            </a:r>
            <a:r>
              <a:rPr lang="en-US">
                <a:cs typeface="Calibri"/>
              </a:rPr>
              <a:t> I </a:t>
            </a:r>
            <a:r>
              <a:rPr lang="en-US" err="1">
                <a:cs typeface="Calibri"/>
              </a:rPr>
              <a:t>pacchetti</a:t>
            </a:r>
            <a:r>
              <a:rPr lang="en-US">
                <a:cs typeface="Calibri"/>
              </a:rPr>
              <a:t> send.py</a:t>
            </a:r>
          </a:p>
          <a:p>
            <a:r>
              <a:rPr lang="en-US">
                <a:cs typeface="Calibri"/>
              </a:rPr>
              <a:t>Nel primo script </a:t>
            </a:r>
            <a:r>
              <a:rPr lang="en-US" err="1">
                <a:cs typeface="Calibri"/>
              </a:rPr>
              <a:t>abbiamo</a:t>
            </a:r>
            <a:r>
              <a:rPr lang="en-US">
                <a:cs typeface="Calibri"/>
              </a:rPr>
              <a:t> prima </a:t>
            </a:r>
            <a:r>
              <a:rPr lang="en-US" err="1">
                <a:cs typeface="Calibri"/>
              </a:rPr>
              <a:t>definito</a:t>
            </a:r>
            <a:r>
              <a:rPr lang="en-US">
                <a:cs typeface="Calibri"/>
              </a:rPr>
              <a:t> un nuovo header (</a:t>
            </a:r>
            <a:r>
              <a:rPr lang="en-US" err="1">
                <a:cs typeface="Calibri"/>
              </a:rPr>
              <a:t>chiamato</a:t>
            </a:r>
            <a:r>
              <a:rPr lang="en-US">
                <a:cs typeface="Calibri"/>
              </a:rPr>
              <a:t> '</a:t>
            </a:r>
            <a:r>
              <a:rPr lang="en-US" err="1">
                <a:cs typeface="Calibri"/>
              </a:rPr>
              <a:t>gss</a:t>
            </a:r>
            <a:r>
              <a:rPr lang="en-US">
                <a:cs typeface="Calibri"/>
              </a:rPr>
              <a:t>') e poi </a:t>
            </a:r>
            <a:r>
              <a:rPr lang="en-US" err="1">
                <a:cs typeface="Calibri"/>
              </a:rPr>
              <a:t>abbiamo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utlizzato</a:t>
            </a:r>
            <a:r>
              <a:rPr lang="en-US">
                <a:cs typeface="Calibri"/>
              </a:rPr>
              <a:t> la function </a:t>
            </a:r>
            <a:r>
              <a:rPr lang="en-US" err="1">
                <a:cs typeface="Calibri"/>
              </a:rPr>
              <a:t>bindLayers</a:t>
            </a:r>
            <a:r>
              <a:rPr lang="en-US">
                <a:cs typeface="Calibri"/>
              </a:rPr>
              <a:t>() </a:t>
            </a:r>
            <a:r>
              <a:rPr lang="en-US" err="1">
                <a:cs typeface="Calibri"/>
              </a:rPr>
              <a:t>fornita</a:t>
            </a:r>
            <a:r>
              <a:rPr lang="en-US">
                <a:cs typeface="Calibri"/>
              </a:rPr>
              <a:t> da </a:t>
            </a:r>
            <a:r>
              <a:rPr lang="en-US" err="1">
                <a:cs typeface="Calibri"/>
              </a:rPr>
              <a:t>scapy</a:t>
            </a:r>
            <a:r>
              <a:rPr lang="en-US">
                <a:cs typeface="Calibri"/>
              </a:rPr>
              <a:t> per </a:t>
            </a:r>
            <a:r>
              <a:rPr lang="en-US" err="1">
                <a:cs typeface="Calibri"/>
              </a:rPr>
              <a:t>collocarlo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tra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gli</a:t>
            </a:r>
            <a:r>
              <a:rPr lang="en-US">
                <a:cs typeface="Calibri"/>
              </a:rPr>
              <a:t> header Ethernet e IPv4 </a:t>
            </a:r>
            <a:r>
              <a:rPr lang="en-US" err="1">
                <a:cs typeface="Calibri"/>
              </a:rPr>
              <a:t>rispettivamente</a:t>
            </a:r>
            <a:r>
              <a:rPr lang="en-US">
                <a:cs typeface="Calibri"/>
              </a:rPr>
              <a:t>.</a:t>
            </a:r>
          </a:p>
          <a:p>
            <a:r>
              <a:rPr lang="en-US">
                <a:cs typeface="Calibri"/>
              </a:rPr>
              <a:t>Nel secondo script è </a:t>
            </a:r>
            <a:r>
              <a:rPr lang="en-US" err="1">
                <a:cs typeface="Calibri"/>
              </a:rPr>
              <a:t>utlizzata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nuovamente</a:t>
            </a:r>
            <a:r>
              <a:rPr lang="en-US">
                <a:cs typeface="Calibri"/>
              </a:rPr>
              <a:t> la </a:t>
            </a:r>
            <a:r>
              <a:rPr lang="en-US" err="1">
                <a:cs typeface="Calibri"/>
              </a:rPr>
              <a:t>libreria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scapy</a:t>
            </a:r>
            <a:r>
              <a:rPr lang="en-US">
                <a:cs typeface="Calibri"/>
              </a:rPr>
              <a:t> per </a:t>
            </a:r>
            <a:r>
              <a:rPr lang="en-US" err="1">
                <a:cs typeface="Calibri"/>
              </a:rPr>
              <a:t>definire</a:t>
            </a:r>
            <a:r>
              <a:rPr lang="en-US">
                <a:cs typeface="Calibri"/>
              </a:rPr>
              <a:t> la </a:t>
            </a:r>
            <a:r>
              <a:rPr lang="en-US" err="1">
                <a:cs typeface="Calibri"/>
              </a:rPr>
              <a:t>struttura</a:t>
            </a:r>
            <a:r>
              <a:rPr lang="en-US">
                <a:cs typeface="Calibri"/>
              </a:rPr>
              <a:t> del </a:t>
            </a:r>
            <a:r>
              <a:rPr lang="en-US" err="1">
                <a:cs typeface="Calibri"/>
              </a:rPr>
              <a:t>pacchetto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attraverso</a:t>
            </a:r>
            <a:r>
              <a:rPr lang="en-US">
                <a:cs typeface="Calibri"/>
              </a:rPr>
              <a:t> la </a:t>
            </a:r>
            <a:r>
              <a:rPr lang="en-US" err="1">
                <a:cs typeface="Calibri"/>
              </a:rPr>
              <a:t>concatenazione</a:t>
            </a:r>
            <a:r>
              <a:rPr lang="en-US">
                <a:cs typeface="Calibri"/>
              </a:rPr>
              <a:t> di header Ethernet, Ipv4, TCP epayload.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E71E3-33F6-A347-9B66-99E53FC5652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896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/>
              <a:t>È un database di </a:t>
            </a:r>
            <a:r>
              <a:rPr lang="en-US" err="1"/>
              <a:t>MaxMind</a:t>
            </a:r>
            <a:r>
              <a:rPr lang="en-US"/>
              <a:t> </a:t>
            </a:r>
            <a:r>
              <a:rPr lang="en-US" err="1"/>
              <a:t>che</a:t>
            </a:r>
            <a:r>
              <a:rPr lang="en-US"/>
              <a:t> </a:t>
            </a:r>
            <a:r>
              <a:rPr lang="en-US" err="1"/>
              <a:t>fornisce</a:t>
            </a:r>
            <a:r>
              <a:rPr lang="en-US"/>
              <a:t> la </a:t>
            </a:r>
            <a:r>
              <a:rPr lang="en-US" err="1"/>
              <a:t>geolocalizzazione</a:t>
            </a:r>
            <a:r>
              <a:rPr lang="en-US"/>
              <a:t> di un </a:t>
            </a:r>
            <a:r>
              <a:rPr lang="en-US" err="1"/>
              <a:t>indirizzo</a:t>
            </a:r>
            <a:r>
              <a:rPr lang="en-US"/>
              <a:t> IP </a:t>
            </a:r>
            <a:r>
              <a:rPr lang="en-US" err="1"/>
              <a:t>specifico</a:t>
            </a:r>
            <a:r>
              <a:rPr lang="en-US"/>
              <a:t> </a:t>
            </a:r>
            <a:r>
              <a:rPr lang="en-US" err="1"/>
              <a:t>tramite</a:t>
            </a:r>
            <a:r>
              <a:rPr lang="en-US"/>
              <a:t>:</a:t>
            </a: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 typeface="Arial,Sans-Serif"/>
              <a:buChar char="•"/>
            </a:pPr>
            <a:r>
              <a:rPr lang="en-US" err="1"/>
              <a:t>dati</a:t>
            </a:r>
            <a:r>
              <a:rPr lang="en-US"/>
              <a:t> di </a:t>
            </a:r>
            <a:r>
              <a:rPr lang="en-US" err="1"/>
              <a:t>geolocalizzazione</a:t>
            </a:r>
            <a:r>
              <a:rPr lang="en-US"/>
              <a:t> come </a:t>
            </a:r>
            <a:r>
              <a:rPr lang="en-US" err="1"/>
              <a:t>paese</a:t>
            </a:r>
            <a:r>
              <a:rPr lang="en-US"/>
              <a:t>, </a:t>
            </a:r>
            <a:r>
              <a:rPr lang="en-US" err="1"/>
              <a:t>regione</a:t>
            </a:r>
            <a:r>
              <a:rPr lang="en-US"/>
              <a:t>, </a:t>
            </a:r>
            <a:r>
              <a:rPr lang="en-US" err="1"/>
              <a:t>stato</a:t>
            </a:r>
            <a:r>
              <a:rPr lang="en-US"/>
              <a:t>, </a:t>
            </a:r>
            <a:r>
              <a:rPr lang="en-US" err="1"/>
              <a:t>città</a:t>
            </a:r>
            <a:r>
              <a:rPr lang="en-US"/>
              <a:t>, </a:t>
            </a:r>
            <a:r>
              <a:rPr lang="en-US" err="1"/>
              <a:t>codice</a:t>
            </a:r>
            <a:r>
              <a:rPr lang="en-US"/>
              <a:t> </a:t>
            </a:r>
            <a:r>
              <a:rPr lang="en-US" err="1"/>
              <a:t>postale</a:t>
            </a:r>
            <a:endParaRPr lang="en-US" err="1">
              <a:cs typeface="Calibri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 typeface="Arial,Sans-Serif"/>
              <a:buChar char="•"/>
            </a:pPr>
            <a:r>
              <a:rPr lang="en-US" err="1"/>
              <a:t>informazioni</a:t>
            </a:r>
            <a:r>
              <a:rPr lang="en-US"/>
              <a:t> </a:t>
            </a:r>
            <a:r>
              <a:rPr lang="en-US" err="1"/>
              <a:t>aggiuntive</a:t>
            </a:r>
            <a:r>
              <a:rPr lang="en-US"/>
              <a:t> come </a:t>
            </a:r>
            <a:r>
              <a:rPr lang="en-US" err="1"/>
              <a:t>fattori</a:t>
            </a:r>
            <a:r>
              <a:rPr lang="en-US"/>
              <a:t> di fiducia, ISP, </a:t>
            </a:r>
            <a:r>
              <a:rPr lang="en-US" err="1"/>
              <a:t>dominio</a:t>
            </a:r>
            <a:r>
              <a:rPr lang="en-US"/>
              <a:t> e </a:t>
            </a:r>
            <a:r>
              <a:rPr lang="en-US" err="1"/>
              <a:t>tipo</a:t>
            </a:r>
            <a:r>
              <a:rPr lang="en-US"/>
              <a:t> di </a:t>
            </a:r>
            <a:r>
              <a:rPr lang="en-US" err="1"/>
              <a:t>connessione</a:t>
            </a:r>
            <a:endParaRPr lang="en-US" err="1">
              <a:cs typeface="Calibri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 typeface="Arial,Sans-Serif"/>
              <a:buChar char="•"/>
            </a:pPr>
            <a:endParaRPr lang="en-US">
              <a:cs typeface="Calibri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>
                <a:cs typeface="Calibri"/>
              </a:rPr>
              <a:t>In </a:t>
            </a:r>
            <a:r>
              <a:rPr lang="en-US" err="1">
                <a:cs typeface="Calibri"/>
              </a:rPr>
              <a:t>particolare</a:t>
            </a:r>
            <a:r>
              <a:rPr lang="en-US">
                <a:cs typeface="Calibri"/>
              </a:rPr>
              <a:t> per </a:t>
            </a:r>
            <a:r>
              <a:rPr lang="en-US" err="1">
                <a:cs typeface="Calibri"/>
              </a:rPr>
              <a:t>scaricare</a:t>
            </a:r>
            <a:r>
              <a:rPr lang="en-US">
                <a:cs typeface="Calibri"/>
              </a:rPr>
              <a:t> il Db è </a:t>
            </a:r>
            <a:r>
              <a:rPr lang="en-US" err="1">
                <a:cs typeface="Calibri"/>
              </a:rPr>
              <a:t>necessario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registrarsi</a:t>
            </a:r>
            <a:r>
              <a:rPr lang="en-US">
                <a:cs typeface="Calibri"/>
              </a:rPr>
              <a:t> al </a:t>
            </a:r>
            <a:r>
              <a:rPr lang="en-US" err="1">
                <a:cs typeface="Calibri"/>
              </a:rPr>
              <a:t>sito</a:t>
            </a:r>
            <a:r>
              <a:rPr lang="en-US">
                <a:cs typeface="Calibri"/>
              </a:rPr>
              <a:t> di </a:t>
            </a:r>
            <a:r>
              <a:rPr lang="en-US" err="1">
                <a:cs typeface="Calibri"/>
              </a:rPr>
              <a:t>Maxmind</a:t>
            </a:r>
            <a:r>
              <a:rPr lang="en-US">
                <a:cs typeface="Calibri"/>
              </a:rPr>
              <a:t> e </a:t>
            </a:r>
            <a:r>
              <a:rPr lang="en-US" err="1">
                <a:cs typeface="Calibri"/>
              </a:rPr>
              <a:t>scaricare</a:t>
            </a:r>
            <a:r>
              <a:rPr lang="en-US">
                <a:cs typeface="Calibri"/>
              </a:rPr>
              <a:t> uno </a:t>
            </a:r>
            <a:r>
              <a:rPr lang="en-US" err="1">
                <a:cs typeface="Calibri"/>
              </a:rPr>
              <a:t>dei</a:t>
            </a:r>
            <a:r>
              <a:rPr lang="en-US">
                <a:cs typeface="Calibri"/>
              </a:rPr>
              <a:t> Db </a:t>
            </a:r>
            <a:r>
              <a:rPr lang="en-US" err="1">
                <a:cs typeface="Calibri"/>
              </a:rPr>
              <a:t>disponibili</a:t>
            </a:r>
            <a:r>
              <a:rPr lang="en-US">
                <a:cs typeface="Calibri"/>
              </a:rPr>
              <a:t> a </a:t>
            </a:r>
            <a:r>
              <a:rPr lang="en-US" err="1">
                <a:cs typeface="Calibri"/>
              </a:rPr>
              <a:t>seconda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delle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informazioni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che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vogliono</a:t>
            </a:r>
            <a:r>
              <a:rPr lang="en-US">
                <a:cs typeface="Calibri"/>
              </a:rPr>
              <a:t> ottenere.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E71E3-33F6-A347-9B66-99E53FC5652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913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Lo script python </a:t>
            </a:r>
            <a:r>
              <a:rPr lang="en-US" err="1">
                <a:cs typeface="Calibri"/>
              </a:rPr>
              <a:t>mostrato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presenta</a:t>
            </a:r>
            <a:r>
              <a:rPr lang="en-US">
                <a:cs typeface="Calibri"/>
              </a:rPr>
              <a:t> la </a:t>
            </a:r>
            <a:r>
              <a:rPr lang="en-US" err="1">
                <a:cs typeface="Calibri"/>
              </a:rPr>
              <a:t>lettura</a:t>
            </a:r>
            <a:r>
              <a:rPr lang="en-US">
                <a:cs typeface="Calibri"/>
              </a:rPr>
              <a:t> del Db </a:t>
            </a:r>
            <a:r>
              <a:rPr lang="en-US" err="1">
                <a:cs typeface="Calibri"/>
              </a:rPr>
              <a:t>utlizzato</a:t>
            </a:r>
            <a:r>
              <a:rPr lang="en-US">
                <a:cs typeface="Calibri"/>
              </a:rPr>
              <a:t> GeoIP2.</a:t>
            </a:r>
          </a:p>
          <a:p>
            <a:r>
              <a:rPr lang="en-US">
                <a:cs typeface="Calibri"/>
              </a:rPr>
              <a:t>In </a:t>
            </a:r>
            <a:r>
              <a:rPr lang="en-US" err="1">
                <a:cs typeface="Calibri"/>
              </a:rPr>
              <a:t>particolare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viene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istanziato</a:t>
            </a:r>
            <a:r>
              <a:rPr lang="en-US">
                <a:cs typeface="Calibri"/>
              </a:rPr>
              <a:t> un </a:t>
            </a:r>
            <a:r>
              <a:rPr lang="en-US" err="1">
                <a:cs typeface="Calibri"/>
              </a:rPr>
              <a:t>oggetto</a:t>
            </a:r>
            <a:r>
              <a:rPr lang="en-US">
                <a:cs typeface="Calibri"/>
              </a:rPr>
              <a:t> Reader() </a:t>
            </a:r>
            <a:r>
              <a:rPr lang="en-US" err="1">
                <a:cs typeface="Calibri"/>
              </a:rPr>
              <a:t>attraverso</a:t>
            </a:r>
            <a:r>
              <a:rPr lang="en-US">
                <a:cs typeface="Calibri"/>
              </a:rPr>
              <a:t> la </a:t>
            </a:r>
            <a:r>
              <a:rPr lang="en-US" err="1">
                <a:cs typeface="Calibri"/>
              </a:rPr>
              <a:t>libreria</a:t>
            </a:r>
            <a:r>
              <a:rPr lang="en-US">
                <a:cs typeface="Calibri"/>
              </a:rPr>
              <a:t> python </a:t>
            </a:r>
            <a:r>
              <a:rPr lang="en-US" err="1">
                <a:cs typeface="Calibri"/>
              </a:rPr>
              <a:t>fornita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direttamente</a:t>
            </a:r>
            <a:r>
              <a:rPr lang="en-US">
                <a:cs typeface="Calibri"/>
              </a:rPr>
              <a:t> da geoip2, poi </a:t>
            </a:r>
            <a:r>
              <a:rPr lang="en-US" err="1">
                <a:cs typeface="Calibri"/>
              </a:rPr>
              <a:t>passando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indirizzi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ip</a:t>
            </a:r>
            <a:r>
              <a:rPr lang="en-US">
                <a:cs typeface="Calibri"/>
              </a:rPr>
              <a:t> come </a:t>
            </a:r>
            <a:r>
              <a:rPr lang="en-US" err="1">
                <a:cs typeface="Calibri"/>
              </a:rPr>
              <a:t>parametri</a:t>
            </a:r>
            <a:r>
              <a:rPr lang="en-US">
                <a:cs typeface="Calibri"/>
              </a:rPr>
              <a:t> al reader, è </a:t>
            </a:r>
            <a:r>
              <a:rPr lang="en-US" err="1">
                <a:cs typeface="Calibri"/>
              </a:rPr>
              <a:t>possibile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visualizzare</a:t>
            </a:r>
            <a:r>
              <a:rPr lang="en-US">
                <a:cs typeface="Calibri"/>
              </a:rPr>
              <a:t> I </a:t>
            </a:r>
            <a:r>
              <a:rPr lang="en-US" err="1">
                <a:cs typeface="Calibri"/>
              </a:rPr>
              <a:t>rispettivi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geoname_id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accedendo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all'attributo</a:t>
            </a:r>
            <a:r>
              <a:rPr lang="en-US">
                <a:cs typeface="Calibri"/>
              </a:rPr>
              <a:t> .</a:t>
            </a:r>
            <a:r>
              <a:rPr lang="en-US" err="1">
                <a:cs typeface="Calibri"/>
              </a:rPr>
              <a:t>city.geoname_id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della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risposta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proveniente</a:t>
            </a:r>
            <a:r>
              <a:rPr lang="en-US">
                <a:cs typeface="Calibri"/>
              </a:rPr>
              <a:t> dal Db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E71E3-33F6-A347-9B66-99E53FC5652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301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E71E3-33F6-A347-9B66-99E53FC5652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9876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>
                <a:cs typeface="Calibri" panose="020F0502020204030204"/>
              </a:rPr>
              <a:t>In </a:t>
            </a:r>
            <a:r>
              <a:rPr lang="en-US" err="1">
                <a:cs typeface="Calibri" panose="020F0502020204030204"/>
              </a:rPr>
              <a:t>questo</a:t>
            </a:r>
            <a:r>
              <a:rPr lang="en-US">
                <a:cs typeface="Calibri" panose="020F0502020204030204"/>
              </a:rPr>
              <a:t> modo un host </a:t>
            </a:r>
            <a:r>
              <a:rPr lang="en-US" err="1">
                <a:cs typeface="Calibri" panose="020F0502020204030204"/>
              </a:rPr>
              <a:t>può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collegarsi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alla</a:t>
            </a:r>
            <a:r>
              <a:rPr lang="en-US">
                <a:cs typeface="Calibri" panose="020F0502020204030204"/>
              </a:rPr>
              <a:t> porta SSH di default di un host </a:t>
            </a:r>
            <a:r>
              <a:rPr lang="en-US" err="1">
                <a:cs typeface="Calibri" panose="020F0502020204030204"/>
              </a:rPr>
              <a:t>della</a:t>
            </a:r>
            <a:r>
              <a:rPr lang="en-US">
                <a:cs typeface="Calibri" panose="020F0502020204030204"/>
              </a:rPr>
              <a:t> rete, solo se </a:t>
            </a:r>
            <a:r>
              <a:rPr lang="en-US" err="1">
                <a:cs typeface="Calibri" panose="020F0502020204030204"/>
              </a:rPr>
              <a:t>localizzato</a:t>
            </a:r>
            <a:r>
              <a:rPr lang="en-US">
                <a:cs typeface="Calibri" panose="020F0502020204030204"/>
              </a:rPr>
              <a:t> in </a:t>
            </a:r>
            <a:r>
              <a:rPr lang="en-US" err="1">
                <a:cs typeface="Calibri" panose="020F0502020204030204"/>
              </a:rPr>
              <a:t>località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consentite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dall'amministratore</a:t>
            </a:r>
            <a:r>
              <a:rPr lang="en-US">
                <a:cs typeface="Calibri" panose="020F0502020204030204"/>
              </a:rPr>
              <a:t> di rete</a:t>
            </a:r>
          </a:p>
          <a:p>
            <a:pPr marL="171450" indent="-171450">
              <a:buFont typeface="Arial"/>
              <a:buChar char="•"/>
            </a:pPr>
            <a:r>
              <a:rPr lang="en-US" err="1">
                <a:cs typeface="Calibri" panose="020F0502020204030204"/>
              </a:rPr>
              <a:t>Viene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detectato</a:t>
            </a:r>
            <a:r>
              <a:rPr lang="en-US">
                <a:cs typeface="Calibri" panose="020F0502020204030204"/>
              </a:rPr>
              <a:t> lo spoofing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E71E3-33F6-A347-9B66-99E53FC5652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588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E71E3-33F6-A347-9B66-99E53FC5652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406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Il parsing </a:t>
            </a:r>
            <a:r>
              <a:rPr lang="en-US" err="1">
                <a:cs typeface="Calibri"/>
              </a:rPr>
              <a:t>parte</a:t>
            </a:r>
            <a:r>
              <a:rPr lang="en-US">
                <a:cs typeface="Calibri"/>
              </a:rPr>
              <a:t> sempre </a:t>
            </a:r>
            <a:r>
              <a:rPr lang="en-US" err="1">
                <a:cs typeface="Calibri"/>
              </a:rPr>
              <a:t>dallo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stato</a:t>
            </a:r>
            <a:r>
              <a:rPr lang="en-US">
                <a:cs typeface="Calibri"/>
              </a:rPr>
              <a:t> start e termina in uno </a:t>
            </a:r>
            <a:r>
              <a:rPr lang="en-US" err="1">
                <a:cs typeface="Calibri"/>
              </a:rPr>
              <a:t>stato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tra</a:t>
            </a:r>
            <a:r>
              <a:rPr lang="en-US">
                <a:cs typeface="Calibri"/>
              </a:rPr>
              <a:t> accept o reject. Il target non </a:t>
            </a:r>
            <a:r>
              <a:rPr lang="en-US" err="1">
                <a:cs typeface="Calibri"/>
              </a:rPr>
              <a:t>supporta</a:t>
            </a:r>
            <a:r>
              <a:rPr lang="en-US">
                <a:cs typeface="Calibri"/>
              </a:rPr>
              <a:t> il reject, </a:t>
            </a:r>
            <a:r>
              <a:rPr lang="en-US" err="1">
                <a:cs typeface="Calibri"/>
              </a:rPr>
              <a:t>quando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faccio</a:t>
            </a:r>
            <a:r>
              <a:rPr lang="en-US">
                <a:cs typeface="Calibri"/>
              </a:rPr>
              <a:t> extract di un header un hidden </a:t>
            </a:r>
            <a:r>
              <a:rPr lang="en-US" err="1">
                <a:cs typeface="Calibri"/>
              </a:rPr>
              <a:t>boolean</a:t>
            </a:r>
            <a:r>
              <a:rPr lang="en-US">
                <a:cs typeface="Calibri"/>
              </a:rPr>
              <a:t> "</a:t>
            </a:r>
            <a:r>
              <a:rPr lang="en-US" err="1">
                <a:cs typeface="Calibri"/>
              </a:rPr>
              <a:t>validy</a:t>
            </a:r>
            <a:r>
              <a:rPr lang="en-US">
                <a:cs typeface="Calibri"/>
              </a:rPr>
              <a:t>" </a:t>
            </a:r>
            <a:r>
              <a:rPr lang="en-US" err="1">
                <a:cs typeface="Calibri"/>
              </a:rPr>
              <a:t>viene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settato</a:t>
            </a:r>
            <a:r>
              <a:rPr lang="en-US">
                <a:cs typeface="Calibri"/>
              </a:rPr>
              <a:t> a true</a:t>
            </a:r>
            <a:endParaRPr lang="en-US" err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E71E3-33F6-A347-9B66-99E53FC5652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855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E71E3-33F6-A347-9B66-99E53FC5652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624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E71E3-33F6-A347-9B66-99E53FC5652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264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Packet processing di un </a:t>
            </a:r>
            <a:r>
              <a:rPr lang="en-US" err="1">
                <a:cs typeface="Calibri"/>
              </a:rPr>
              <a:t>pacchetto</a:t>
            </a:r>
            <a:r>
              <a:rPr lang="en-US">
                <a:cs typeface="Calibri"/>
              </a:rPr>
              <a:t> IPV4 </a:t>
            </a:r>
            <a:r>
              <a:rPr lang="en-US" err="1">
                <a:cs typeface="Calibri"/>
              </a:rPr>
              <a:t>su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una</a:t>
            </a:r>
            <a:r>
              <a:rPr lang="en-US">
                <a:cs typeface="Calibri"/>
              </a:rPr>
              <a:t> porta </a:t>
            </a:r>
            <a:r>
              <a:rPr lang="en-US" err="1">
                <a:cs typeface="Calibri"/>
              </a:rPr>
              <a:t>diversa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dalla</a:t>
            </a:r>
            <a:r>
              <a:rPr lang="en-US">
                <a:cs typeface="Calibri"/>
              </a:rPr>
              <a:t> 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E71E3-33F6-A347-9B66-99E53FC5652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74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Prima di </a:t>
            </a:r>
            <a:r>
              <a:rPr lang="en-US" err="1">
                <a:cs typeface="Calibri"/>
              </a:rPr>
              <a:t>descrivere</a:t>
            </a:r>
            <a:r>
              <a:rPr lang="en-US">
                <a:cs typeface="Calibri"/>
              </a:rPr>
              <a:t> il </a:t>
            </a:r>
            <a:r>
              <a:rPr lang="en-US" err="1">
                <a:cs typeface="Calibri"/>
              </a:rPr>
              <a:t>linguaggio</a:t>
            </a:r>
            <a:r>
              <a:rPr lang="en-US">
                <a:cs typeface="Calibri"/>
              </a:rPr>
              <a:t> P4 </a:t>
            </a:r>
            <a:r>
              <a:rPr lang="en-US" err="1">
                <a:cs typeface="Calibri"/>
              </a:rPr>
              <a:t>vorrei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soffermarmi</a:t>
            </a:r>
            <a:r>
              <a:rPr lang="en-US">
                <a:cs typeface="Calibri"/>
              </a:rPr>
              <a:t> un </a:t>
            </a:r>
            <a:r>
              <a:rPr lang="en-US" err="1">
                <a:cs typeface="Calibri"/>
              </a:rPr>
              <a:t>attimo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sulle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motivazione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che</a:t>
            </a:r>
            <a:r>
              <a:rPr lang="en-US">
                <a:cs typeface="Calibri"/>
              </a:rPr>
              <a:t> ne </a:t>
            </a:r>
            <a:r>
              <a:rPr lang="en-US" err="1">
                <a:cs typeface="Calibri"/>
              </a:rPr>
              <a:t>hanno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portato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l’introduzione</a:t>
            </a:r>
            <a:r>
              <a:rPr lang="en-US">
                <a:cs typeface="Calibri"/>
              </a:rPr>
              <a:t>.</a:t>
            </a:r>
          </a:p>
          <a:p>
            <a:r>
              <a:rPr lang="en-US">
                <a:cs typeface="Calibri"/>
              </a:rPr>
              <a:t>Nel </a:t>
            </a:r>
            <a:r>
              <a:rPr lang="en-US" err="1">
                <a:cs typeface="Calibri"/>
              </a:rPr>
              <a:t>processo</a:t>
            </a:r>
            <a:r>
              <a:rPr lang="en-US">
                <a:cs typeface="Calibri"/>
              </a:rPr>
              <a:t> di deployment </a:t>
            </a:r>
            <a:r>
              <a:rPr lang="en-US" err="1">
                <a:cs typeface="Calibri"/>
              </a:rPr>
              <a:t>della</a:t>
            </a:r>
            <a:r>
              <a:rPr lang="en-US">
                <a:cs typeface="Calibri"/>
              </a:rPr>
              <a:t> rete:</a:t>
            </a:r>
          </a:p>
          <a:p>
            <a:pPr marL="171450" indent="-171450">
              <a:buFont typeface="Arial"/>
              <a:buChar char="•"/>
            </a:pPr>
            <a:r>
              <a:rPr lang="en-US" err="1">
                <a:cs typeface="Calibri"/>
              </a:rPr>
              <a:t>Definisco</a:t>
            </a:r>
            <a:r>
              <a:rPr lang="en-US">
                <a:cs typeface="Calibri"/>
              </a:rPr>
              <a:t> le </a:t>
            </a:r>
            <a:r>
              <a:rPr lang="en-US" err="1">
                <a:cs typeface="Calibri"/>
              </a:rPr>
              <a:t>funzioni</a:t>
            </a:r>
            <a:r>
              <a:rPr lang="en-US">
                <a:cs typeface="Calibri"/>
              </a:rPr>
              <a:t> e </a:t>
            </a:r>
            <a:r>
              <a:rPr lang="en-US" err="1">
                <a:cs typeface="Calibri"/>
              </a:rPr>
              <a:t>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requisiti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che</a:t>
            </a:r>
            <a:r>
              <a:rPr lang="en-US">
                <a:cs typeface="Calibri"/>
              </a:rPr>
              <a:t> la rete </a:t>
            </a:r>
            <a:r>
              <a:rPr lang="en-US" err="1">
                <a:cs typeface="Calibri"/>
              </a:rPr>
              <a:t>deve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supportare</a:t>
            </a: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Quale HW </a:t>
            </a:r>
            <a:r>
              <a:rPr lang="en-US" err="1">
                <a:cs typeface="Calibri"/>
              </a:rPr>
              <a:t>usare</a:t>
            </a:r>
            <a:r>
              <a:rPr lang="en-US">
                <a:cs typeface="Calibri"/>
              </a:rPr>
              <a:t>, dopo aver </a:t>
            </a:r>
            <a:r>
              <a:rPr lang="en-US" err="1">
                <a:cs typeface="Calibri"/>
              </a:rPr>
              <a:t>letto</a:t>
            </a:r>
            <a:r>
              <a:rPr lang="en-US">
                <a:cs typeface="Calibri"/>
              </a:rPr>
              <a:t> il datasheet </a:t>
            </a:r>
            <a:r>
              <a:rPr lang="en-US" err="1">
                <a:cs typeface="Calibri"/>
              </a:rPr>
              <a:t>che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spiega</a:t>
            </a:r>
            <a:r>
              <a:rPr lang="en-US">
                <a:cs typeface="Calibri"/>
              </a:rPr>
              <a:t> per </a:t>
            </a:r>
            <a:r>
              <a:rPr lang="en-US" err="1">
                <a:cs typeface="Calibri"/>
              </a:rPr>
              <a:t>sommi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capi</a:t>
            </a:r>
            <a:r>
              <a:rPr lang="en-US">
                <a:cs typeface="Calibri"/>
              </a:rPr>
              <a:t> come </a:t>
            </a:r>
            <a:r>
              <a:rPr lang="en-US" err="1">
                <a:cs typeface="Calibri"/>
              </a:rPr>
              <a:t>avviene</a:t>
            </a:r>
            <a:r>
              <a:rPr lang="en-US">
                <a:cs typeface="Calibri"/>
              </a:rPr>
              <a:t> in processing</a:t>
            </a:r>
          </a:p>
          <a:p>
            <a:r>
              <a:rPr lang="en-US">
                <a:cs typeface="Calibri"/>
              </a:rPr>
              <a:t>Questa </a:t>
            </a:r>
            <a:r>
              <a:rPr lang="en-US" err="1">
                <a:cs typeface="Calibri"/>
              </a:rPr>
              <a:t>scelta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definisce</a:t>
            </a:r>
            <a:r>
              <a:rPr lang="en-US">
                <a:cs typeface="Calibri"/>
              </a:rPr>
              <a:t> il </a:t>
            </a:r>
            <a:r>
              <a:rPr lang="en-US" err="1">
                <a:cs typeface="Calibri"/>
              </a:rPr>
              <a:t>comportamento</a:t>
            </a:r>
            <a:r>
              <a:rPr lang="en-US">
                <a:cs typeface="Calibri"/>
              </a:rPr>
              <a:t> del </a:t>
            </a:r>
            <a:r>
              <a:rPr lang="en-US" err="1">
                <a:cs typeface="Calibri"/>
              </a:rPr>
              <a:t>sistema</a:t>
            </a:r>
            <a:r>
              <a:rPr lang="en-US">
                <a:cs typeface="Calibri"/>
              </a:rPr>
              <a:t> con un </a:t>
            </a:r>
            <a:r>
              <a:rPr lang="en-US" err="1">
                <a:cs typeface="Calibri"/>
              </a:rPr>
              <a:t>procedimento</a:t>
            </a:r>
            <a:r>
              <a:rPr lang="en-US">
                <a:cs typeface="Calibri"/>
              </a:rPr>
              <a:t> bottom-up. E se </a:t>
            </a:r>
            <a:r>
              <a:rPr lang="en-US" err="1">
                <a:cs typeface="Calibri"/>
              </a:rPr>
              <a:t>voglio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aggiungere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una</a:t>
            </a:r>
            <a:r>
              <a:rPr lang="en-US">
                <a:cs typeface="Calibri"/>
              </a:rPr>
              <a:t> feature?</a:t>
            </a:r>
          </a:p>
          <a:p>
            <a:r>
              <a:rPr lang="en-US">
                <a:cs typeface="Calibri"/>
              </a:rPr>
              <a:t>Forte </a:t>
            </a:r>
            <a:r>
              <a:rPr lang="en-US" err="1">
                <a:cs typeface="Calibri"/>
              </a:rPr>
              <a:t>dipendenza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dell’infrastruttura</a:t>
            </a:r>
            <a:r>
              <a:rPr lang="en-US">
                <a:cs typeface="Calibri"/>
              </a:rPr>
              <a:t> di rete </a:t>
            </a:r>
            <a:r>
              <a:rPr lang="en-US" err="1">
                <a:cs typeface="Calibri"/>
              </a:rPr>
              <a:t>realizzara</a:t>
            </a:r>
            <a:r>
              <a:rPr lang="en-US">
                <a:cs typeface="Calibri"/>
              </a:rPr>
              <a:t> dal vendor. </a:t>
            </a:r>
            <a:r>
              <a:rPr lang="en-US" err="1">
                <a:cs typeface="Calibri"/>
              </a:rPr>
              <a:t>L’introduzione</a:t>
            </a:r>
            <a:r>
              <a:rPr lang="en-US">
                <a:cs typeface="Calibri"/>
              </a:rPr>
              <a:t> di </a:t>
            </a:r>
            <a:r>
              <a:rPr lang="en-US" err="1">
                <a:cs typeface="Calibri"/>
              </a:rPr>
              <a:t>una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funzionalità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deve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essere</a:t>
            </a:r>
            <a:r>
              <a:rPr lang="en-US">
                <a:cs typeface="Calibri"/>
              </a:rPr>
              <a:t> prima </a:t>
            </a:r>
            <a:r>
              <a:rPr lang="en-US" err="1">
                <a:cs typeface="Calibri"/>
              </a:rPr>
              <a:t>richiesta</a:t>
            </a:r>
            <a:r>
              <a:rPr lang="en-US">
                <a:cs typeface="Calibri"/>
              </a:rPr>
              <a:t> e poi </a:t>
            </a:r>
            <a:r>
              <a:rPr lang="en-US" err="1">
                <a:cs typeface="Calibri"/>
              </a:rPr>
              <a:t>implementata</a:t>
            </a:r>
            <a:r>
              <a:rPr lang="en-US">
                <a:cs typeface="Calibri"/>
              </a:rPr>
              <a:t> dal vendor, </a:t>
            </a:r>
            <a:r>
              <a:rPr lang="en-US" err="1">
                <a:cs typeface="Calibri"/>
              </a:rPr>
              <a:t>processo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che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richiede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diverso</a:t>
            </a:r>
            <a:r>
              <a:rPr lang="en-US">
                <a:cs typeface="Calibri"/>
              </a:rPr>
              <a:t> e tempo e </a:t>
            </a:r>
            <a:r>
              <a:rPr lang="en-US" err="1">
                <a:cs typeface="Calibri"/>
              </a:rPr>
              <a:t>anche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l’acquisto</a:t>
            </a:r>
            <a:r>
              <a:rPr lang="en-US">
                <a:cs typeface="Calibri"/>
              </a:rPr>
              <a:t> di nuovo hardware.</a:t>
            </a:r>
          </a:p>
          <a:p>
            <a:r>
              <a:rPr lang="en-US">
                <a:cs typeface="Calibri"/>
              </a:rPr>
              <a:t>Per </a:t>
            </a:r>
            <a:r>
              <a:rPr lang="en-US" err="1">
                <a:cs typeface="Calibri"/>
              </a:rPr>
              <a:t>cambiare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questo</a:t>
            </a:r>
            <a:r>
              <a:rPr lang="en-US">
                <a:cs typeface="Calibri"/>
              </a:rPr>
              <a:t> scenario, </a:t>
            </a:r>
            <a:r>
              <a:rPr lang="en-US" err="1">
                <a:cs typeface="Calibri"/>
              </a:rPr>
              <a:t>paradigma</a:t>
            </a:r>
            <a:r>
              <a:rPr lang="en-US">
                <a:cs typeface="Calibri"/>
              </a:rPr>
              <a:t> di </a:t>
            </a:r>
            <a:r>
              <a:rPr lang="en-US" err="1">
                <a:cs typeface="Calibri"/>
              </a:rPr>
              <a:t>Dataplane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programmabile</a:t>
            </a:r>
            <a:r>
              <a:rPr lang="en-US">
                <a:cs typeface="Calibri"/>
              </a:rPr>
              <a:t>.</a:t>
            </a: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Si </a:t>
            </a:r>
            <a:r>
              <a:rPr lang="en-US" err="1">
                <a:cs typeface="Calibri"/>
              </a:rPr>
              <a:t>utilizzano</a:t>
            </a:r>
            <a:r>
              <a:rPr lang="en-US">
                <a:cs typeface="Calibri"/>
              </a:rPr>
              <a:t> a device </a:t>
            </a:r>
            <a:r>
              <a:rPr lang="en-US" err="1">
                <a:cs typeface="Calibri"/>
              </a:rPr>
              <a:t>programmabili</a:t>
            </a:r>
            <a:r>
              <a:rPr lang="en-US">
                <a:cs typeface="Calibri"/>
              </a:rPr>
              <a:t> (come CPU, FPGA)</a:t>
            </a:r>
          </a:p>
          <a:p>
            <a:pPr marL="171450" indent="-171450">
              <a:buFont typeface="Arial"/>
              <a:buChar char="•"/>
            </a:pPr>
            <a:r>
              <a:rPr lang="en-US" err="1">
                <a:cs typeface="Calibri"/>
              </a:rPr>
              <a:t>Definisco</a:t>
            </a:r>
            <a:r>
              <a:rPr lang="en-US">
                <a:cs typeface="Calibri"/>
              </a:rPr>
              <a:t> il loro </a:t>
            </a:r>
            <a:r>
              <a:rPr lang="en-US" err="1">
                <a:cs typeface="Calibri"/>
              </a:rPr>
              <a:t>comportamento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attraverso</a:t>
            </a:r>
            <a:r>
              <a:rPr lang="en-US">
                <a:cs typeface="Calibri"/>
              </a:rPr>
              <a:t> un </a:t>
            </a:r>
            <a:r>
              <a:rPr lang="en-US" err="1">
                <a:cs typeface="Calibri"/>
              </a:rPr>
              <a:t>linguaggio</a:t>
            </a:r>
            <a:r>
              <a:rPr lang="en-US">
                <a:cs typeface="Calibri"/>
              </a:rPr>
              <a:t> ad alto </a:t>
            </a:r>
            <a:r>
              <a:rPr lang="en-US" err="1">
                <a:cs typeface="Calibri"/>
              </a:rPr>
              <a:t>livello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descrivendo</a:t>
            </a:r>
            <a:r>
              <a:rPr lang="en-US">
                <a:cs typeface="Calibri"/>
              </a:rPr>
              <a:t> le </a:t>
            </a:r>
            <a:r>
              <a:rPr lang="en-US" err="1">
                <a:cs typeface="Calibri"/>
              </a:rPr>
              <a:t>funzionalità</a:t>
            </a:r>
            <a:r>
              <a:rPr lang="en-US">
                <a:cs typeface="Calibri"/>
              </a:rPr>
              <a:t> da </a:t>
            </a:r>
            <a:r>
              <a:rPr lang="en-US" err="1">
                <a:cs typeface="Calibri"/>
              </a:rPr>
              <a:t>voler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supportare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nella</a:t>
            </a:r>
            <a:r>
              <a:rPr lang="en-US">
                <a:cs typeface="Calibri"/>
              </a:rPr>
              <a:t> rete</a:t>
            </a: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 Tale </a:t>
            </a:r>
            <a:r>
              <a:rPr lang="en-US" err="1">
                <a:cs typeface="Calibri"/>
              </a:rPr>
              <a:t>linguaggio</a:t>
            </a:r>
            <a:r>
              <a:rPr lang="en-US">
                <a:cs typeface="Calibri"/>
              </a:rPr>
              <a:t> è P4</a:t>
            </a:r>
          </a:p>
          <a:p>
            <a:pPr marL="171450" indent="-171450">
              <a:buFont typeface="Arial"/>
              <a:buChar char="•"/>
            </a:pP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err="1">
                <a:cs typeface="Calibri"/>
              </a:rPr>
              <a:t>Decido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esattamente</a:t>
            </a:r>
            <a:r>
              <a:rPr lang="en-US">
                <a:cs typeface="Calibri"/>
              </a:rPr>
              <a:t> le feature </a:t>
            </a:r>
            <a:r>
              <a:rPr lang="en-US" err="1">
                <a:cs typeface="Calibri"/>
              </a:rPr>
              <a:t>della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mia</a:t>
            </a:r>
            <a:r>
              <a:rPr lang="en-US">
                <a:cs typeface="Calibri"/>
              </a:rPr>
              <a:t> rete senza dover fare </a:t>
            </a:r>
            <a:r>
              <a:rPr lang="en-US" err="1">
                <a:cs typeface="Calibri"/>
              </a:rPr>
              <a:t>affidamento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su</a:t>
            </a:r>
            <a:r>
              <a:rPr lang="en-US">
                <a:cs typeface="Calibri"/>
              </a:rPr>
              <a:t> vendors e 3 parti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E71E3-33F6-A347-9B66-99E53FC565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98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Tool utile per test e debugging, senza dover </a:t>
            </a:r>
            <a:r>
              <a:rPr lang="en-US" err="1">
                <a:cs typeface="Calibri"/>
              </a:rPr>
              <a:t>stoppare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modificare</a:t>
            </a:r>
            <a:r>
              <a:rPr lang="en-US">
                <a:cs typeface="Calibri"/>
              </a:rPr>
              <a:t> e </a:t>
            </a:r>
            <a:r>
              <a:rPr lang="en-US" err="1">
                <a:cs typeface="Calibri"/>
              </a:rPr>
              <a:t>runnare</a:t>
            </a:r>
            <a:r>
              <a:rPr lang="en-US">
                <a:cs typeface="Calibri"/>
              </a:rPr>
              <a:t> di nuovo il controller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E71E3-33F6-A347-9B66-99E53FC5652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022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E71E3-33F6-A347-9B66-99E53FC5652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232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Il </a:t>
            </a:r>
            <a:r>
              <a:rPr lang="en-US" err="1"/>
              <a:t>metodo</a:t>
            </a:r>
            <a:r>
              <a:rPr lang="en-US"/>
              <a:t> writeIpv4Rules() </a:t>
            </a:r>
            <a:r>
              <a:rPr lang="en-US" err="1"/>
              <a:t>costruisce</a:t>
            </a:r>
            <a:r>
              <a:rPr lang="en-US"/>
              <a:t> un </a:t>
            </a:r>
            <a:r>
              <a:rPr lang="en-US" err="1"/>
              <a:t>oggetto</a:t>
            </a:r>
            <a:r>
              <a:rPr lang="en-US"/>
              <a:t> </a:t>
            </a:r>
            <a:r>
              <a:rPr lang="en-US" err="1"/>
              <a:t>table_entry</a:t>
            </a:r>
            <a:r>
              <a:rPr lang="en-US"/>
              <a:t> </a:t>
            </a:r>
            <a:r>
              <a:rPr lang="en-US" err="1"/>
              <a:t>usando</a:t>
            </a:r>
            <a:r>
              <a:rPr lang="en-US"/>
              <a:t> il </a:t>
            </a:r>
            <a:r>
              <a:rPr lang="en-US" err="1"/>
              <a:t>nome</a:t>
            </a:r>
            <a:r>
              <a:rPr lang="en-US"/>
              <a:t> </a:t>
            </a:r>
            <a:r>
              <a:rPr lang="en-US" err="1"/>
              <a:t>della</a:t>
            </a:r>
            <a:r>
              <a:rPr lang="en-US"/>
              <a:t> </a:t>
            </a:r>
            <a:r>
              <a:rPr lang="en-US" err="1"/>
              <a:t>tabella</a:t>
            </a:r>
            <a:r>
              <a:rPr lang="en-US"/>
              <a:t> (</a:t>
            </a:r>
            <a:r>
              <a:rPr lang="en-US" err="1"/>
              <a:t>dato</a:t>
            </a:r>
            <a:r>
              <a:rPr lang="en-US"/>
              <a:t> in input)</a:t>
            </a:r>
            <a:r>
              <a:rPr lang="en-US" err="1"/>
              <a:t>impostando</a:t>
            </a:r>
            <a:r>
              <a:rPr lang="en-US"/>
              <a:t> </a:t>
            </a:r>
            <a:r>
              <a:rPr lang="en-US" err="1"/>
              <a:t>l'azione</a:t>
            </a:r>
            <a:r>
              <a:rPr lang="en-US"/>
              <a:t> MyIngress.ipv4_forward come azione da </a:t>
            </a:r>
            <a:r>
              <a:rPr lang="en-US" err="1"/>
              <a:t>eseguire</a:t>
            </a:r>
            <a:r>
              <a:rPr lang="en-US"/>
              <a:t> </a:t>
            </a:r>
            <a:r>
              <a:rPr lang="en-US" err="1"/>
              <a:t>quando</a:t>
            </a:r>
            <a:r>
              <a:rPr lang="en-US"/>
              <a:t> </a:t>
            </a:r>
            <a:r>
              <a:rPr lang="en-US" err="1"/>
              <a:t>c'è</a:t>
            </a:r>
            <a:r>
              <a:rPr lang="en-US"/>
              <a:t> </a:t>
            </a:r>
            <a:r>
              <a:rPr lang="en-US" err="1"/>
              <a:t>una</a:t>
            </a:r>
            <a:r>
              <a:rPr lang="en-US"/>
              <a:t> </a:t>
            </a:r>
            <a:r>
              <a:rPr lang="en-US" err="1"/>
              <a:t>corrispondenza</a:t>
            </a:r>
            <a:r>
              <a:rPr lang="en-US"/>
              <a:t> con il </a:t>
            </a:r>
            <a:r>
              <a:rPr lang="en-US" err="1"/>
              <a:t>dst_ip_addr</a:t>
            </a:r>
            <a:r>
              <a:rPr lang="en-US"/>
              <a:t> in </a:t>
            </a:r>
            <a:r>
              <a:rPr lang="en-US" err="1"/>
              <a:t>ingresso</a:t>
            </a:r>
            <a:r>
              <a:rPr lang="en-US"/>
              <a:t> e </a:t>
            </a:r>
            <a:r>
              <a:rPr lang="en-US" err="1"/>
              <a:t>impostando</a:t>
            </a:r>
            <a:r>
              <a:rPr lang="en-US"/>
              <a:t> </a:t>
            </a:r>
            <a:r>
              <a:rPr lang="en-US" err="1"/>
              <a:t>i</a:t>
            </a:r>
            <a:r>
              <a:rPr lang="en-US"/>
              <a:t> </a:t>
            </a:r>
            <a:r>
              <a:rPr lang="en-US" err="1"/>
              <a:t>parametri</a:t>
            </a:r>
            <a:r>
              <a:rPr lang="en-US"/>
              <a:t> </a:t>
            </a:r>
            <a:r>
              <a:rPr lang="en-US" err="1"/>
              <a:t>dst_eth_addr</a:t>
            </a:r>
            <a:r>
              <a:rPr lang="en-US"/>
              <a:t> e "port" in </a:t>
            </a:r>
            <a:r>
              <a:rPr lang="en-US" err="1"/>
              <a:t>ingresso</a:t>
            </a:r>
            <a:r>
              <a:rPr lang="en-US"/>
              <a:t> come azione.</a:t>
            </a:r>
            <a:endParaRPr lang="en-US" err="1">
              <a:cs typeface="Calibri"/>
            </a:endParaRPr>
          </a:p>
          <a:p>
            <a:r>
              <a:rPr lang="en-US"/>
              <a:t>e "port" come </a:t>
            </a:r>
            <a:r>
              <a:rPr lang="en-US" err="1"/>
              <a:t>parametri</a:t>
            </a:r>
            <a:r>
              <a:rPr lang="en-US"/>
              <a:t> di azione. </a:t>
            </a:r>
            <a:r>
              <a:rPr lang="en-US" err="1"/>
              <a:t>Quindi</a:t>
            </a:r>
            <a:r>
              <a:rPr lang="en-US"/>
              <a:t>, </a:t>
            </a:r>
            <a:r>
              <a:rPr lang="en-US" err="1"/>
              <a:t>questa</a:t>
            </a:r>
            <a:r>
              <a:rPr lang="en-US"/>
              <a:t> voce di </a:t>
            </a:r>
            <a:r>
              <a:rPr lang="en-US" err="1"/>
              <a:t>tabella</a:t>
            </a:r>
            <a:r>
              <a:rPr lang="en-US"/>
              <a:t> </a:t>
            </a:r>
            <a:r>
              <a:rPr lang="en-US" err="1"/>
              <a:t>viene</a:t>
            </a:r>
            <a:endParaRPr lang="en-US" err="1">
              <a:cs typeface="Calibri"/>
            </a:endParaRPr>
          </a:p>
          <a:p>
            <a:r>
              <a:rPr lang="en-US" err="1"/>
              <a:t>scritta</a:t>
            </a:r>
            <a:r>
              <a:rPr lang="en-US"/>
              <a:t> </a:t>
            </a:r>
            <a:r>
              <a:rPr lang="en-US" err="1"/>
              <a:t>sullo</a:t>
            </a:r>
            <a:r>
              <a:rPr lang="en-US"/>
              <a:t> switch </a:t>
            </a:r>
            <a:r>
              <a:rPr lang="en-US" err="1"/>
              <a:t>dato</a:t>
            </a:r>
            <a:r>
              <a:rPr lang="en-US"/>
              <a:t> in </a:t>
            </a:r>
            <a:r>
              <a:rPr lang="en-US" err="1"/>
              <a:t>ingresso</a:t>
            </a:r>
            <a:r>
              <a:rPr lang="en-US"/>
              <a:t> e il </a:t>
            </a:r>
            <a:r>
              <a:rPr lang="en-US" err="1"/>
              <a:t>controllore</a:t>
            </a:r>
            <a:r>
              <a:rPr lang="en-US"/>
              <a:t> </a:t>
            </a:r>
            <a:r>
              <a:rPr lang="en-US" err="1"/>
              <a:t>stampa</a:t>
            </a:r>
            <a:r>
              <a:rPr lang="en-US"/>
              <a:t> un </a:t>
            </a:r>
            <a:r>
              <a:rPr lang="en-US" err="1"/>
              <a:t>messaggio</a:t>
            </a:r>
            <a:r>
              <a:rPr lang="en-US"/>
              <a:t> di </a:t>
            </a:r>
            <a:r>
              <a:rPr lang="en-US" err="1"/>
              <a:t>avvenuta</a:t>
            </a:r>
            <a:r>
              <a:rPr lang="en-US"/>
              <a:t> </a:t>
            </a:r>
            <a:r>
              <a:rPr lang="en-US" err="1"/>
              <a:t>installazione</a:t>
            </a:r>
            <a:r>
              <a:rPr lang="en-US"/>
              <a:t> </a:t>
            </a:r>
            <a:r>
              <a:rPr lang="en-US" err="1"/>
              <a:t>della</a:t>
            </a:r>
            <a:r>
              <a:rPr lang="en-US"/>
              <a:t> </a:t>
            </a:r>
            <a:r>
              <a:rPr lang="en-US" err="1"/>
              <a:t>tabella</a:t>
            </a:r>
            <a:endParaRPr lang="en-US" err="1">
              <a:cs typeface="Calibri"/>
            </a:endParaRPr>
          </a:p>
          <a:p>
            <a:r>
              <a:rPr lang="en-US" err="1"/>
              <a:t>viene</a:t>
            </a:r>
            <a:r>
              <a:rPr lang="en-US"/>
              <a:t> </a:t>
            </a:r>
            <a:r>
              <a:rPr lang="en-US" err="1"/>
              <a:t>stampato</a:t>
            </a:r>
            <a:r>
              <a:rPr lang="en-US"/>
              <a:t> dal </a:t>
            </a:r>
            <a:r>
              <a:rPr lang="en-US" err="1"/>
              <a:t>controllore</a:t>
            </a:r>
            <a:r>
              <a:rPr lang="en-US"/>
              <a:t>, </a:t>
            </a:r>
            <a:r>
              <a:rPr lang="en-US" err="1"/>
              <a:t>accanto</a:t>
            </a:r>
            <a:r>
              <a:rPr lang="en-US"/>
              <a:t> al </a:t>
            </a:r>
            <a:r>
              <a:rPr lang="en-US" err="1"/>
              <a:t>nome</a:t>
            </a:r>
            <a:r>
              <a:rPr lang="en-US"/>
              <a:t> </a:t>
            </a:r>
            <a:r>
              <a:rPr lang="en-US" err="1"/>
              <a:t>dello</a:t>
            </a:r>
            <a:r>
              <a:rPr lang="en-US"/>
              <a:t> switch.</a:t>
            </a:r>
            <a:endParaRPr lang="en-US">
              <a:cs typeface="Calibri"/>
            </a:endParaRPr>
          </a:p>
          <a:p>
            <a:r>
              <a:rPr lang="en-US"/>
              <a:t>- Il </a:t>
            </a:r>
            <a:r>
              <a:rPr lang="en-US" err="1"/>
              <a:t>metodo</a:t>
            </a:r>
            <a:r>
              <a:rPr lang="en-US"/>
              <a:t> writeIpv4SecureRules() </a:t>
            </a:r>
            <a:r>
              <a:rPr lang="en-US" err="1"/>
              <a:t>costruisce</a:t>
            </a:r>
            <a:r>
              <a:rPr lang="en-US"/>
              <a:t> un </a:t>
            </a:r>
            <a:r>
              <a:rPr lang="en-US" err="1"/>
              <a:t>oggetto</a:t>
            </a:r>
            <a:r>
              <a:rPr lang="en-US"/>
              <a:t> </a:t>
            </a:r>
            <a:r>
              <a:rPr lang="en-US" err="1"/>
              <a:t>table_entry</a:t>
            </a:r>
            <a:r>
              <a:rPr lang="en-US"/>
              <a:t> </a:t>
            </a:r>
            <a:r>
              <a:rPr lang="en-US" err="1"/>
              <a:t>utilizzando</a:t>
            </a:r>
            <a:r>
              <a:rPr lang="en-US"/>
              <a:t> il </a:t>
            </a:r>
            <a:r>
              <a:rPr lang="en-US" err="1"/>
              <a:t>nome</a:t>
            </a:r>
            <a:r>
              <a:rPr lang="en-US"/>
              <a:t> </a:t>
            </a:r>
            <a:r>
              <a:rPr lang="en-US" err="1"/>
              <a:t>della</a:t>
            </a:r>
            <a:r>
              <a:rPr lang="en-US"/>
              <a:t> </a:t>
            </a:r>
            <a:r>
              <a:rPr lang="en-US" err="1"/>
              <a:t>tabella</a:t>
            </a:r>
            <a:endParaRPr lang="en-US" err="1">
              <a:cs typeface="Calibri"/>
            </a:endParaRPr>
          </a:p>
          <a:p>
            <a:r>
              <a:rPr lang="en-US" err="1"/>
              <a:t>MyIngress.secure_lpm</a:t>
            </a:r>
            <a:r>
              <a:rPr lang="en-US"/>
              <a:t>, </a:t>
            </a:r>
            <a:r>
              <a:rPr lang="en-US" err="1"/>
              <a:t>impostando</a:t>
            </a:r>
            <a:r>
              <a:rPr lang="en-US"/>
              <a:t> </a:t>
            </a:r>
            <a:r>
              <a:rPr lang="en-US" err="1"/>
              <a:t>l'azione</a:t>
            </a:r>
            <a:r>
              <a:rPr lang="en-US"/>
              <a:t> </a:t>
            </a:r>
            <a:r>
              <a:rPr lang="en-US" err="1"/>
              <a:t>MyIngress.secure_forward</a:t>
            </a:r>
            <a:r>
              <a:rPr lang="en-US"/>
              <a:t> come azione da</a:t>
            </a:r>
            <a:endParaRPr lang="en-US">
              <a:cs typeface="Calibri"/>
            </a:endParaRPr>
          </a:p>
          <a:p>
            <a:r>
              <a:rPr lang="en-US"/>
              <a:t>azione da </a:t>
            </a:r>
            <a:r>
              <a:rPr lang="en-US" err="1"/>
              <a:t>eseguire</a:t>
            </a:r>
            <a:r>
              <a:rPr lang="en-US"/>
              <a:t> </a:t>
            </a:r>
            <a:r>
              <a:rPr lang="en-US" err="1"/>
              <a:t>quando</a:t>
            </a:r>
            <a:r>
              <a:rPr lang="en-US"/>
              <a:t> </a:t>
            </a:r>
            <a:r>
              <a:rPr lang="en-US" err="1"/>
              <a:t>c'è</a:t>
            </a:r>
            <a:r>
              <a:rPr lang="en-US"/>
              <a:t> </a:t>
            </a:r>
            <a:r>
              <a:rPr lang="en-US" err="1"/>
              <a:t>una</a:t>
            </a:r>
            <a:r>
              <a:rPr lang="en-US"/>
              <a:t> </a:t>
            </a:r>
            <a:r>
              <a:rPr lang="en-US" err="1"/>
              <a:t>corrispondenza</a:t>
            </a:r>
            <a:r>
              <a:rPr lang="en-US"/>
              <a:t> con </a:t>
            </a:r>
            <a:r>
              <a:rPr lang="en-US" err="1"/>
              <a:t>l'input</a:t>
            </a:r>
            <a:r>
              <a:rPr lang="en-US"/>
              <a:t> </a:t>
            </a:r>
            <a:r>
              <a:rPr lang="en-US" err="1"/>
              <a:t>dst_ip_addr</a:t>
            </a:r>
            <a:r>
              <a:rPr lang="en-US"/>
              <a:t> e </a:t>
            </a:r>
            <a:r>
              <a:rPr lang="en-US" err="1"/>
              <a:t>impostando</a:t>
            </a:r>
            <a:r>
              <a:rPr lang="en-US"/>
              <a:t> il </a:t>
            </a:r>
            <a:r>
              <a:rPr lang="en-US" err="1"/>
              <a:t>parametro</a:t>
            </a:r>
            <a:r>
              <a:rPr lang="en-US"/>
              <a:t> di input "port" come </a:t>
            </a:r>
            <a:r>
              <a:rPr lang="en-US" err="1"/>
              <a:t>parametro</a:t>
            </a:r>
            <a:r>
              <a:rPr lang="en-US"/>
              <a:t> di azione.</a:t>
            </a:r>
            <a:endParaRPr lang="en-US">
              <a:cs typeface="Calibri"/>
            </a:endParaRPr>
          </a:p>
          <a:p>
            <a:r>
              <a:rPr lang="en-US"/>
              <a:t>"port" come </a:t>
            </a:r>
            <a:r>
              <a:rPr lang="en-US" err="1"/>
              <a:t>parametro</a:t>
            </a:r>
            <a:r>
              <a:rPr lang="en-US"/>
              <a:t> di azione. </a:t>
            </a:r>
            <a:r>
              <a:rPr lang="en-US" err="1"/>
              <a:t>Quindi</a:t>
            </a:r>
            <a:r>
              <a:rPr lang="en-US"/>
              <a:t>, </a:t>
            </a:r>
            <a:r>
              <a:rPr lang="en-US" err="1"/>
              <a:t>questa</a:t>
            </a:r>
            <a:r>
              <a:rPr lang="en-US"/>
              <a:t> voce di </a:t>
            </a:r>
            <a:r>
              <a:rPr lang="en-US" err="1"/>
              <a:t>tabella</a:t>
            </a:r>
            <a:r>
              <a:rPr lang="en-US"/>
              <a:t> </a:t>
            </a:r>
            <a:r>
              <a:rPr lang="en-US" err="1"/>
              <a:t>viene</a:t>
            </a:r>
            <a:r>
              <a:rPr lang="en-US"/>
              <a:t> </a:t>
            </a:r>
            <a:r>
              <a:rPr lang="en-US" err="1"/>
              <a:t>scritta</a:t>
            </a:r>
            <a:endParaRPr lang="en-US" err="1">
              <a:cs typeface="Calibri"/>
            </a:endParaRPr>
          </a:p>
          <a:p>
            <a:r>
              <a:rPr lang="en-US" err="1"/>
              <a:t>sullo</a:t>
            </a:r>
            <a:r>
              <a:rPr lang="en-US"/>
              <a:t> switch </a:t>
            </a:r>
            <a:r>
              <a:rPr lang="en-US" err="1"/>
              <a:t>dato</a:t>
            </a:r>
            <a:r>
              <a:rPr lang="en-US"/>
              <a:t> in </a:t>
            </a:r>
            <a:r>
              <a:rPr lang="en-US" err="1"/>
              <a:t>ingresso</a:t>
            </a:r>
            <a:r>
              <a:rPr lang="en-US"/>
              <a:t> e il </a:t>
            </a:r>
            <a:r>
              <a:rPr lang="en-US" err="1"/>
              <a:t>controllore</a:t>
            </a:r>
            <a:r>
              <a:rPr lang="en-US"/>
              <a:t> </a:t>
            </a:r>
            <a:r>
              <a:rPr lang="en-US" err="1"/>
              <a:t>stampa</a:t>
            </a:r>
            <a:r>
              <a:rPr lang="en-US"/>
              <a:t> un </a:t>
            </a:r>
            <a:r>
              <a:rPr lang="en-US" err="1"/>
              <a:t>messaggio</a:t>
            </a:r>
            <a:r>
              <a:rPr lang="en-US"/>
              <a:t> di </a:t>
            </a:r>
            <a:r>
              <a:rPr lang="en-US" err="1"/>
              <a:t>successo</a:t>
            </a:r>
            <a:r>
              <a:rPr lang="en-US"/>
              <a:t> </a:t>
            </a:r>
            <a:r>
              <a:rPr lang="en-US" err="1"/>
              <a:t>dell'installazione</a:t>
            </a:r>
            <a:r>
              <a:rPr lang="en-US"/>
              <a:t> </a:t>
            </a:r>
            <a:r>
              <a:rPr lang="en-US" err="1"/>
              <a:t>della</a:t>
            </a:r>
            <a:r>
              <a:rPr lang="en-US"/>
              <a:t> </a:t>
            </a:r>
            <a:r>
              <a:rPr lang="en-US" err="1"/>
              <a:t>tabella</a:t>
            </a:r>
            <a:endParaRPr lang="en-US" err="1">
              <a:cs typeface="Calibri"/>
            </a:endParaRPr>
          </a:p>
          <a:p>
            <a:r>
              <a:rPr lang="en-US" err="1"/>
              <a:t>viene</a:t>
            </a:r>
            <a:r>
              <a:rPr lang="en-US"/>
              <a:t> </a:t>
            </a:r>
            <a:r>
              <a:rPr lang="en-US" err="1"/>
              <a:t>stampato</a:t>
            </a:r>
            <a:r>
              <a:rPr lang="en-US"/>
              <a:t> dal </a:t>
            </a:r>
            <a:r>
              <a:rPr lang="en-US" err="1"/>
              <a:t>controllore</a:t>
            </a:r>
            <a:r>
              <a:rPr lang="en-US"/>
              <a:t>, </a:t>
            </a:r>
            <a:r>
              <a:rPr lang="en-US" err="1"/>
              <a:t>accanto</a:t>
            </a:r>
            <a:r>
              <a:rPr lang="en-US"/>
              <a:t> al </a:t>
            </a:r>
            <a:r>
              <a:rPr lang="en-US" err="1"/>
              <a:t>nome</a:t>
            </a:r>
            <a:r>
              <a:rPr lang="en-US"/>
              <a:t> </a:t>
            </a:r>
            <a:r>
              <a:rPr lang="en-US" err="1"/>
              <a:t>dello</a:t>
            </a:r>
            <a:r>
              <a:rPr lang="en-US"/>
              <a:t> switch. </a:t>
            </a:r>
            <a:r>
              <a:rPr lang="en-US" err="1"/>
              <a:t>Questo</a:t>
            </a:r>
            <a:r>
              <a:rPr lang="en-US"/>
              <a:t> </a:t>
            </a:r>
            <a:r>
              <a:rPr lang="en-US" err="1"/>
              <a:t>metodo</a:t>
            </a:r>
            <a:r>
              <a:rPr lang="en-US"/>
              <a:t> </a:t>
            </a:r>
            <a:r>
              <a:rPr lang="en-US" err="1"/>
              <a:t>verrà</a:t>
            </a:r>
            <a:endParaRPr lang="en-US" err="1">
              <a:cs typeface="Calibri"/>
            </a:endParaRPr>
          </a:p>
          <a:p>
            <a:r>
              <a:rPr lang="en-US" err="1"/>
              <a:t>Questo</a:t>
            </a:r>
            <a:r>
              <a:rPr lang="en-US"/>
              <a:t> </a:t>
            </a:r>
            <a:r>
              <a:rPr lang="en-US" err="1"/>
              <a:t>metodo</a:t>
            </a:r>
            <a:r>
              <a:rPr lang="en-US"/>
              <a:t> </a:t>
            </a:r>
            <a:r>
              <a:rPr lang="en-US" err="1"/>
              <a:t>verrà</a:t>
            </a:r>
            <a:r>
              <a:rPr lang="en-US"/>
              <a:t> </a:t>
            </a:r>
            <a:r>
              <a:rPr lang="en-US" err="1"/>
              <a:t>applicato</a:t>
            </a:r>
            <a:r>
              <a:rPr lang="en-US"/>
              <a:t> solo dopo </a:t>
            </a:r>
            <a:r>
              <a:rPr lang="en-US" err="1"/>
              <a:t>che</a:t>
            </a:r>
            <a:r>
              <a:rPr lang="en-US"/>
              <a:t> il </a:t>
            </a:r>
            <a:r>
              <a:rPr lang="en-US" err="1"/>
              <a:t>pacchetto</a:t>
            </a:r>
            <a:r>
              <a:rPr lang="en-US"/>
              <a:t> è </a:t>
            </a:r>
            <a:r>
              <a:rPr lang="en-US" err="1"/>
              <a:t>stato</a:t>
            </a:r>
            <a:r>
              <a:rPr lang="en-US"/>
              <a:t> </a:t>
            </a:r>
            <a:r>
              <a:rPr lang="en-US" err="1"/>
              <a:t>inviato</a:t>
            </a:r>
            <a:r>
              <a:rPr lang="en-US"/>
              <a:t> </a:t>
            </a:r>
            <a:r>
              <a:rPr lang="en-US" err="1"/>
              <a:t>allo</a:t>
            </a:r>
            <a:r>
              <a:rPr lang="en-US"/>
              <a:t> switch dal </a:t>
            </a:r>
            <a:r>
              <a:rPr lang="en-US" err="1"/>
              <a:t>controllore</a:t>
            </a:r>
            <a:r>
              <a:rPr lang="en-US"/>
              <a:t> con un </a:t>
            </a:r>
            <a:r>
              <a:rPr lang="en-US" err="1"/>
              <a:t>valore</a:t>
            </a:r>
            <a:r>
              <a:rPr lang="en-US"/>
              <a:t> di porta </a:t>
            </a:r>
            <a:r>
              <a:rPr lang="en-US" err="1"/>
              <a:t>pari</a:t>
            </a:r>
            <a:r>
              <a:rPr lang="en-US"/>
              <a:t> a 255 (CPU).</a:t>
            </a:r>
            <a:endParaRPr lang="en-US">
              <a:cs typeface="Calibri"/>
            </a:endParaRPr>
          </a:p>
          <a:p>
            <a:r>
              <a:rPr lang="en-US" err="1"/>
              <a:t>valore</a:t>
            </a:r>
            <a:r>
              <a:rPr lang="en-US"/>
              <a:t> di porta </a:t>
            </a:r>
            <a:r>
              <a:rPr lang="en-US" err="1"/>
              <a:t>pari</a:t>
            </a:r>
            <a:r>
              <a:rPr lang="en-US"/>
              <a:t> a 255 (CPU PORT); il </a:t>
            </a:r>
            <a:r>
              <a:rPr lang="en-US" err="1"/>
              <a:t>controllore</a:t>
            </a:r>
            <a:r>
              <a:rPr lang="en-US"/>
              <a:t> ha </a:t>
            </a:r>
            <a:r>
              <a:rPr lang="en-US" err="1"/>
              <a:t>eseguito</a:t>
            </a:r>
            <a:r>
              <a:rPr lang="en-US"/>
              <a:t> un </a:t>
            </a:r>
            <a:r>
              <a:rPr lang="en-US" err="1"/>
              <a:t>controllo</a:t>
            </a:r>
            <a:r>
              <a:rPr lang="en-US"/>
              <a:t> di spoofing </a:t>
            </a:r>
            <a:r>
              <a:rPr lang="en-US" err="1"/>
              <a:t>sul</a:t>
            </a:r>
            <a:r>
              <a:rPr lang="en-US"/>
              <a:t> </a:t>
            </a:r>
            <a:r>
              <a:rPr lang="en-US" err="1"/>
              <a:t>pacchetto</a:t>
            </a:r>
            <a:r>
              <a:rPr lang="en-US"/>
              <a:t> prima di </a:t>
            </a:r>
            <a:r>
              <a:rPr lang="en-US" err="1"/>
              <a:t>inviarlo</a:t>
            </a:r>
            <a:r>
              <a:rPr lang="en-US"/>
              <a:t> </a:t>
            </a:r>
            <a:r>
              <a:rPr lang="en-US" err="1"/>
              <a:t>allo</a:t>
            </a:r>
            <a:r>
              <a:rPr lang="en-US"/>
              <a:t> switch.</a:t>
            </a:r>
            <a:endParaRPr lang="en-US">
              <a:cs typeface="Calibri"/>
            </a:endParaRPr>
          </a:p>
          <a:p>
            <a:r>
              <a:rPr lang="en-US" err="1"/>
              <a:t>sul</a:t>
            </a:r>
            <a:r>
              <a:rPr lang="en-US"/>
              <a:t> </a:t>
            </a:r>
            <a:r>
              <a:rPr lang="en-US" err="1"/>
              <a:t>pacchetto</a:t>
            </a:r>
            <a:r>
              <a:rPr lang="en-US"/>
              <a:t> prima di </a:t>
            </a:r>
            <a:r>
              <a:rPr lang="en-US" err="1"/>
              <a:t>inviarlo</a:t>
            </a:r>
            <a:r>
              <a:rPr lang="en-US"/>
              <a:t> </a:t>
            </a:r>
            <a:r>
              <a:rPr lang="en-US" err="1"/>
              <a:t>allo</a:t>
            </a:r>
            <a:r>
              <a:rPr lang="en-US"/>
              <a:t> switch </a:t>
            </a:r>
            <a:r>
              <a:rPr lang="en-US" err="1"/>
              <a:t>originale</a:t>
            </a:r>
            <a:r>
              <a:rPr lang="en-US"/>
              <a:t>.</a:t>
            </a:r>
            <a:endParaRPr lang="en-US">
              <a:cs typeface="Calibri"/>
            </a:endParaRPr>
          </a:p>
          <a:p>
            <a:r>
              <a:rPr lang="en-US"/>
              <a:t>- Il </a:t>
            </a:r>
            <a:r>
              <a:rPr lang="en-US" err="1"/>
              <a:t>metodo</a:t>
            </a:r>
            <a:r>
              <a:rPr lang="en-US"/>
              <a:t> </a:t>
            </a:r>
            <a:r>
              <a:rPr lang="en-US" err="1"/>
              <a:t>writeFirewallRules</a:t>
            </a:r>
            <a:r>
              <a:rPr lang="en-US"/>
              <a:t>() </a:t>
            </a:r>
            <a:r>
              <a:rPr lang="en-US" err="1"/>
              <a:t>crea</a:t>
            </a:r>
            <a:r>
              <a:rPr lang="en-US"/>
              <a:t> un </a:t>
            </a:r>
            <a:r>
              <a:rPr lang="en-US" err="1"/>
              <a:t>oggetto</a:t>
            </a:r>
            <a:r>
              <a:rPr lang="en-US"/>
              <a:t> </a:t>
            </a:r>
            <a:r>
              <a:rPr lang="en-US" err="1"/>
              <a:t>table_entry</a:t>
            </a:r>
            <a:r>
              <a:rPr lang="en-US"/>
              <a:t> </a:t>
            </a:r>
            <a:r>
              <a:rPr lang="en-US" err="1"/>
              <a:t>utilizzando</a:t>
            </a:r>
            <a:r>
              <a:rPr lang="en-US"/>
              <a:t> il </a:t>
            </a:r>
            <a:r>
              <a:rPr lang="en-US" err="1"/>
              <a:t>nome</a:t>
            </a:r>
            <a:r>
              <a:rPr lang="en-US"/>
              <a:t> </a:t>
            </a:r>
            <a:r>
              <a:rPr lang="en-US" err="1"/>
              <a:t>della</a:t>
            </a:r>
            <a:r>
              <a:rPr lang="en-US"/>
              <a:t> </a:t>
            </a:r>
            <a:r>
              <a:rPr lang="en-US" err="1"/>
              <a:t>tabella</a:t>
            </a:r>
            <a:r>
              <a:rPr lang="en-US"/>
              <a:t> My-</a:t>
            </a:r>
            <a:endParaRPr lang="en-US">
              <a:cs typeface="Calibri"/>
            </a:endParaRPr>
          </a:p>
          <a:p>
            <a:r>
              <a:rPr lang="en-US" err="1"/>
              <a:t>Ingress.firewall_exact</a:t>
            </a:r>
            <a:r>
              <a:rPr lang="en-US"/>
              <a:t>, </a:t>
            </a:r>
            <a:r>
              <a:rPr lang="en-US" err="1"/>
              <a:t>impostando</a:t>
            </a:r>
            <a:r>
              <a:rPr lang="en-US"/>
              <a:t> </a:t>
            </a:r>
            <a:r>
              <a:rPr lang="en-US" err="1"/>
              <a:t>l'azione</a:t>
            </a:r>
            <a:r>
              <a:rPr lang="en-US"/>
              <a:t> </a:t>
            </a:r>
            <a:r>
              <a:rPr lang="en-US" err="1"/>
              <a:t>MyIngress.drop</a:t>
            </a:r>
            <a:r>
              <a:rPr lang="en-US"/>
              <a:t> come azione da </a:t>
            </a:r>
            <a:r>
              <a:rPr lang="en-US" err="1"/>
              <a:t>eseguire</a:t>
            </a:r>
            <a:r>
              <a:rPr lang="en-US"/>
              <a:t> </a:t>
            </a:r>
            <a:r>
              <a:rPr lang="en-US" err="1"/>
              <a:t>quando</a:t>
            </a:r>
            <a:r>
              <a:rPr lang="en-US"/>
              <a:t> </a:t>
            </a:r>
            <a:r>
              <a:rPr lang="en-US" err="1"/>
              <a:t>c'è</a:t>
            </a:r>
            <a:r>
              <a:rPr lang="en-US"/>
              <a:t> </a:t>
            </a:r>
            <a:r>
              <a:rPr lang="en-US" err="1"/>
              <a:t>una</a:t>
            </a:r>
            <a:r>
              <a:rPr lang="en-US"/>
              <a:t> </a:t>
            </a:r>
            <a:r>
              <a:rPr lang="en-US" err="1"/>
              <a:t>corrispondenza</a:t>
            </a:r>
            <a:r>
              <a:rPr lang="en-US"/>
              <a:t> con </a:t>
            </a:r>
            <a:r>
              <a:rPr lang="en-US" err="1"/>
              <a:t>l'input</a:t>
            </a:r>
            <a:r>
              <a:rPr lang="en-US"/>
              <a:t>.</a:t>
            </a:r>
            <a:endParaRPr lang="en-US">
              <a:cs typeface="Calibri"/>
            </a:endParaRPr>
          </a:p>
          <a:p>
            <a:r>
              <a:rPr lang="en-US" err="1"/>
              <a:t>quando</a:t>
            </a:r>
            <a:r>
              <a:rPr lang="en-US"/>
              <a:t> </a:t>
            </a:r>
            <a:r>
              <a:rPr lang="en-US" err="1"/>
              <a:t>c'è</a:t>
            </a:r>
            <a:r>
              <a:rPr lang="en-US"/>
              <a:t> </a:t>
            </a:r>
            <a:r>
              <a:rPr lang="en-US" err="1"/>
              <a:t>una</a:t>
            </a:r>
            <a:r>
              <a:rPr lang="en-US"/>
              <a:t> </a:t>
            </a:r>
            <a:r>
              <a:rPr lang="en-US" err="1"/>
              <a:t>corrispondenza</a:t>
            </a:r>
            <a:r>
              <a:rPr lang="en-US"/>
              <a:t> con il </a:t>
            </a:r>
            <a:r>
              <a:rPr lang="en-US" err="1"/>
              <a:t>geoname_id</a:t>
            </a:r>
            <a:r>
              <a:rPr lang="en-US"/>
              <a:t> in </a:t>
            </a:r>
            <a:r>
              <a:rPr lang="en-US" err="1"/>
              <a:t>ingresso</a:t>
            </a:r>
            <a:r>
              <a:rPr lang="en-US"/>
              <a:t>. </a:t>
            </a:r>
            <a:r>
              <a:rPr lang="en-US" err="1"/>
              <a:t>Quindi</a:t>
            </a:r>
            <a:r>
              <a:rPr lang="en-US"/>
              <a:t>, </a:t>
            </a:r>
            <a:r>
              <a:rPr lang="en-US" err="1"/>
              <a:t>questa</a:t>
            </a:r>
            <a:r>
              <a:rPr lang="en-US"/>
              <a:t> voce di </a:t>
            </a:r>
            <a:r>
              <a:rPr lang="en-US" err="1"/>
              <a:t>tabella</a:t>
            </a:r>
            <a:r>
              <a:rPr lang="en-US"/>
              <a:t> </a:t>
            </a:r>
            <a:r>
              <a:rPr lang="en-US" err="1"/>
              <a:t>viene</a:t>
            </a:r>
            <a:endParaRPr lang="en-US" err="1">
              <a:cs typeface="Calibri"/>
            </a:endParaRPr>
          </a:p>
          <a:p>
            <a:r>
              <a:rPr lang="en-US" err="1"/>
              <a:t>scritta</a:t>
            </a:r>
            <a:r>
              <a:rPr lang="en-US"/>
              <a:t> </a:t>
            </a:r>
            <a:r>
              <a:rPr lang="en-US" err="1"/>
              <a:t>sullo</a:t>
            </a:r>
            <a:r>
              <a:rPr lang="en-US"/>
              <a:t> switch </a:t>
            </a:r>
            <a:r>
              <a:rPr lang="en-US" err="1"/>
              <a:t>dato</a:t>
            </a:r>
            <a:r>
              <a:rPr lang="en-US"/>
              <a:t> in input e il </a:t>
            </a:r>
            <a:r>
              <a:rPr lang="en-US" err="1"/>
              <a:t>controllore</a:t>
            </a:r>
            <a:r>
              <a:rPr lang="en-US"/>
              <a:t> </a:t>
            </a:r>
            <a:r>
              <a:rPr lang="en-US" err="1"/>
              <a:t>stampa</a:t>
            </a:r>
            <a:r>
              <a:rPr lang="en-US"/>
              <a:t> un </a:t>
            </a:r>
            <a:r>
              <a:rPr lang="en-US" err="1"/>
              <a:t>messaggio</a:t>
            </a:r>
            <a:r>
              <a:rPr lang="en-US"/>
              <a:t> di </a:t>
            </a:r>
            <a:r>
              <a:rPr lang="en-US" err="1"/>
              <a:t>avvenuta</a:t>
            </a:r>
            <a:r>
              <a:rPr lang="en-US"/>
              <a:t> </a:t>
            </a:r>
            <a:r>
              <a:rPr lang="en-US" err="1"/>
              <a:t>installazione</a:t>
            </a:r>
            <a:r>
              <a:rPr lang="en-US"/>
              <a:t> </a:t>
            </a:r>
            <a:r>
              <a:rPr lang="en-US" err="1"/>
              <a:t>della</a:t>
            </a:r>
            <a:r>
              <a:rPr lang="en-US"/>
              <a:t> </a:t>
            </a:r>
            <a:r>
              <a:rPr lang="en-US" err="1"/>
              <a:t>tabella</a:t>
            </a:r>
            <a:endParaRPr lang="en-US" err="1">
              <a:cs typeface="Calibri"/>
            </a:endParaRPr>
          </a:p>
          <a:p>
            <a:r>
              <a:rPr lang="en-US" err="1"/>
              <a:t>viene</a:t>
            </a:r>
            <a:r>
              <a:rPr lang="en-US"/>
              <a:t> </a:t>
            </a:r>
            <a:r>
              <a:rPr lang="en-US" err="1"/>
              <a:t>stampato</a:t>
            </a:r>
            <a:r>
              <a:rPr lang="en-US"/>
              <a:t> dal </a:t>
            </a:r>
            <a:r>
              <a:rPr lang="en-US" err="1"/>
              <a:t>controllore</a:t>
            </a:r>
            <a:r>
              <a:rPr lang="en-US"/>
              <a:t>, </a:t>
            </a:r>
            <a:r>
              <a:rPr lang="en-US" err="1"/>
              <a:t>accanto</a:t>
            </a:r>
            <a:r>
              <a:rPr lang="en-US"/>
              <a:t> al </a:t>
            </a:r>
            <a:r>
              <a:rPr lang="en-US" err="1"/>
              <a:t>nome</a:t>
            </a:r>
            <a:r>
              <a:rPr lang="en-US"/>
              <a:t> </a:t>
            </a:r>
            <a:r>
              <a:rPr lang="en-US" err="1"/>
              <a:t>dello</a:t>
            </a:r>
            <a:r>
              <a:rPr lang="en-US"/>
              <a:t> switch </a:t>
            </a:r>
            <a:r>
              <a:rPr lang="en-US" err="1"/>
              <a:t>dato</a:t>
            </a:r>
            <a:r>
              <a:rPr lang="en-US"/>
              <a:t> in </a:t>
            </a:r>
            <a:r>
              <a:rPr lang="en-US" err="1"/>
              <a:t>ingresso</a:t>
            </a:r>
            <a:r>
              <a:rPr lang="en-US"/>
              <a:t>.</a:t>
            </a:r>
            <a:endParaRPr lang="en-US">
              <a:cs typeface="Calibri"/>
            </a:endParaRPr>
          </a:p>
          <a:p>
            <a:r>
              <a:rPr lang="en-US"/>
              <a:t>Il </a:t>
            </a:r>
            <a:r>
              <a:rPr lang="en-US" err="1"/>
              <a:t>commutatore</a:t>
            </a:r>
            <a:r>
              <a:rPr lang="en-US"/>
              <a:t> </a:t>
            </a:r>
            <a:r>
              <a:rPr lang="en-US" err="1"/>
              <a:t>lascerà</a:t>
            </a:r>
            <a:r>
              <a:rPr lang="en-US"/>
              <a:t> </a:t>
            </a:r>
            <a:r>
              <a:rPr lang="en-US" err="1"/>
              <a:t>cadere</a:t>
            </a:r>
            <a:r>
              <a:rPr lang="en-US"/>
              <a:t> il </a:t>
            </a:r>
            <a:r>
              <a:rPr lang="en-US" err="1"/>
              <a:t>pacchetto</a:t>
            </a:r>
            <a:r>
              <a:rPr lang="en-US"/>
              <a:t> se il </a:t>
            </a:r>
            <a:r>
              <a:rPr lang="en-US" err="1"/>
              <a:t>geoname_id</a:t>
            </a:r>
            <a:r>
              <a:rPr lang="en-US"/>
              <a:t> del </a:t>
            </a:r>
            <a:r>
              <a:rPr lang="en-US" err="1"/>
              <a:t>pacchetto</a:t>
            </a:r>
            <a:r>
              <a:rPr lang="en-US"/>
              <a:t> </a:t>
            </a:r>
            <a:r>
              <a:rPr lang="en-US" err="1"/>
              <a:t>corrisponde</a:t>
            </a:r>
            <a:r>
              <a:rPr lang="en-US"/>
              <a:t> al </a:t>
            </a:r>
            <a:r>
              <a:rPr lang="en-US" err="1"/>
              <a:t>geoname_id</a:t>
            </a:r>
            <a:r>
              <a:rPr lang="en-US"/>
              <a:t> di </a:t>
            </a:r>
            <a:r>
              <a:rPr lang="en-US" err="1"/>
              <a:t>ingresso</a:t>
            </a:r>
            <a:r>
              <a:rPr lang="en-US"/>
              <a:t> di </a:t>
            </a:r>
            <a:r>
              <a:rPr lang="en-US" err="1"/>
              <a:t>questa</a:t>
            </a:r>
            <a:r>
              <a:rPr lang="en-US"/>
              <a:t> </a:t>
            </a:r>
            <a:r>
              <a:rPr lang="en-US" err="1"/>
              <a:t>funzione</a:t>
            </a:r>
            <a:r>
              <a:rPr lang="en-US"/>
              <a:t>.</a:t>
            </a:r>
            <a:endParaRPr lang="en-US">
              <a:cs typeface="Calibri"/>
            </a:endParaRPr>
          </a:p>
          <a:p>
            <a:r>
              <a:rPr lang="en-US" err="1"/>
              <a:t>geoname_id</a:t>
            </a:r>
            <a:r>
              <a:rPr lang="en-US"/>
              <a:t> di </a:t>
            </a:r>
            <a:r>
              <a:rPr lang="en-US" err="1"/>
              <a:t>questa</a:t>
            </a:r>
            <a:r>
              <a:rPr lang="en-US"/>
              <a:t> </a:t>
            </a:r>
            <a:r>
              <a:rPr lang="en-US" err="1"/>
              <a:t>funzione</a:t>
            </a:r>
            <a:r>
              <a:rPr lang="en-US"/>
              <a:t>. Questa </a:t>
            </a:r>
            <a:r>
              <a:rPr lang="en-US" err="1"/>
              <a:t>funzione</a:t>
            </a:r>
            <a:r>
              <a:rPr lang="en-US"/>
              <a:t> </a:t>
            </a:r>
            <a:r>
              <a:rPr lang="en-US" err="1"/>
              <a:t>si</a:t>
            </a:r>
            <a:r>
              <a:rPr lang="en-US"/>
              <a:t> </a:t>
            </a:r>
            <a:r>
              <a:rPr lang="en-US" err="1"/>
              <a:t>applica</a:t>
            </a:r>
            <a:r>
              <a:rPr lang="en-US"/>
              <a:t> solo se la porta di </a:t>
            </a:r>
            <a:r>
              <a:rPr lang="en-US" err="1"/>
              <a:t>destinazione</a:t>
            </a:r>
            <a:r>
              <a:rPr lang="en-US"/>
              <a:t> è la porta #22 TCP e se la porta di </a:t>
            </a:r>
            <a:r>
              <a:rPr lang="en-US" err="1"/>
              <a:t>destinazione</a:t>
            </a:r>
            <a:r>
              <a:rPr lang="en-US"/>
              <a:t> è la #22 TCP.</a:t>
            </a:r>
            <a:endParaRPr lang="en-US">
              <a:cs typeface="Calibri"/>
            </a:endParaRPr>
          </a:p>
          <a:p>
            <a:r>
              <a:rPr lang="en-US"/>
              <a:t>è la porta TCP #22 e il </a:t>
            </a:r>
            <a:r>
              <a:rPr lang="en-US" err="1"/>
              <a:t>pacchetto</a:t>
            </a:r>
            <a:r>
              <a:rPr lang="en-US"/>
              <a:t> </a:t>
            </a:r>
            <a:r>
              <a:rPr lang="en-US" err="1"/>
              <a:t>contiene</a:t>
            </a:r>
            <a:r>
              <a:rPr lang="en-US"/>
              <a:t> </a:t>
            </a:r>
            <a:r>
              <a:rPr lang="en-US" err="1"/>
              <a:t>anche</a:t>
            </a:r>
            <a:r>
              <a:rPr lang="en-US"/>
              <a:t> </a:t>
            </a:r>
            <a:r>
              <a:rPr lang="en-US" err="1"/>
              <a:t>un'intestazione</a:t>
            </a:r>
            <a:r>
              <a:rPr lang="en-US"/>
              <a:t> GSS </a:t>
            </a:r>
            <a:r>
              <a:rPr lang="en-US" err="1"/>
              <a:t>valida</a:t>
            </a:r>
            <a:r>
              <a:rPr lang="en-US"/>
              <a:t>.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E71E3-33F6-A347-9B66-99E53FC5652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067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Dopo </a:t>
            </a:r>
            <a:r>
              <a:rPr lang="en-US" err="1">
                <a:cs typeface="Calibri"/>
              </a:rPr>
              <a:t>l'avvio</a:t>
            </a:r>
            <a:r>
              <a:rPr lang="en-US">
                <a:cs typeface="Calibri"/>
              </a:rPr>
              <a:t> del controller le table </a:t>
            </a:r>
            <a:r>
              <a:rPr lang="en-US" err="1">
                <a:cs typeface="Calibri"/>
              </a:rPr>
              <a:t>sono</a:t>
            </a:r>
            <a:r>
              <a:rPr lang="en-US">
                <a:cs typeface="Calibri"/>
              </a:rPr>
              <a:t> state </a:t>
            </a:r>
            <a:r>
              <a:rPr lang="en-US" err="1">
                <a:cs typeface="Calibri"/>
              </a:rPr>
              <a:t>popolate</a:t>
            </a:r>
            <a:r>
              <a:rPr lang="en-US">
                <a:cs typeface="Calibri"/>
              </a:rPr>
              <a:t> con </a:t>
            </a:r>
            <a:r>
              <a:rPr lang="en-US" err="1">
                <a:cs typeface="Calibri"/>
              </a:rPr>
              <a:t>ingressi</a:t>
            </a:r>
            <a:r>
              <a:rPr lang="en-US">
                <a:cs typeface="Calibri"/>
              </a:rPr>
              <a:t> per </a:t>
            </a:r>
            <a:r>
              <a:rPr lang="en-US" err="1">
                <a:cs typeface="Calibri"/>
              </a:rPr>
              <a:t>l'istradamento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dei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pacchetti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quindi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pacchetti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possono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essere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inviati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correttamente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all'interno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della</a:t>
            </a:r>
            <a:r>
              <a:rPr lang="en-US">
                <a:cs typeface="Calibri"/>
              </a:rPr>
              <a:t> rete. Un </a:t>
            </a:r>
            <a:r>
              <a:rPr lang="en-US" err="1">
                <a:cs typeface="Calibri"/>
              </a:rPr>
              <a:t>comando</a:t>
            </a:r>
            <a:r>
              <a:rPr lang="en-US">
                <a:cs typeface="Calibri"/>
              </a:rPr>
              <a:t> pingall di </a:t>
            </a:r>
            <a:r>
              <a:rPr lang="en-US" err="1">
                <a:cs typeface="Calibri"/>
              </a:rPr>
              <a:t>verifica</a:t>
            </a:r>
            <a:r>
              <a:rPr lang="en-US">
                <a:cs typeface="Calibri"/>
              </a:rPr>
              <a:t> è </a:t>
            </a:r>
            <a:r>
              <a:rPr lang="en-US" err="1">
                <a:cs typeface="Calibri"/>
              </a:rPr>
              <a:t>mostrato</a:t>
            </a:r>
            <a:r>
              <a:rPr lang="en-US">
                <a:cs typeface="Calibri"/>
              </a:rPr>
              <a:t> in </a:t>
            </a:r>
            <a:r>
              <a:rPr lang="en-US" err="1">
                <a:cs typeface="Calibri"/>
              </a:rPr>
              <a:t>figura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E71E3-33F6-A347-9B66-99E53FC5652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45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L'invio</a:t>
            </a:r>
            <a:r>
              <a:rPr lang="en-US">
                <a:cs typeface="Calibri"/>
              </a:rPr>
              <a:t> e la </a:t>
            </a:r>
            <a:r>
              <a:rPr lang="en-US" err="1">
                <a:cs typeface="Calibri"/>
              </a:rPr>
              <a:t>ricezione</a:t>
            </a:r>
            <a:r>
              <a:rPr lang="en-US">
                <a:cs typeface="Calibri"/>
              </a:rPr>
              <a:t> di </a:t>
            </a:r>
            <a:r>
              <a:rPr lang="en-US" err="1">
                <a:cs typeface="Calibri"/>
              </a:rPr>
              <a:t>pacchetti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risulta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ora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funzionante</a:t>
            </a:r>
            <a:r>
              <a:rPr lang="en-US">
                <a:cs typeface="Calibri"/>
              </a:rPr>
              <a:t>.</a:t>
            </a:r>
          </a:p>
          <a:p>
            <a:r>
              <a:rPr lang="en-US">
                <a:cs typeface="Calibri"/>
              </a:rPr>
              <a:t>In </a:t>
            </a:r>
            <a:r>
              <a:rPr lang="en-US" err="1">
                <a:cs typeface="Calibri"/>
              </a:rPr>
              <a:t>figura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viene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mostrato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l'invio</a:t>
            </a:r>
            <a:r>
              <a:rPr lang="en-US">
                <a:cs typeface="Calibri"/>
              </a:rPr>
              <a:t> di un </a:t>
            </a:r>
            <a:r>
              <a:rPr lang="en-US" err="1">
                <a:cs typeface="Calibri"/>
              </a:rPr>
              <a:t>pacchetto</a:t>
            </a:r>
            <a:r>
              <a:rPr lang="en-US">
                <a:cs typeface="Calibri"/>
              </a:rPr>
              <a:t> da h1 con </a:t>
            </a:r>
            <a:r>
              <a:rPr lang="en-US" err="1">
                <a:cs typeface="Calibri"/>
              </a:rPr>
              <a:t>destinazione</a:t>
            </a:r>
            <a:r>
              <a:rPr lang="en-US">
                <a:cs typeface="Calibri"/>
              </a:rPr>
              <a:t> h2 con </a:t>
            </a:r>
            <a:r>
              <a:rPr lang="en-US" err="1">
                <a:cs typeface="Calibri"/>
              </a:rPr>
              <a:t>geoname_id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uguale</a:t>
            </a:r>
            <a:r>
              <a:rPr lang="en-US">
                <a:cs typeface="Calibri"/>
              </a:rPr>
              <a:t> a 3182884 e payload '</a:t>
            </a:r>
            <a:r>
              <a:rPr lang="en-US" err="1">
                <a:cs typeface="Calibri"/>
              </a:rPr>
              <a:t>prova</a:t>
            </a:r>
            <a:r>
              <a:rPr lang="en-US">
                <a:cs typeface="Calibri"/>
              </a:rPr>
              <a:t>'.</a:t>
            </a:r>
          </a:p>
          <a:p>
            <a:r>
              <a:rPr lang="en-US">
                <a:cs typeface="Calibri"/>
              </a:rPr>
              <a:t>Il </a:t>
            </a:r>
            <a:r>
              <a:rPr lang="en-US" err="1">
                <a:cs typeface="Calibri"/>
              </a:rPr>
              <a:t>pacchetto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viene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ricevuto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correttamente</a:t>
            </a:r>
            <a:r>
              <a:rPr lang="en-US">
                <a:cs typeface="Calibri"/>
              </a:rPr>
              <a:t> da h4.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E71E3-33F6-A347-9B66-99E53FC5652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271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UN'altra</a:t>
            </a:r>
            <a:r>
              <a:rPr lang="en-US">
                <a:cs typeface="Calibri"/>
              </a:rPr>
              <a:t> azione </a:t>
            </a:r>
            <a:r>
              <a:rPr lang="en-US" err="1">
                <a:cs typeface="Calibri"/>
              </a:rPr>
              <a:t>svolta</a:t>
            </a:r>
            <a:r>
              <a:rPr lang="en-US">
                <a:cs typeface="Calibri"/>
              </a:rPr>
              <a:t> dal controller è </a:t>
            </a:r>
            <a:r>
              <a:rPr lang="en-US" err="1">
                <a:cs typeface="Calibri"/>
              </a:rPr>
              <a:t>quella</a:t>
            </a:r>
            <a:r>
              <a:rPr lang="en-US">
                <a:cs typeface="Calibri"/>
              </a:rPr>
              <a:t> di </a:t>
            </a:r>
            <a:r>
              <a:rPr lang="en-US" err="1">
                <a:cs typeface="Calibri"/>
              </a:rPr>
              <a:t>installare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sullo</a:t>
            </a:r>
            <a:r>
              <a:rPr lang="en-US">
                <a:cs typeface="Calibri"/>
              </a:rPr>
              <a:t> switch </a:t>
            </a:r>
            <a:r>
              <a:rPr lang="en-US" err="1">
                <a:cs typeface="Calibri"/>
              </a:rPr>
              <a:t>una</a:t>
            </a:r>
            <a:r>
              <a:rPr lang="en-US">
                <a:cs typeface="Calibri"/>
              </a:rPr>
              <a:t> table </a:t>
            </a:r>
            <a:r>
              <a:rPr lang="en-US" err="1">
                <a:cs typeface="Calibri"/>
              </a:rPr>
              <a:t>chiamata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firewall_exact</a:t>
            </a:r>
            <a:r>
              <a:rPr lang="en-US">
                <a:cs typeface="Calibri"/>
              </a:rPr>
              <a:t> per </a:t>
            </a:r>
            <a:r>
              <a:rPr lang="en-US" err="1">
                <a:cs typeface="Calibri"/>
              </a:rPr>
              <a:t>implementare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regole</a:t>
            </a:r>
            <a:r>
              <a:rPr lang="en-US">
                <a:cs typeface="Calibri"/>
              </a:rPr>
              <a:t> di firewall. Il </a:t>
            </a:r>
            <a:r>
              <a:rPr lang="en-US" err="1">
                <a:cs typeface="Calibri"/>
              </a:rPr>
              <a:t>controllo</a:t>
            </a:r>
            <a:r>
              <a:rPr lang="en-US">
                <a:cs typeface="Calibri"/>
              </a:rPr>
              <a:t> firewall </a:t>
            </a:r>
            <a:r>
              <a:rPr lang="en-US" err="1">
                <a:cs typeface="Calibri"/>
              </a:rPr>
              <a:t>viene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operato</a:t>
            </a:r>
            <a:r>
              <a:rPr lang="en-US">
                <a:cs typeface="Calibri"/>
              </a:rPr>
              <a:t> solo </a:t>
            </a:r>
            <a:r>
              <a:rPr lang="en-US" err="1">
                <a:cs typeface="Calibri"/>
              </a:rPr>
              <a:t>sulla</a:t>
            </a:r>
            <a:r>
              <a:rPr lang="en-US">
                <a:cs typeface="Calibri"/>
              </a:rPr>
              <a:t> porta </a:t>
            </a:r>
            <a:r>
              <a:rPr lang="en-US" err="1">
                <a:cs typeface="Calibri"/>
              </a:rPr>
              <a:t>ssh</a:t>
            </a:r>
            <a:r>
              <a:rPr lang="en-US">
                <a:cs typeface="Calibri"/>
              </a:rPr>
              <a:t>. In </a:t>
            </a:r>
            <a:r>
              <a:rPr lang="en-US" err="1">
                <a:cs typeface="Calibri"/>
              </a:rPr>
              <a:t>particolare</a:t>
            </a:r>
            <a:r>
              <a:rPr lang="en-US">
                <a:cs typeface="Calibri"/>
              </a:rPr>
              <a:t> se il </a:t>
            </a:r>
            <a:r>
              <a:rPr lang="en-US" err="1">
                <a:cs typeface="Calibri"/>
              </a:rPr>
              <a:t>geoname</a:t>
            </a:r>
            <a:r>
              <a:rPr lang="en-US">
                <a:cs typeface="Calibri"/>
              </a:rPr>
              <a:t> id di un </a:t>
            </a:r>
            <a:r>
              <a:rPr lang="en-US" err="1">
                <a:cs typeface="Calibri"/>
              </a:rPr>
              <a:t>pacchetto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ricevuto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dallo</a:t>
            </a:r>
            <a:r>
              <a:rPr lang="en-US">
                <a:cs typeface="Calibri"/>
              </a:rPr>
              <a:t> switch </a:t>
            </a:r>
            <a:r>
              <a:rPr lang="en-US" err="1">
                <a:cs typeface="Calibri"/>
              </a:rPr>
              <a:t>corrisponde</a:t>
            </a:r>
            <a:r>
              <a:rPr lang="en-US">
                <a:cs typeface="Calibri"/>
              </a:rPr>
              <a:t> ad uno di </a:t>
            </a:r>
            <a:r>
              <a:rPr lang="en-US" err="1">
                <a:cs typeface="Calibri"/>
              </a:rPr>
              <a:t>quelli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contenuti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nelle</a:t>
            </a:r>
            <a:r>
              <a:rPr lang="en-US">
                <a:cs typeface="Calibri"/>
              </a:rPr>
              <a:t> table </a:t>
            </a:r>
            <a:r>
              <a:rPr lang="en-US" err="1">
                <a:cs typeface="Calibri"/>
              </a:rPr>
              <a:t>firewall_exact</a:t>
            </a:r>
            <a:r>
              <a:rPr lang="en-US">
                <a:cs typeface="Calibri"/>
              </a:rPr>
              <a:t> lo switch </a:t>
            </a:r>
            <a:r>
              <a:rPr lang="en-US" err="1">
                <a:cs typeface="Calibri"/>
              </a:rPr>
              <a:t>scarta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direttamente</a:t>
            </a:r>
            <a:r>
              <a:rPr lang="en-US">
                <a:cs typeface="Calibri"/>
              </a:rPr>
              <a:t> il </a:t>
            </a:r>
            <a:r>
              <a:rPr lang="en-US" err="1">
                <a:cs typeface="Calibri"/>
              </a:rPr>
              <a:t>pacchetto</a:t>
            </a:r>
            <a:r>
              <a:rPr lang="en-US">
                <a:cs typeface="Calibri"/>
              </a:rPr>
              <a:t>.  Il </a:t>
            </a:r>
            <a:r>
              <a:rPr lang="en-US" err="1">
                <a:cs typeface="Calibri"/>
              </a:rPr>
              <a:t>contenuto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della</a:t>
            </a:r>
            <a:r>
              <a:rPr lang="en-US">
                <a:cs typeface="Calibri"/>
              </a:rPr>
              <a:t> table </a:t>
            </a:r>
            <a:r>
              <a:rPr lang="en-US" err="1">
                <a:cs typeface="Calibri"/>
              </a:rPr>
              <a:t>firewall_exact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corrisponde</a:t>
            </a:r>
            <a:r>
              <a:rPr lang="en-US">
                <a:cs typeface="Calibri"/>
              </a:rPr>
              <a:t> ad </a:t>
            </a:r>
            <a:r>
              <a:rPr lang="en-US" err="1">
                <a:cs typeface="Calibri"/>
              </a:rPr>
              <a:t>una</a:t>
            </a:r>
            <a:r>
              <a:rPr lang="en-US">
                <a:cs typeface="Calibri"/>
              </a:rPr>
              <a:t> blacklist di </a:t>
            </a:r>
            <a:r>
              <a:rPr lang="en-US" err="1">
                <a:cs typeface="Calibri"/>
              </a:rPr>
              <a:t>geoname_id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che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vengono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bloccati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nella</a:t>
            </a:r>
            <a:r>
              <a:rPr lang="en-US">
                <a:cs typeface="Calibri"/>
              </a:rPr>
              <a:t> rete. Nella </a:t>
            </a:r>
            <a:r>
              <a:rPr lang="en-US" err="1">
                <a:cs typeface="Calibri"/>
              </a:rPr>
              <a:t>figura</a:t>
            </a:r>
            <a:r>
              <a:rPr lang="en-US">
                <a:cs typeface="Calibri"/>
              </a:rPr>
              <a:t> è </a:t>
            </a:r>
            <a:r>
              <a:rPr lang="en-US" err="1">
                <a:cs typeface="Calibri"/>
              </a:rPr>
              <a:t>mostrata</a:t>
            </a:r>
            <a:r>
              <a:rPr lang="en-US">
                <a:cs typeface="Calibri"/>
              </a:rPr>
              <a:t> la blacklist </a:t>
            </a:r>
            <a:r>
              <a:rPr lang="en-US" err="1">
                <a:cs typeface="Calibri"/>
              </a:rPr>
              <a:t>utlizzata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all'interno</a:t>
            </a:r>
            <a:r>
              <a:rPr lang="en-US">
                <a:cs typeface="Calibri"/>
              </a:rPr>
              <a:t> del </a:t>
            </a:r>
            <a:r>
              <a:rPr lang="en-US" err="1">
                <a:cs typeface="Calibri"/>
              </a:rPr>
              <a:t>progetto</a:t>
            </a:r>
            <a:r>
              <a:rPr lang="en-US">
                <a:cs typeface="Calibri"/>
              </a:rPr>
              <a:t>.</a:t>
            </a:r>
          </a:p>
          <a:p>
            <a:r>
              <a:rPr lang="en-US">
                <a:cs typeface="Calibri"/>
              </a:rPr>
              <a:t>I </a:t>
            </a:r>
            <a:r>
              <a:rPr lang="en-US" err="1">
                <a:cs typeface="Calibri"/>
              </a:rPr>
              <a:t>pacchetti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inviati</a:t>
            </a:r>
            <a:r>
              <a:rPr lang="en-US">
                <a:cs typeface="Calibri"/>
              </a:rPr>
              <a:t> da h1 ed h2 </a:t>
            </a:r>
            <a:r>
              <a:rPr lang="en-US" err="1">
                <a:cs typeface="Calibri"/>
              </a:rPr>
              <a:t>saranno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quindi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scartati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dallo</a:t>
            </a:r>
            <a:r>
              <a:rPr lang="en-US">
                <a:cs typeface="Calibri"/>
              </a:rPr>
              <a:t> switch.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E71E3-33F6-A347-9B66-99E53FC5652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397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E71E3-33F6-A347-9B66-99E53FC5652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085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err="1"/>
              <a:t>Gli</a:t>
            </a:r>
            <a:r>
              <a:rPr lang="en-US"/>
              <a:t> user </a:t>
            </a:r>
            <a:r>
              <a:rPr lang="en-US" err="1"/>
              <a:t>legittimi</a:t>
            </a:r>
            <a:r>
              <a:rPr lang="en-US"/>
              <a:t> non </a:t>
            </a:r>
            <a:r>
              <a:rPr lang="en-US" err="1"/>
              <a:t>riescono</a:t>
            </a:r>
            <a:r>
              <a:rPr lang="en-US"/>
              <a:t> ad </a:t>
            </a:r>
            <a:r>
              <a:rPr lang="en-US" err="1"/>
              <a:t>accedere</a:t>
            </a:r>
            <a:r>
              <a:rPr lang="en-US"/>
              <a:t> ad information systems, </a:t>
            </a:r>
            <a:r>
              <a:rPr lang="en-US" err="1"/>
              <a:t>dispositivi</a:t>
            </a:r>
            <a:r>
              <a:rPr lang="en-US"/>
              <a:t>, o </a:t>
            </a:r>
            <a:r>
              <a:rPr lang="en-US" err="1"/>
              <a:t>risorse</a:t>
            </a:r>
            <a:r>
              <a:rPr lang="en-US"/>
              <a:t> di rete per via </a:t>
            </a:r>
            <a:r>
              <a:rPr lang="en-US" err="1"/>
              <a:t>delle</a:t>
            </a:r>
            <a:r>
              <a:rPr lang="en-US"/>
              <a:t> </a:t>
            </a:r>
            <a:r>
              <a:rPr lang="en-US" err="1"/>
              <a:t>azioni</a:t>
            </a:r>
            <a:r>
              <a:rPr lang="en-US"/>
              <a:t> di un </a:t>
            </a:r>
            <a:r>
              <a:rPr lang="en-US" err="1"/>
              <a:t>utente</a:t>
            </a:r>
            <a:r>
              <a:rPr lang="en-US"/>
              <a:t> </a:t>
            </a:r>
            <a:r>
              <a:rPr lang="en-US" err="1"/>
              <a:t>malevolo</a:t>
            </a:r>
            <a:r>
              <a:rPr lang="en-US"/>
              <a:t> (</a:t>
            </a:r>
            <a:r>
              <a:rPr lang="en-US" err="1"/>
              <a:t>l'attaccante</a:t>
            </a:r>
            <a:r>
              <a:rPr lang="en-US"/>
              <a:t>) (</a:t>
            </a:r>
            <a:r>
              <a:rPr lang="en-US" err="1"/>
              <a:t>esempio</a:t>
            </a:r>
            <a:r>
              <a:rPr lang="en-US"/>
              <a:t> del </a:t>
            </a:r>
            <a:r>
              <a:rPr lang="en-US" err="1"/>
              <a:t>negozio</a:t>
            </a:r>
            <a:r>
              <a:rPr lang="en-US"/>
              <a:t>)</a:t>
            </a:r>
          </a:p>
          <a:p>
            <a:pPr>
              <a:buFont typeface="Arial"/>
              <a:buChar char="•"/>
            </a:pPr>
            <a:r>
              <a:rPr lang="en-US">
                <a:cs typeface="Calibri" panose="020F0502020204030204"/>
              </a:rPr>
              <a:t>Per </a:t>
            </a:r>
            <a:r>
              <a:rPr lang="en-US" err="1">
                <a:cs typeface="Calibri" panose="020F0502020204030204"/>
              </a:rPr>
              <a:t>limitare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l'attacco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si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può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inserire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l'attaccante</a:t>
            </a:r>
            <a:r>
              <a:rPr lang="en-US">
                <a:cs typeface="Calibri" panose="020F0502020204030204"/>
              </a:rPr>
              <a:t> in </a:t>
            </a:r>
            <a:r>
              <a:rPr lang="en-US" err="1">
                <a:cs typeface="Calibri" panose="020F0502020204030204"/>
              </a:rPr>
              <a:t>una</a:t>
            </a:r>
            <a:r>
              <a:rPr lang="en-US">
                <a:cs typeface="Calibri" panose="020F0502020204030204"/>
              </a:rPr>
              <a:t> black list (detection + reaction), </a:t>
            </a:r>
            <a:r>
              <a:rPr lang="en-US" err="1">
                <a:cs typeface="Calibri" panose="020F0502020204030204"/>
              </a:rPr>
              <a:t>utilizzo</a:t>
            </a:r>
            <a:r>
              <a:rPr lang="en-US">
                <a:cs typeface="Calibri" panose="020F0502020204030204"/>
              </a:rPr>
              <a:t> di </a:t>
            </a:r>
            <a:r>
              <a:rPr lang="en-US" err="1">
                <a:cs typeface="Calibri" panose="020F0502020204030204"/>
              </a:rPr>
              <a:t>regole</a:t>
            </a:r>
            <a:r>
              <a:rPr lang="en-US">
                <a:cs typeface="Calibri" panose="020F0502020204030204"/>
              </a:rPr>
              <a:t> di firewall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E71E3-33F6-A347-9B66-99E53FC5652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975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err="1">
                <a:cs typeface="Calibri" panose="020F0502020204030204"/>
              </a:rPr>
              <a:t>L'attaccante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usa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una</a:t>
            </a:r>
            <a:r>
              <a:rPr lang="en-US">
                <a:cs typeface="Calibri" panose="020F0502020204030204"/>
              </a:rPr>
              <a:t> bot net, </a:t>
            </a:r>
            <a:r>
              <a:rPr lang="en-US" err="1">
                <a:cs typeface="Calibri" panose="020F0502020204030204"/>
              </a:rPr>
              <a:t>più</a:t>
            </a:r>
            <a:r>
              <a:rPr lang="en-US">
                <a:cs typeface="Calibri" panose="020F0502020204030204"/>
              </a:rPr>
              <a:t> difficile da </a:t>
            </a:r>
            <a:r>
              <a:rPr lang="en-US" err="1">
                <a:cs typeface="Calibri" panose="020F0502020204030204"/>
              </a:rPr>
              <a:t>contrastare</a:t>
            </a:r>
          </a:p>
          <a:p>
            <a:pPr marL="171450" indent="-171450">
              <a:buFont typeface="Arial"/>
              <a:buChar char="•"/>
            </a:pPr>
            <a:r>
              <a:rPr lang="en-US" err="1">
                <a:cs typeface="Calibri" panose="020F0502020204030204"/>
              </a:rPr>
              <a:t>Va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ispezionato</a:t>
            </a:r>
            <a:r>
              <a:rPr lang="en-US">
                <a:cs typeface="Calibri" panose="020F0502020204030204"/>
              </a:rPr>
              <a:t> il </a:t>
            </a:r>
            <a:r>
              <a:rPr lang="en-US" err="1">
                <a:cs typeface="Calibri" panose="020F0502020204030204"/>
              </a:rPr>
              <a:t>traffico</a:t>
            </a:r>
            <a:endParaRPr lang="en-US"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r>
              <a:rPr lang="en-US" err="1">
                <a:cs typeface="Calibri" panose="020F0502020204030204"/>
              </a:rPr>
              <a:t>Attacchi</a:t>
            </a:r>
            <a:r>
              <a:rPr lang="en-US">
                <a:cs typeface="Calibri" panose="020F0502020204030204"/>
              </a:rPr>
              <a:t> a </a:t>
            </a:r>
            <a:r>
              <a:rPr lang="en-US" err="1">
                <a:cs typeface="Calibri" panose="020F0502020204030204"/>
              </a:rPr>
              <a:t>livello</a:t>
            </a:r>
            <a:r>
              <a:rPr lang="en-US">
                <a:cs typeface="Calibri" panose="020F0502020204030204"/>
              </a:rPr>
              <a:t> di rete, </a:t>
            </a:r>
            <a:r>
              <a:rPr lang="en-US" err="1">
                <a:cs typeface="Calibri" panose="020F0502020204030204"/>
              </a:rPr>
              <a:t>inondo</a:t>
            </a:r>
            <a:r>
              <a:rPr lang="en-US">
                <a:cs typeface="Calibri" panose="020F0502020204030204"/>
              </a:rPr>
              <a:t> di </a:t>
            </a:r>
            <a:r>
              <a:rPr lang="en-US" err="1">
                <a:cs typeface="Calibri" panose="020F0502020204030204"/>
              </a:rPr>
              <a:t>traffico</a:t>
            </a:r>
            <a:r>
              <a:rPr lang="en-US">
                <a:cs typeface="Calibri" panose="020F0502020204030204"/>
              </a:rPr>
              <a:t> e </a:t>
            </a:r>
            <a:r>
              <a:rPr lang="en-US" err="1">
                <a:cs typeface="Calibri" panose="020F0502020204030204"/>
              </a:rPr>
              <a:t>richieste</a:t>
            </a:r>
            <a:r>
              <a:rPr lang="en-US">
                <a:cs typeface="Calibri" panose="020F0502020204030204"/>
              </a:rPr>
              <a:t> il server </a:t>
            </a:r>
            <a:r>
              <a:rPr lang="en-US" err="1">
                <a:cs typeface="Calibri" panose="020F0502020204030204"/>
              </a:rPr>
              <a:t>vittima</a:t>
            </a:r>
            <a:r>
              <a:rPr lang="en-US">
                <a:cs typeface="Calibri" panose="020F0502020204030204"/>
              </a:rPr>
              <a:t> (</a:t>
            </a:r>
            <a:r>
              <a:rPr lang="en-US" err="1">
                <a:cs typeface="Calibri" panose="020F0502020204030204"/>
              </a:rPr>
              <a:t>più</a:t>
            </a:r>
            <a:r>
              <a:rPr lang="en-US">
                <a:cs typeface="Calibri" panose="020F0502020204030204"/>
              </a:rPr>
              <a:t> facile da </a:t>
            </a:r>
            <a:r>
              <a:rPr lang="en-US" err="1">
                <a:cs typeface="Calibri" panose="020F0502020204030204"/>
              </a:rPr>
              <a:t>dectare</a:t>
            </a:r>
            <a:r>
              <a:rPr lang="en-US">
                <a:cs typeface="Calibri" panose="020F0502020204030204"/>
              </a:rPr>
              <a:t>) o a </a:t>
            </a:r>
            <a:r>
              <a:rPr lang="en-US" err="1">
                <a:cs typeface="Calibri" panose="020F0502020204030204"/>
              </a:rPr>
              <a:t>livello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più</a:t>
            </a:r>
            <a:r>
              <a:rPr lang="en-US">
                <a:cs typeface="Calibri" panose="020F0502020204030204"/>
              </a:rPr>
              <a:t> alto, ad </a:t>
            </a:r>
            <a:r>
              <a:rPr lang="en-US" err="1">
                <a:cs typeface="Calibri" panose="020F0502020204030204"/>
              </a:rPr>
              <a:t>esempio</a:t>
            </a:r>
            <a:r>
              <a:rPr lang="en-US">
                <a:cs typeface="Calibri" panose="020F0502020204030204"/>
              </a:rPr>
              <a:t> TCP </a:t>
            </a:r>
            <a:r>
              <a:rPr lang="en-US" err="1">
                <a:cs typeface="Calibri" panose="020F0502020204030204"/>
              </a:rPr>
              <a:t>nell'handshake</a:t>
            </a:r>
            <a:r>
              <a:rPr lang="en-US">
                <a:cs typeface="Calibri" panose="020F0502020204030204"/>
              </a:rPr>
              <a:t> per </a:t>
            </a:r>
            <a:r>
              <a:rPr lang="en-US" err="1">
                <a:cs typeface="Calibri" panose="020F0502020204030204"/>
              </a:rPr>
              <a:t>esaurire</a:t>
            </a:r>
            <a:r>
              <a:rPr lang="en-US">
                <a:cs typeface="Calibri" panose="020F0502020204030204"/>
              </a:rPr>
              <a:t> le </a:t>
            </a:r>
            <a:r>
              <a:rPr lang="en-US" err="1">
                <a:cs typeface="Calibri" panose="020F0502020204030204"/>
              </a:rPr>
              <a:t>risorse</a:t>
            </a:r>
            <a:r>
              <a:rPr lang="en-US">
                <a:cs typeface="Calibri" panose="020F0502020204030204"/>
              </a:rPr>
              <a:t> di un server (</a:t>
            </a:r>
            <a:r>
              <a:rPr lang="en-US" err="1">
                <a:cs typeface="Calibri" panose="020F0502020204030204"/>
              </a:rPr>
              <a:t>più</a:t>
            </a:r>
            <a:r>
              <a:rPr lang="en-US">
                <a:cs typeface="Calibri" panose="020F0502020204030204"/>
              </a:rPr>
              <a:t> difficile </a:t>
            </a:r>
          </a:p>
          <a:p>
            <a:r>
              <a:rPr lang="en-US">
                <a:cs typeface="Calibri" panose="020F0502020204030204"/>
              </a:rPr>
              <a:t> </a:t>
            </a:r>
            <a:r>
              <a:rPr lang="en-US" err="1">
                <a:cs typeface="Calibri" panose="020F0502020204030204"/>
              </a:rPr>
              <a:t>Detectare</a:t>
            </a:r>
            <a:r>
              <a:rPr lang="en-US">
                <a:cs typeface="Calibri" panose="020F0502020204030204"/>
              </a:rPr>
              <a:t>, </a:t>
            </a:r>
            <a:r>
              <a:rPr lang="en-US" err="1">
                <a:cs typeface="Calibri" panose="020F0502020204030204"/>
              </a:rPr>
              <a:t>meno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traffico</a:t>
            </a:r>
            <a:r>
              <a:rPr lang="en-US">
                <a:cs typeface="Calibri" panose="020F0502020204030204"/>
              </a:rPr>
              <a:t> a </a:t>
            </a:r>
            <a:r>
              <a:rPr lang="en-US" err="1">
                <a:cs typeface="Calibri" panose="020F0502020204030204"/>
              </a:rPr>
              <a:t>livello</a:t>
            </a:r>
            <a:r>
              <a:rPr lang="en-US">
                <a:cs typeface="Calibri" panose="020F0502020204030204"/>
              </a:rPr>
              <a:t> di rete e </a:t>
            </a:r>
            <a:r>
              <a:rPr lang="en-US" err="1">
                <a:cs typeface="Calibri" panose="020F0502020204030204"/>
              </a:rPr>
              <a:t>necessità</a:t>
            </a:r>
            <a:r>
              <a:rPr lang="en-US">
                <a:cs typeface="Calibri" panose="020F0502020204030204"/>
              </a:rPr>
              <a:t> di </a:t>
            </a:r>
            <a:r>
              <a:rPr lang="en-US" err="1">
                <a:cs typeface="Calibri" panose="020F0502020204030204"/>
              </a:rPr>
              <a:t>ispezione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dei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pacchetti</a:t>
            </a:r>
            <a:r>
              <a:rPr lang="en-US">
                <a:cs typeface="Calibri" panose="020F0502020204030204"/>
              </a:rPr>
              <a:t>)</a:t>
            </a:r>
          </a:p>
          <a:p>
            <a:endParaRPr lang="en-US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E71E3-33F6-A347-9B66-99E53FC5652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081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Simulazione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traffico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attraverso</a:t>
            </a:r>
            <a:r>
              <a:rPr lang="en-US">
                <a:cs typeface="Calibri"/>
              </a:rPr>
              <a:t> il tool iperf3 </a:t>
            </a:r>
            <a:r>
              <a:rPr lang="en-US" err="1">
                <a:cs typeface="Calibri"/>
              </a:rPr>
              <a:t>dagli</a:t>
            </a:r>
            <a:r>
              <a:rPr lang="en-US">
                <a:cs typeface="Calibri"/>
              </a:rPr>
              <a:t> host h1 ed h2 verso h4 </a:t>
            </a:r>
            <a:r>
              <a:rPr lang="en-US" err="1">
                <a:cs typeface="Calibri"/>
              </a:rPr>
              <a:t>rispettivamente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sulle</a:t>
            </a:r>
            <a:r>
              <a:rPr lang="en-US">
                <a:cs typeface="Calibri"/>
              </a:rPr>
              <a:t> port 5201 e 5202.</a:t>
            </a:r>
          </a:p>
          <a:p>
            <a:r>
              <a:rPr lang="en-US" err="1">
                <a:cs typeface="Calibri"/>
              </a:rPr>
              <a:t>Viene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simulato</a:t>
            </a:r>
            <a:r>
              <a:rPr lang="en-US">
                <a:cs typeface="Calibri"/>
              </a:rPr>
              <a:t> da </a:t>
            </a:r>
            <a:r>
              <a:rPr lang="en-US" err="1">
                <a:cs typeface="Calibri"/>
              </a:rPr>
              <a:t>ciascun</a:t>
            </a:r>
            <a:r>
              <a:rPr lang="en-US">
                <a:cs typeface="Calibri"/>
              </a:rPr>
              <a:t> host 10 GBs (</a:t>
            </a:r>
            <a:r>
              <a:rPr lang="en-US" err="1">
                <a:cs typeface="Calibri"/>
              </a:rPr>
              <a:t>anche</a:t>
            </a:r>
            <a:r>
              <a:rPr lang="en-US">
                <a:cs typeface="Calibri"/>
              </a:rPr>
              <a:t> se </a:t>
            </a:r>
            <a:r>
              <a:rPr lang="en-US" err="1">
                <a:cs typeface="Calibri"/>
              </a:rPr>
              <a:t>mininet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limita</a:t>
            </a:r>
            <a:r>
              <a:rPr lang="en-US">
                <a:cs typeface="Calibri"/>
              </a:rPr>
              <a:t> la </a:t>
            </a:r>
            <a:r>
              <a:rPr lang="en-US" err="1">
                <a:cs typeface="Calibri"/>
              </a:rPr>
              <a:t>banda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disponibile</a:t>
            </a:r>
            <a:r>
              <a:rPr lang="en-US">
                <a:cs typeface="Calibri"/>
              </a:rPr>
              <a:t>), </a:t>
            </a:r>
            <a:r>
              <a:rPr lang="en-US" err="1">
                <a:cs typeface="Calibri"/>
              </a:rPr>
              <a:t>superando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cosi</a:t>
            </a:r>
            <a:r>
              <a:rPr lang="en-US">
                <a:cs typeface="Calibri"/>
              </a:rPr>
              <a:t>' la </a:t>
            </a:r>
            <a:r>
              <a:rPr lang="en-US" err="1">
                <a:cs typeface="Calibri"/>
              </a:rPr>
              <a:t>soglia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stabilita</a:t>
            </a:r>
            <a:r>
              <a:rPr lang="en-US">
                <a:cs typeface="Calibri"/>
              </a:rPr>
              <a:t> dal controller.</a:t>
            </a:r>
          </a:p>
          <a:p>
            <a:r>
              <a:rPr lang="en-US">
                <a:cs typeface="Calibri"/>
              </a:rPr>
              <a:t>Il controller </a:t>
            </a:r>
            <a:r>
              <a:rPr lang="en-US" err="1">
                <a:cs typeface="Calibri"/>
              </a:rPr>
              <a:t>stampa</a:t>
            </a:r>
            <a:r>
              <a:rPr lang="en-US">
                <a:cs typeface="Calibri"/>
              </a:rPr>
              <a:t> un </a:t>
            </a:r>
            <a:r>
              <a:rPr lang="en-US" err="1">
                <a:cs typeface="Calibri"/>
              </a:rPr>
              <a:t>avviso</a:t>
            </a:r>
            <a:r>
              <a:rPr lang="en-US">
                <a:cs typeface="Calibri"/>
              </a:rPr>
              <a:t> di '</a:t>
            </a:r>
            <a:r>
              <a:rPr lang="en-US" err="1">
                <a:cs typeface="Calibri"/>
              </a:rPr>
              <a:t>DDos</a:t>
            </a:r>
            <a:r>
              <a:rPr lang="en-US">
                <a:cs typeface="Calibri"/>
              </a:rPr>
              <a:t> detected'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E71E3-33F6-A347-9B66-99E53FC5652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81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Ulteriori</a:t>
            </a:r>
            <a:r>
              <a:rPr lang="en-US" dirty="0"/>
              <a:t> </a:t>
            </a:r>
            <a:r>
              <a:rPr lang="en-US" dirty="0" err="1"/>
              <a:t>benefici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direttamente</a:t>
            </a:r>
            <a:r>
              <a:rPr lang="en-US" dirty="0"/>
              <a:t> </a:t>
            </a:r>
            <a:r>
              <a:rPr lang="en-US" dirty="0" err="1"/>
              <a:t>legati</a:t>
            </a:r>
            <a:r>
              <a:rPr lang="en-US" dirty="0"/>
              <a:t> al </a:t>
            </a:r>
            <a:r>
              <a:rPr lang="en-US" dirty="0" err="1"/>
              <a:t>concetto</a:t>
            </a:r>
            <a:r>
              <a:rPr lang="en-US" dirty="0"/>
              <a:t> di </a:t>
            </a:r>
            <a:r>
              <a:rPr lang="en-US" dirty="0" err="1"/>
              <a:t>sviluppo</a:t>
            </a:r>
            <a:r>
              <a:rPr lang="en-US" dirty="0"/>
              <a:t> software</a:t>
            </a:r>
          </a:p>
          <a:p>
            <a:endParaRPr lang="en-US" dirty="0"/>
          </a:p>
          <a:p>
            <a:r>
              <a:rPr lang="en-US" dirty="0" err="1"/>
              <a:t>Implemento</a:t>
            </a:r>
            <a:r>
              <a:rPr lang="en-US" dirty="0"/>
              <a:t> </a:t>
            </a:r>
            <a:r>
              <a:rPr lang="en-US" dirty="0" err="1"/>
              <a:t>funzionalità</a:t>
            </a:r>
            <a:r>
              <a:rPr lang="en-US" dirty="0"/>
              <a:t> senza dover </a:t>
            </a:r>
            <a:r>
              <a:rPr lang="en-US" dirty="0" err="1"/>
              <a:t>rilasciarle</a:t>
            </a:r>
            <a:r>
              <a:rPr lang="en-US" dirty="0"/>
              <a:t> a </a:t>
            </a:r>
            <a:r>
              <a:rPr lang="en-US" dirty="0" err="1"/>
              <a:t>terze</a:t>
            </a:r>
            <a:r>
              <a:rPr lang="en-US" dirty="0"/>
              <a:t> parti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E71E3-33F6-A347-9B66-99E53FC565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847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Un' </a:t>
            </a:r>
            <a:r>
              <a:rPr lang="en-US" err="1">
                <a:cs typeface="Calibri"/>
              </a:rPr>
              <a:t>altra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funzione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implementata</a:t>
            </a:r>
            <a:r>
              <a:rPr lang="en-US">
                <a:cs typeface="Calibri"/>
              </a:rPr>
              <a:t> dal controller è </a:t>
            </a:r>
            <a:r>
              <a:rPr lang="en-US" err="1">
                <a:cs typeface="Calibri"/>
              </a:rPr>
              <a:t>quella</a:t>
            </a:r>
            <a:r>
              <a:rPr lang="en-US">
                <a:cs typeface="Calibri"/>
              </a:rPr>
              <a:t> di </a:t>
            </a:r>
            <a:r>
              <a:rPr lang="en-US" err="1">
                <a:cs typeface="Calibri"/>
              </a:rPr>
              <a:t>rilevare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attacchi</a:t>
            </a:r>
            <a:r>
              <a:rPr lang="en-US">
                <a:cs typeface="Calibri"/>
              </a:rPr>
              <a:t> Dos e </a:t>
            </a:r>
            <a:r>
              <a:rPr lang="en-US" err="1">
                <a:cs typeface="Calibri"/>
              </a:rPr>
              <a:t>DDos</a:t>
            </a:r>
            <a:r>
              <a:rPr lang="en-US">
                <a:cs typeface="Calibri"/>
              </a:rPr>
              <a:t>. Nello </a:t>
            </a:r>
            <a:r>
              <a:rPr lang="en-US" err="1">
                <a:cs typeface="Calibri"/>
              </a:rPr>
              <a:t>specifico</a:t>
            </a:r>
            <a:r>
              <a:rPr lang="en-US">
                <a:cs typeface="Calibri"/>
              </a:rPr>
              <a:t> in </a:t>
            </a:r>
            <a:r>
              <a:rPr lang="en-US" err="1">
                <a:cs typeface="Calibri"/>
              </a:rPr>
              <a:t>figura</a:t>
            </a:r>
            <a:r>
              <a:rPr lang="en-US">
                <a:cs typeface="Calibri"/>
              </a:rPr>
              <a:t> è </a:t>
            </a:r>
            <a:r>
              <a:rPr lang="en-US" err="1">
                <a:cs typeface="Calibri"/>
              </a:rPr>
              <a:t>mostrato</a:t>
            </a:r>
            <a:r>
              <a:rPr lang="en-US">
                <a:cs typeface="Calibri"/>
              </a:rPr>
              <a:t> il thread </a:t>
            </a:r>
            <a:r>
              <a:rPr lang="en-US" err="1">
                <a:cs typeface="Calibri"/>
              </a:rPr>
              <a:t>che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occupa</a:t>
            </a:r>
            <a:r>
              <a:rPr lang="en-US">
                <a:cs typeface="Calibri"/>
              </a:rPr>
              <a:t> di </a:t>
            </a:r>
            <a:r>
              <a:rPr lang="en-US" err="1">
                <a:cs typeface="Calibri"/>
              </a:rPr>
              <a:t>rilevare</a:t>
            </a:r>
            <a:r>
              <a:rPr lang="en-US">
                <a:cs typeface="Calibri"/>
              </a:rPr>
              <a:t> il </a:t>
            </a:r>
            <a:r>
              <a:rPr lang="en-US" err="1">
                <a:cs typeface="Calibri"/>
              </a:rPr>
              <a:t>traffico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nella</a:t>
            </a:r>
            <a:r>
              <a:rPr lang="en-US">
                <a:cs typeface="Calibri"/>
              </a:rPr>
              <a:t> rete. In </a:t>
            </a:r>
            <a:r>
              <a:rPr lang="en-US" err="1">
                <a:cs typeface="Calibri"/>
              </a:rPr>
              <a:t>particolare,Ogni</a:t>
            </a:r>
            <a:r>
              <a:rPr lang="en-US">
                <a:cs typeface="Calibri"/>
              </a:rPr>
              <a:t> 5 secondi </a:t>
            </a:r>
            <a:r>
              <a:rPr lang="en-US" err="1">
                <a:cs typeface="Calibri"/>
              </a:rPr>
              <a:t>viene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letto</a:t>
            </a:r>
            <a:r>
              <a:rPr lang="en-US">
                <a:cs typeface="Calibri"/>
              </a:rPr>
              <a:t> il </a:t>
            </a:r>
            <a:r>
              <a:rPr lang="en-US" err="1">
                <a:cs typeface="Calibri"/>
              </a:rPr>
              <a:t>valore</a:t>
            </a:r>
            <a:r>
              <a:rPr lang="en-US">
                <a:cs typeface="Calibri"/>
              </a:rPr>
              <a:t> di un counter </a:t>
            </a:r>
            <a:r>
              <a:rPr lang="en-US" err="1">
                <a:cs typeface="Calibri"/>
              </a:rPr>
              <a:t>sullo</a:t>
            </a:r>
            <a:r>
              <a:rPr lang="en-US">
                <a:cs typeface="Calibri"/>
              </a:rPr>
              <a:t> switch 4 </a:t>
            </a:r>
            <a:r>
              <a:rPr lang="en-US" err="1">
                <a:cs typeface="Calibri"/>
              </a:rPr>
              <a:t>che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rappresta</a:t>
            </a:r>
            <a:r>
              <a:rPr lang="en-US">
                <a:cs typeface="Calibri"/>
              </a:rPr>
              <a:t> il </a:t>
            </a:r>
            <a:r>
              <a:rPr lang="en-US" err="1">
                <a:cs typeface="Calibri"/>
              </a:rPr>
              <a:t>traffico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che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passa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attraverso</a:t>
            </a:r>
            <a:r>
              <a:rPr lang="en-US">
                <a:cs typeface="Calibri"/>
              </a:rPr>
              <a:t> lo </a:t>
            </a:r>
            <a:r>
              <a:rPr lang="en-US" err="1">
                <a:cs typeface="Calibri"/>
              </a:rPr>
              <a:t>switch.Il</a:t>
            </a:r>
            <a:r>
              <a:rPr lang="en-US">
                <a:cs typeface="Calibri"/>
              </a:rPr>
              <a:t> counter </a:t>
            </a:r>
            <a:r>
              <a:rPr lang="en-US" err="1">
                <a:cs typeface="Calibri"/>
              </a:rPr>
              <a:t>viene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sottratto</a:t>
            </a:r>
            <a:r>
              <a:rPr lang="en-US">
                <a:cs typeface="Calibri"/>
              </a:rPr>
              <a:t> dal </a:t>
            </a:r>
            <a:r>
              <a:rPr lang="en-US" err="1">
                <a:cs typeface="Calibri"/>
              </a:rPr>
              <a:t>valore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dello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stesso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contatore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dei</a:t>
            </a:r>
            <a:r>
              <a:rPr lang="en-US">
                <a:cs typeface="Calibri"/>
              </a:rPr>
              <a:t> 5 secondi </a:t>
            </a:r>
            <a:r>
              <a:rPr lang="en-US" err="1">
                <a:cs typeface="Calibri"/>
              </a:rPr>
              <a:t>precedenti</a:t>
            </a:r>
            <a:r>
              <a:rPr lang="en-US">
                <a:cs typeface="Calibri"/>
              </a:rPr>
              <a:t> ed il </a:t>
            </a:r>
            <a:r>
              <a:rPr lang="en-US" err="1">
                <a:cs typeface="Calibri"/>
              </a:rPr>
              <a:t>risultato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viene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diviso</a:t>
            </a:r>
            <a:r>
              <a:rPr lang="en-US">
                <a:cs typeface="Calibri"/>
              </a:rPr>
              <a:t> per 5000 per </a:t>
            </a:r>
            <a:r>
              <a:rPr lang="en-US" err="1">
                <a:cs typeface="Calibri"/>
              </a:rPr>
              <a:t>avere</a:t>
            </a:r>
            <a:r>
              <a:rPr lang="en-US">
                <a:cs typeface="Calibri"/>
              </a:rPr>
              <a:t> come </a:t>
            </a:r>
            <a:r>
              <a:rPr lang="en-US" err="1">
                <a:cs typeface="Calibri"/>
              </a:rPr>
              <a:t>risultato</a:t>
            </a:r>
            <a:r>
              <a:rPr lang="en-US">
                <a:cs typeface="Calibri"/>
              </a:rPr>
              <a:t> il </a:t>
            </a:r>
            <a:r>
              <a:rPr lang="en-US" err="1">
                <a:cs typeface="Calibri"/>
              </a:rPr>
              <a:t>numero</a:t>
            </a:r>
            <a:r>
              <a:rPr lang="en-US">
                <a:cs typeface="Calibri"/>
              </a:rPr>
              <a:t> di KBs </a:t>
            </a:r>
            <a:r>
              <a:rPr lang="en-US" err="1">
                <a:cs typeface="Calibri"/>
              </a:rPr>
              <a:t>nell'arco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dei</a:t>
            </a:r>
            <a:r>
              <a:rPr lang="en-US">
                <a:cs typeface="Calibri"/>
              </a:rPr>
              <a:t> 5 secondi. Il </a:t>
            </a:r>
            <a:r>
              <a:rPr lang="en-US" err="1">
                <a:cs typeface="Calibri"/>
              </a:rPr>
              <a:t>valore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iene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confrontato</a:t>
            </a:r>
            <a:r>
              <a:rPr lang="en-US">
                <a:cs typeface="Calibri"/>
              </a:rPr>
              <a:t> con </a:t>
            </a:r>
            <a:r>
              <a:rPr lang="en-US" err="1">
                <a:cs typeface="Calibri"/>
              </a:rPr>
              <a:t>una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soglia</a:t>
            </a:r>
            <a:r>
              <a:rPr lang="en-US">
                <a:cs typeface="Calibri"/>
              </a:rPr>
              <a:t> di 1 KBs, </a:t>
            </a:r>
            <a:r>
              <a:rPr lang="en-US" err="1">
                <a:cs typeface="Calibri"/>
              </a:rPr>
              <a:t>nel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caso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risulti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maggiore</a:t>
            </a:r>
            <a:r>
              <a:rPr lang="en-US">
                <a:cs typeface="Calibri"/>
              </a:rPr>
              <a:t> il controller </a:t>
            </a:r>
            <a:r>
              <a:rPr lang="en-US" err="1">
                <a:cs typeface="Calibri"/>
              </a:rPr>
              <a:t>stampa</a:t>
            </a:r>
            <a:r>
              <a:rPr lang="en-US">
                <a:cs typeface="Calibri"/>
              </a:rPr>
              <a:t> un </a:t>
            </a:r>
            <a:r>
              <a:rPr lang="en-US" err="1">
                <a:cs typeface="Calibri"/>
              </a:rPr>
              <a:t>avviso</a:t>
            </a:r>
            <a:r>
              <a:rPr lang="en-US">
                <a:cs typeface="Calibri"/>
              </a:rPr>
              <a:t> di </a:t>
            </a:r>
            <a:r>
              <a:rPr lang="en-US" err="1">
                <a:cs typeface="Calibri"/>
              </a:rPr>
              <a:t>attacco</a:t>
            </a:r>
            <a:r>
              <a:rPr lang="en-US">
                <a:cs typeface="Calibri"/>
              </a:rPr>
              <a:t> rilevato.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E71E3-33F6-A347-9B66-99E53FC5652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985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E71E3-33F6-A347-9B66-99E53FC5652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559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Funzione</a:t>
            </a:r>
            <a:r>
              <a:rPr lang="en-US">
                <a:cs typeface="Calibri"/>
              </a:rPr>
              <a:t> di </a:t>
            </a:r>
            <a:r>
              <a:rPr lang="en-US" err="1">
                <a:cs typeface="Calibri"/>
              </a:rPr>
              <a:t>controllo</a:t>
            </a:r>
            <a:r>
              <a:rPr lang="en-US">
                <a:cs typeface="Calibri"/>
              </a:rPr>
              <a:t> anti-spoofing </a:t>
            </a:r>
            <a:r>
              <a:rPr lang="en-US" err="1">
                <a:cs typeface="Calibri"/>
              </a:rPr>
              <a:t>implementata</a:t>
            </a:r>
            <a:r>
              <a:rPr lang="en-US">
                <a:cs typeface="Calibri"/>
              </a:rPr>
              <a:t> dal controller.</a:t>
            </a:r>
          </a:p>
          <a:p>
            <a:r>
              <a:rPr lang="en-US">
                <a:cs typeface="Calibri"/>
              </a:rPr>
              <a:t>Se il </a:t>
            </a:r>
            <a:r>
              <a:rPr lang="en-US" err="1">
                <a:cs typeface="Calibri"/>
              </a:rPr>
              <a:t>controllo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antispoofing</a:t>
            </a:r>
            <a:r>
              <a:rPr lang="en-US">
                <a:cs typeface="Calibri"/>
              </a:rPr>
              <a:t> è </a:t>
            </a:r>
            <a:r>
              <a:rPr lang="en-US" err="1">
                <a:cs typeface="Calibri"/>
              </a:rPr>
              <a:t>abilitato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sul</a:t>
            </a:r>
            <a:r>
              <a:rPr lang="en-US">
                <a:cs typeface="Calibri"/>
              </a:rPr>
              <a:t> controller </a:t>
            </a:r>
            <a:r>
              <a:rPr lang="en-US" err="1">
                <a:cs typeface="Calibri"/>
              </a:rPr>
              <a:t>vengono</a:t>
            </a:r>
            <a:r>
              <a:rPr lang="en-US">
                <a:cs typeface="Calibri"/>
              </a:rPr>
              <a:t> cambiata la table </a:t>
            </a:r>
            <a:r>
              <a:rPr lang="en-US" err="1">
                <a:cs typeface="Calibri"/>
              </a:rPr>
              <a:t>secure_lpm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impostando</a:t>
            </a:r>
            <a:r>
              <a:rPr lang="en-US">
                <a:cs typeface="Calibri"/>
              </a:rPr>
              <a:t> per tutti I </a:t>
            </a:r>
            <a:r>
              <a:rPr lang="en-US" err="1">
                <a:cs typeface="Calibri"/>
              </a:rPr>
              <a:t>pacchetti</a:t>
            </a:r>
            <a:r>
              <a:rPr lang="en-US">
                <a:cs typeface="Calibri"/>
              </a:rPr>
              <a:t> in </a:t>
            </a:r>
            <a:r>
              <a:rPr lang="en-US" err="1">
                <a:cs typeface="Calibri"/>
              </a:rPr>
              <a:t>ingresso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allo</a:t>
            </a:r>
            <a:r>
              <a:rPr lang="en-US">
                <a:cs typeface="Calibri"/>
              </a:rPr>
              <a:t> switch la porta 255 per </a:t>
            </a:r>
            <a:r>
              <a:rPr lang="en-US" err="1">
                <a:cs typeface="Calibri"/>
              </a:rPr>
              <a:t>inviare</a:t>
            </a:r>
            <a:r>
              <a:rPr lang="en-US">
                <a:cs typeface="Calibri"/>
              </a:rPr>
              <a:t> tutti I </a:t>
            </a:r>
            <a:r>
              <a:rPr lang="en-US" err="1">
                <a:cs typeface="Calibri"/>
              </a:rPr>
              <a:t>pacchetti</a:t>
            </a:r>
            <a:r>
              <a:rPr lang="en-US">
                <a:cs typeface="Calibri"/>
              </a:rPr>
              <a:t> al controller.</a:t>
            </a:r>
          </a:p>
          <a:p>
            <a:r>
              <a:rPr lang="en-US">
                <a:cs typeface="Calibri"/>
              </a:rPr>
              <a:t>Nel </a:t>
            </a:r>
            <a:r>
              <a:rPr lang="en-US" err="1">
                <a:cs typeface="Calibri"/>
              </a:rPr>
              <a:t>caso</a:t>
            </a:r>
            <a:r>
              <a:rPr lang="en-US">
                <a:cs typeface="Calibri"/>
              </a:rPr>
              <a:t> di </a:t>
            </a:r>
            <a:r>
              <a:rPr lang="en-US" err="1">
                <a:cs typeface="Calibri"/>
              </a:rPr>
              <a:t>controllo</a:t>
            </a:r>
            <a:r>
              <a:rPr lang="en-US">
                <a:cs typeface="Calibri"/>
              </a:rPr>
              <a:t> anti spoofing </a:t>
            </a:r>
            <a:r>
              <a:rPr lang="en-US" err="1">
                <a:cs typeface="Calibri"/>
              </a:rPr>
              <a:t>abilitato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sul</a:t>
            </a:r>
            <a:r>
              <a:rPr lang="en-US">
                <a:cs typeface="Calibri"/>
              </a:rPr>
              <a:t> controller, tutti I </a:t>
            </a:r>
            <a:r>
              <a:rPr lang="en-US" err="1">
                <a:cs typeface="Calibri"/>
              </a:rPr>
              <a:t>pacchetti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che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passatno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attraverso</a:t>
            </a:r>
            <a:r>
              <a:rPr lang="en-US">
                <a:cs typeface="Calibri"/>
              </a:rPr>
              <a:t> uno switch </a:t>
            </a:r>
            <a:r>
              <a:rPr lang="en-US" err="1">
                <a:cs typeface="Calibri"/>
              </a:rPr>
              <a:t>vengono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inoltrati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dallo</a:t>
            </a:r>
            <a:r>
              <a:rPr lang="en-US">
                <a:cs typeface="Calibri"/>
              </a:rPr>
              <a:t> switch al controller (lo switch </a:t>
            </a:r>
            <a:r>
              <a:rPr lang="en-US" err="1">
                <a:cs typeface="Calibri"/>
              </a:rPr>
              <a:t>seleziona</a:t>
            </a:r>
            <a:r>
              <a:rPr lang="en-US">
                <a:cs typeface="Calibri"/>
              </a:rPr>
              <a:t> come porta di </a:t>
            </a:r>
            <a:r>
              <a:rPr lang="en-US" err="1">
                <a:cs typeface="Calibri"/>
              </a:rPr>
              <a:t>uscita</a:t>
            </a:r>
            <a:r>
              <a:rPr lang="en-US">
                <a:cs typeface="Calibri"/>
              </a:rPr>
              <a:t> la CPU PORT =255 per </a:t>
            </a:r>
            <a:r>
              <a:rPr lang="en-US" err="1">
                <a:cs typeface="Calibri"/>
              </a:rPr>
              <a:t>questa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operazione</a:t>
            </a:r>
            <a:r>
              <a:rPr lang="en-US">
                <a:cs typeface="Calibri"/>
              </a:rPr>
              <a:t> ) operando un </a:t>
            </a:r>
            <a:r>
              <a:rPr lang="en-US" err="1">
                <a:cs typeface="Calibri"/>
              </a:rPr>
              <a:t>packetIn</a:t>
            </a:r>
            <a:r>
              <a:rPr lang="en-US">
                <a:cs typeface="Calibri"/>
              </a:rPr>
              <a:t>(); il controller </a:t>
            </a:r>
            <a:r>
              <a:rPr lang="en-US" err="1">
                <a:cs typeface="Calibri"/>
              </a:rPr>
              <a:t>utlizza</a:t>
            </a:r>
            <a:r>
              <a:rPr lang="en-US">
                <a:cs typeface="Calibri"/>
              </a:rPr>
              <a:t> il </a:t>
            </a:r>
            <a:r>
              <a:rPr lang="en-US" err="1">
                <a:cs typeface="Calibri"/>
              </a:rPr>
              <a:t>metodo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implementato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check_spoofing</a:t>
            </a:r>
            <a:r>
              <a:rPr lang="en-US">
                <a:cs typeface="Calibri"/>
              </a:rPr>
              <a:t> per </a:t>
            </a:r>
            <a:r>
              <a:rPr lang="en-US" err="1">
                <a:cs typeface="Calibri"/>
              </a:rPr>
              <a:t>verificare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attraverso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l'Ip</a:t>
            </a:r>
            <a:r>
              <a:rPr lang="en-US">
                <a:cs typeface="Calibri"/>
              </a:rPr>
              <a:t> di </a:t>
            </a:r>
            <a:r>
              <a:rPr lang="en-US" err="1">
                <a:cs typeface="Calibri"/>
              </a:rPr>
              <a:t>sorgente</a:t>
            </a:r>
            <a:r>
              <a:rPr lang="en-US">
                <a:cs typeface="Calibri"/>
              </a:rPr>
              <a:t> e il </a:t>
            </a:r>
            <a:r>
              <a:rPr lang="en-US" err="1">
                <a:cs typeface="Calibri"/>
              </a:rPr>
              <a:t>geonameId</a:t>
            </a:r>
            <a:r>
              <a:rPr lang="en-US">
                <a:cs typeface="Calibri"/>
              </a:rPr>
              <a:t> del </a:t>
            </a:r>
            <a:r>
              <a:rPr lang="en-US" err="1">
                <a:cs typeface="Calibri"/>
              </a:rPr>
              <a:t>pacchetto</a:t>
            </a:r>
            <a:r>
              <a:rPr lang="en-US">
                <a:cs typeface="Calibri"/>
              </a:rPr>
              <a:t> se è </a:t>
            </a:r>
            <a:r>
              <a:rPr lang="en-US" err="1">
                <a:cs typeface="Calibri"/>
              </a:rPr>
              <a:t>stato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operato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oppure</a:t>
            </a:r>
            <a:r>
              <a:rPr lang="en-US">
                <a:cs typeface="Calibri"/>
              </a:rPr>
              <a:t> no spoofing rispetto al </a:t>
            </a:r>
            <a:r>
              <a:rPr lang="en-US" err="1">
                <a:cs typeface="Calibri"/>
              </a:rPr>
              <a:t>geonameId</a:t>
            </a:r>
            <a:r>
              <a:rPr lang="en-US">
                <a:cs typeface="Calibri"/>
              </a:rPr>
              <a:t> (</a:t>
            </a:r>
            <a:r>
              <a:rPr lang="en-US" err="1">
                <a:cs typeface="Calibri"/>
              </a:rPr>
              <a:t>magari</a:t>
            </a:r>
            <a:r>
              <a:rPr lang="en-US">
                <a:cs typeface="Calibri"/>
              </a:rPr>
              <a:t> per </a:t>
            </a:r>
            <a:r>
              <a:rPr lang="en-US" err="1">
                <a:cs typeface="Calibri"/>
              </a:rPr>
              <a:t>aggirare</a:t>
            </a:r>
            <a:r>
              <a:rPr lang="en-US">
                <a:cs typeface="Calibri"/>
              </a:rPr>
              <a:t> la blacklist), per fare </a:t>
            </a:r>
            <a:r>
              <a:rPr lang="en-US" err="1">
                <a:cs typeface="Calibri"/>
              </a:rPr>
              <a:t>questo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controllo</a:t>
            </a:r>
            <a:r>
              <a:rPr lang="en-US">
                <a:cs typeface="Calibri"/>
              </a:rPr>
              <a:t> il </a:t>
            </a:r>
            <a:r>
              <a:rPr lang="en-US" err="1">
                <a:cs typeface="Calibri"/>
              </a:rPr>
              <a:t>metodo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check_spoofing</a:t>
            </a:r>
            <a:r>
              <a:rPr lang="en-US">
                <a:cs typeface="Calibri"/>
              </a:rPr>
              <a:t> accede al Db di geoIp2 e </a:t>
            </a:r>
            <a:r>
              <a:rPr lang="en-US" err="1">
                <a:cs typeface="Calibri"/>
              </a:rPr>
              <a:t>confronta</a:t>
            </a:r>
            <a:r>
              <a:rPr lang="en-US">
                <a:cs typeface="Calibri"/>
              </a:rPr>
              <a:t> il </a:t>
            </a:r>
            <a:r>
              <a:rPr lang="en-US" err="1">
                <a:cs typeface="Calibri"/>
              </a:rPr>
              <a:t>vero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geonameid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dell'indirizzo</a:t>
            </a:r>
            <a:r>
              <a:rPr lang="en-US">
                <a:cs typeface="Calibri"/>
              </a:rPr>
              <a:t> Ip del </a:t>
            </a:r>
            <a:r>
              <a:rPr lang="en-US" err="1">
                <a:cs typeface="Calibri"/>
              </a:rPr>
              <a:t>pacchetto</a:t>
            </a:r>
            <a:r>
              <a:rPr lang="en-US">
                <a:cs typeface="Calibri"/>
              </a:rPr>
              <a:t>, con </a:t>
            </a:r>
            <a:r>
              <a:rPr lang="en-US" err="1">
                <a:cs typeface="Calibri"/>
              </a:rPr>
              <a:t>quello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contenuto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nel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pacchetto</a:t>
            </a:r>
            <a:r>
              <a:rPr lang="en-US">
                <a:cs typeface="Calibri"/>
              </a:rPr>
              <a:t>. Nel </a:t>
            </a:r>
            <a:r>
              <a:rPr lang="en-US" err="1">
                <a:cs typeface="Calibri"/>
              </a:rPr>
              <a:t>caso</a:t>
            </a:r>
            <a:r>
              <a:rPr lang="en-US">
                <a:cs typeface="Calibri"/>
              </a:rPr>
              <a:t> non ci fosse spoofing, </a:t>
            </a:r>
            <a:r>
              <a:rPr lang="en-US" err="1">
                <a:cs typeface="Calibri"/>
              </a:rPr>
              <a:t>viene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operato</a:t>
            </a:r>
            <a:r>
              <a:rPr lang="en-US">
                <a:cs typeface="Calibri"/>
              </a:rPr>
              <a:t> il </a:t>
            </a:r>
            <a:r>
              <a:rPr lang="en-US" err="1">
                <a:cs typeface="Calibri"/>
              </a:rPr>
              <a:t>packetOut</a:t>
            </a:r>
            <a:r>
              <a:rPr lang="en-US">
                <a:cs typeface="Calibri"/>
              </a:rPr>
              <a:t> e il </a:t>
            </a:r>
            <a:r>
              <a:rPr lang="en-US" err="1">
                <a:cs typeface="Calibri"/>
              </a:rPr>
              <a:t>pacchetto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viene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inoltrato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dallo</a:t>
            </a:r>
            <a:r>
              <a:rPr lang="en-US">
                <a:cs typeface="Calibri"/>
              </a:rPr>
              <a:t> switch verso </a:t>
            </a:r>
            <a:r>
              <a:rPr lang="en-US" err="1">
                <a:cs typeface="Calibri"/>
              </a:rPr>
              <a:t>l'host</a:t>
            </a:r>
            <a:r>
              <a:rPr lang="en-US">
                <a:cs typeface="Calibri"/>
              </a:rPr>
              <a:t> di </a:t>
            </a:r>
            <a:r>
              <a:rPr lang="en-US" err="1">
                <a:cs typeface="Calibri"/>
              </a:rPr>
              <a:t>destinazione</a:t>
            </a:r>
            <a:r>
              <a:rPr lang="en-US">
                <a:cs typeface="Calibri"/>
              </a:rPr>
              <a:t>; in </a:t>
            </a:r>
            <a:r>
              <a:rPr lang="en-US" err="1">
                <a:cs typeface="Calibri"/>
              </a:rPr>
              <a:t>caso</a:t>
            </a:r>
            <a:r>
              <a:rPr lang="en-US">
                <a:cs typeface="Calibri"/>
              </a:rPr>
              <a:t> di spoofing check=False il </a:t>
            </a:r>
            <a:r>
              <a:rPr lang="en-US" err="1">
                <a:cs typeface="Calibri"/>
              </a:rPr>
              <a:t>pacchetto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viene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scartato</a:t>
            </a:r>
            <a:r>
              <a:rPr lang="en-US">
                <a:cs typeface="Calibri"/>
              </a:rPr>
              <a:t> dal controller.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E71E3-33F6-A347-9B66-99E53FC5652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2146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E71E3-33F6-A347-9B66-99E53FC5652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3000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Caso in </a:t>
            </a:r>
            <a:r>
              <a:rPr lang="en-US" err="1">
                <a:cs typeface="Calibri"/>
              </a:rPr>
              <a:t>esame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controllo</a:t>
            </a:r>
            <a:r>
              <a:rPr lang="en-US">
                <a:cs typeface="Calibri"/>
              </a:rPr>
              <a:t> anti spoofing </a:t>
            </a:r>
            <a:r>
              <a:rPr lang="en-US" err="1">
                <a:cs typeface="Calibri"/>
              </a:rPr>
              <a:t>disabilitato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sul</a:t>
            </a:r>
            <a:r>
              <a:rPr lang="en-US">
                <a:cs typeface="Calibri"/>
              </a:rPr>
              <a:t> controller.</a:t>
            </a:r>
          </a:p>
          <a:p>
            <a:r>
              <a:rPr lang="en-US" err="1">
                <a:cs typeface="Calibri"/>
              </a:rPr>
              <a:t>Ilpacchetto</a:t>
            </a:r>
            <a:r>
              <a:rPr lang="en-US">
                <a:cs typeface="Calibri"/>
              </a:rPr>
              <a:t> senza spoofing non </a:t>
            </a:r>
            <a:r>
              <a:rPr lang="en-US" err="1">
                <a:cs typeface="Calibri"/>
              </a:rPr>
              <a:t>giunge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all'host</a:t>
            </a:r>
            <a:r>
              <a:rPr lang="en-US">
                <a:cs typeface="Calibri"/>
              </a:rPr>
              <a:t> 4 </a:t>
            </a:r>
            <a:r>
              <a:rPr lang="en-US" err="1">
                <a:cs typeface="Calibri"/>
              </a:rPr>
              <a:t>poichè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vienene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scartato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dallo</a:t>
            </a:r>
            <a:r>
              <a:rPr lang="en-US">
                <a:cs typeface="Calibri"/>
              </a:rPr>
              <a:t> switch in </a:t>
            </a:r>
            <a:r>
              <a:rPr lang="en-US" err="1">
                <a:cs typeface="Calibri"/>
              </a:rPr>
              <a:t>seguito</a:t>
            </a:r>
            <a:r>
              <a:rPr lang="en-US">
                <a:cs typeface="Calibri"/>
              </a:rPr>
              <a:t> alle </a:t>
            </a:r>
            <a:r>
              <a:rPr lang="en-US" err="1">
                <a:cs typeface="Calibri"/>
              </a:rPr>
              <a:t>regole</a:t>
            </a:r>
            <a:r>
              <a:rPr lang="en-US">
                <a:cs typeface="Calibri"/>
              </a:rPr>
              <a:t> di firewall.</a:t>
            </a:r>
          </a:p>
          <a:p>
            <a:r>
              <a:rPr lang="en-US">
                <a:cs typeface="Calibri"/>
              </a:rPr>
              <a:t>Il </a:t>
            </a:r>
            <a:r>
              <a:rPr lang="en-US" err="1">
                <a:cs typeface="Calibri"/>
              </a:rPr>
              <a:t>pacchetto</a:t>
            </a:r>
            <a:r>
              <a:rPr lang="en-US">
                <a:cs typeface="Calibri"/>
              </a:rPr>
              <a:t> con </a:t>
            </a:r>
            <a:r>
              <a:rPr lang="en-US" err="1">
                <a:cs typeface="Calibri"/>
              </a:rPr>
              <a:t>falso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geoname</a:t>
            </a:r>
            <a:r>
              <a:rPr lang="en-US">
                <a:cs typeface="Calibri"/>
              </a:rPr>
              <a:t> Id </a:t>
            </a:r>
            <a:r>
              <a:rPr lang="en-US" err="1">
                <a:cs typeface="Calibri"/>
              </a:rPr>
              <a:t>riesce</a:t>
            </a:r>
            <a:r>
              <a:rPr lang="en-US">
                <a:cs typeface="Calibri"/>
              </a:rPr>
              <a:t> ad </a:t>
            </a:r>
            <a:r>
              <a:rPr lang="en-US" err="1">
                <a:cs typeface="Calibri"/>
              </a:rPr>
              <a:t>arrivare</a:t>
            </a:r>
            <a:r>
              <a:rPr lang="en-US">
                <a:cs typeface="Calibri"/>
              </a:rPr>
              <a:t> ad h4 </a:t>
            </a:r>
            <a:r>
              <a:rPr lang="en-US" err="1">
                <a:cs typeface="Calibri"/>
              </a:rPr>
              <a:t>poichè</a:t>
            </a:r>
            <a:r>
              <a:rPr lang="en-US">
                <a:cs typeface="Calibri"/>
              </a:rPr>
              <a:t> il </a:t>
            </a:r>
            <a:r>
              <a:rPr lang="en-US" err="1">
                <a:cs typeface="Calibri"/>
              </a:rPr>
              <a:t>geoname</a:t>
            </a:r>
            <a:r>
              <a:rPr lang="en-US">
                <a:cs typeface="Calibri"/>
              </a:rPr>
              <a:t> Id non </a:t>
            </a:r>
            <a:r>
              <a:rPr lang="en-US" err="1">
                <a:cs typeface="Calibri"/>
              </a:rPr>
              <a:t>appartiene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alla</a:t>
            </a:r>
            <a:r>
              <a:rPr lang="en-US">
                <a:cs typeface="Calibri"/>
              </a:rPr>
              <a:t> blacklist e il </a:t>
            </a:r>
            <a:r>
              <a:rPr lang="en-US" err="1">
                <a:cs typeface="Calibri"/>
              </a:rPr>
              <a:t>controllo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antispoofing</a:t>
            </a:r>
            <a:r>
              <a:rPr lang="en-US">
                <a:cs typeface="Calibri"/>
              </a:rPr>
              <a:t> è </a:t>
            </a:r>
            <a:r>
              <a:rPr lang="en-US" err="1">
                <a:cs typeface="Calibri"/>
              </a:rPr>
              <a:t>disabiltato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E71E3-33F6-A347-9B66-99E53FC5652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199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E71E3-33F6-A347-9B66-99E53FC5652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2352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Controllo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antispoofing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abilitato</a:t>
            </a:r>
            <a:r>
              <a:rPr lang="en-US">
                <a:cs typeface="Calibri"/>
              </a:rPr>
              <a:t>.</a:t>
            </a:r>
          </a:p>
          <a:p>
            <a:r>
              <a:rPr lang="en-US">
                <a:cs typeface="Calibri"/>
              </a:rPr>
              <a:t>Il </a:t>
            </a:r>
            <a:r>
              <a:rPr lang="en-US" err="1">
                <a:cs typeface="Calibri"/>
              </a:rPr>
              <a:t>pacchetto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contenente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geonameId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falso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viene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inviato</a:t>
            </a:r>
            <a:r>
              <a:rPr lang="en-US">
                <a:cs typeface="Calibri"/>
              </a:rPr>
              <a:t> ad h4.</a:t>
            </a:r>
          </a:p>
          <a:p>
            <a:r>
              <a:rPr lang="en-US" err="1">
                <a:cs typeface="Calibri"/>
              </a:rPr>
              <a:t>Viene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operato</a:t>
            </a:r>
            <a:r>
              <a:rPr lang="en-US">
                <a:cs typeface="Calibri"/>
              </a:rPr>
              <a:t> il </a:t>
            </a:r>
            <a:r>
              <a:rPr lang="en-US" err="1">
                <a:cs typeface="Calibri"/>
              </a:rPr>
              <a:t>packetIn</a:t>
            </a:r>
            <a:r>
              <a:rPr lang="en-US">
                <a:cs typeface="Calibri"/>
              </a:rPr>
              <a:t> verso il controller, il quale accede al Db e </a:t>
            </a:r>
            <a:r>
              <a:rPr lang="en-US" err="1">
                <a:cs typeface="Calibri"/>
              </a:rPr>
              <a:t>verifica</a:t>
            </a:r>
            <a:r>
              <a:rPr lang="en-US">
                <a:cs typeface="Calibri"/>
              </a:rPr>
              <a:t> lo spoofing.</a:t>
            </a:r>
          </a:p>
          <a:p>
            <a:r>
              <a:rPr lang="en-US">
                <a:cs typeface="Calibri"/>
              </a:rPr>
              <a:t>Il </a:t>
            </a:r>
            <a:r>
              <a:rPr lang="en-US" err="1">
                <a:cs typeface="Calibri"/>
              </a:rPr>
              <a:t>pacchetto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viene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scartato</a:t>
            </a:r>
            <a:r>
              <a:rPr lang="en-US">
                <a:cs typeface="Calibri"/>
              </a:rPr>
              <a:t> dal controller in </a:t>
            </a:r>
            <a:r>
              <a:rPr lang="en-US" err="1">
                <a:cs typeface="Calibri"/>
              </a:rPr>
              <a:t>seguito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allo</a:t>
            </a:r>
            <a:r>
              <a:rPr lang="en-US">
                <a:cs typeface="Calibri"/>
              </a:rPr>
              <a:t> spoofing check= False 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E71E3-33F6-A347-9B66-99E53FC5652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2057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E71E3-33F6-A347-9B66-99E53FC5652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314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Controllo</a:t>
            </a:r>
            <a:r>
              <a:rPr lang="en-US"/>
              <a:t> </a:t>
            </a:r>
            <a:r>
              <a:rPr lang="en-US" err="1"/>
              <a:t>antispoofing</a:t>
            </a:r>
            <a:r>
              <a:rPr lang="en-US"/>
              <a:t> </a:t>
            </a:r>
            <a:r>
              <a:rPr lang="en-US" err="1"/>
              <a:t>abilitato</a:t>
            </a:r>
            <a:r>
              <a:rPr lang="en-US"/>
              <a:t>.</a:t>
            </a:r>
          </a:p>
          <a:p>
            <a:r>
              <a:rPr lang="en-US"/>
              <a:t>Il </a:t>
            </a:r>
            <a:r>
              <a:rPr lang="en-US" err="1"/>
              <a:t>pacchetto</a:t>
            </a:r>
            <a:r>
              <a:rPr lang="en-US"/>
              <a:t> </a:t>
            </a:r>
            <a:r>
              <a:rPr lang="en-US" err="1"/>
              <a:t>contenente</a:t>
            </a:r>
            <a:r>
              <a:rPr lang="en-US"/>
              <a:t> </a:t>
            </a:r>
            <a:r>
              <a:rPr lang="en-US" err="1"/>
              <a:t>geonameId</a:t>
            </a:r>
            <a:r>
              <a:rPr lang="en-US"/>
              <a:t> </a:t>
            </a:r>
            <a:r>
              <a:rPr lang="en-US" err="1"/>
              <a:t>vero</a:t>
            </a:r>
            <a:r>
              <a:rPr lang="en-US"/>
              <a:t> </a:t>
            </a:r>
            <a:r>
              <a:rPr lang="en-US" err="1"/>
              <a:t>viene</a:t>
            </a:r>
            <a:r>
              <a:rPr lang="en-US"/>
              <a:t> </a:t>
            </a:r>
            <a:r>
              <a:rPr lang="en-US" err="1"/>
              <a:t>inviato</a:t>
            </a:r>
            <a:r>
              <a:rPr lang="en-US"/>
              <a:t> ad h4 da h3 </a:t>
            </a:r>
            <a:r>
              <a:rPr lang="en-US" err="1"/>
              <a:t>poiche</a:t>
            </a:r>
            <a:r>
              <a:rPr lang="en-US"/>
              <a:t> non è </a:t>
            </a:r>
            <a:r>
              <a:rPr lang="en-US" err="1"/>
              <a:t>presente</a:t>
            </a:r>
            <a:r>
              <a:rPr lang="en-US"/>
              <a:t> </a:t>
            </a:r>
            <a:r>
              <a:rPr lang="en-US" err="1"/>
              <a:t>nella</a:t>
            </a:r>
            <a:r>
              <a:rPr lang="en-US"/>
              <a:t> blacklist.</a:t>
            </a:r>
            <a:endParaRPr lang="en-US">
              <a:cs typeface="Calibri"/>
            </a:endParaRPr>
          </a:p>
          <a:p>
            <a:r>
              <a:rPr lang="en-US" err="1"/>
              <a:t>Viene</a:t>
            </a:r>
            <a:r>
              <a:rPr lang="en-US"/>
              <a:t> </a:t>
            </a:r>
            <a:r>
              <a:rPr lang="en-US" err="1"/>
              <a:t>operato</a:t>
            </a:r>
            <a:r>
              <a:rPr lang="en-US"/>
              <a:t> il </a:t>
            </a:r>
            <a:r>
              <a:rPr lang="en-US" err="1"/>
              <a:t>packetIn</a:t>
            </a:r>
            <a:r>
              <a:rPr lang="en-US"/>
              <a:t> verso il controller, il quale accede al Db e </a:t>
            </a:r>
            <a:r>
              <a:rPr lang="en-US" err="1"/>
              <a:t>verifica</a:t>
            </a:r>
            <a:r>
              <a:rPr lang="en-US"/>
              <a:t> lo spoofing.</a:t>
            </a:r>
            <a:endParaRPr lang="en-US">
              <a:cs typeface="Calibri"/>
            </a:endParaRPr>
          </a:p>
          <a:p>
            <a:r>
              <a:rPr lang="en-US"/>
              <a:t>Il </a:t>
            </a:r>
            <a:r>
              <a:rPr lang="en-US" err="1"/>
              <a:t>pacchetto</a:t>
            </a:r>
            <a:r>
              <a:rPr lang="en-US"/>
              <a:t> </a:t>
            </a:r>
            <a:r>
              <a:rPr lang="en-US" err="1"/>
              <a:t>viene</a:t>
            </a:r>
            <a:r>
              <a:rPr lang="en-US"/>
              <a:t> </a:t>
            </a:r>
            <a:r>
              <a:rPr lang="en-US" err="1"/>
              <a:t>inoltrato</a:t>
            </a:r>
            <a:r>
              <a:rPr lang="en-US"/>
              <a:t> dal controller verso lo switch in </a:t>
            </a:r>
            <a:r>
              <a:rPr lang="en-US" err="1"/>
              <a:t>seguito</a:t>
            </a:r>
            <a:r>
              <a:rPr lang="en-US"/>
              <a:t> </a:t>
            </a:r>
            <a:r>
              <a:rPr lang="en-US" err="1"/>
              <a:t>allo</a:t>
            </a:r>
            <a:r>
              <a:rPr lang="en-US"/>
              <a:t> spoofing check= True</a:t>
            </a:r>
            <a:endParaRPr lang="en-US">
              <a:cs typeface="Calibri"/>
            </a:endParaRPr>
          </a:p>
          <a:p>
            <a:r>
              <a:rPr lang="en-US"/>
              <a:t>Lo switch </a:t>
            </a:r>
            <a:r>
              <a:rPr lang="en-US" err="1"/>
              <a:t>invia</a:t>
            </a:r>
            <a:r>
              <a:rPr lang="en-US"/>
              <a:t> </a:t>
            </a:r>
            <a:r>
              <a:rPr lang="en-US" err="1"/>
              <a:t>correttamente</a:t>
            </a:r>
            <a:r>
              <a:rPr lang="en-US"/>
              <a:t> il </a:t>
            </a:r>
            <a:r>
              <a:rPr lang="en-US" err="1"/>
              <a:t>pacchetto</a:t>
            </a:r>
            <a:r>
              <a:rPr lang="en-US"/>
              <a:t> verso h4 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E71E3-33F6-A347-9B66-99E53FC5652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9984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E71E3-33F6-A347-9B66-99E53FC5652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90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1"/>
              <a:t>Nella slide viene riportato il workflow del processo di programmazione di un target attraverso P4</a:t>
            </a:r>
          </a:p>
          <a:p>
            <a:r>
              <a:rPr lang="it-IT" b="1"/>
              <a:t>Si evince come il </a:t>
            </a:r>
            <a:r>
              <a:rPr lang="it-IT" b="1" err="1"/>
              <a:t>vendor</a:t>
            </a:r>
            <a:r>
              <a:rPr lang="it-IT" b="1"/>
              <a:t> del target fornisce l’hardware, l'Architecture Model e il </a:t>
            </a:r>
            <a:r>
              <a:rPr lang="it-IT" b="1" err="1"/>
              <a:t>compiler</a:t>
            </a:r>
            <a:r>
              <a:rPr lang="it-IT" b="1"/>
              <a:t>:</a:t>
            </a:r>
            <a:endParaRPr lang="it-IT"/>
          </a:p>
          <a:p>
            <a:pPr>
              <a:buFont typeface="Arial"/>
              <a:buChar char="•"/>
            </a:pPr>
            <a:r>
              <a:rPr lang="it-IT"/>
              <a:t>L'architettura indica i blocchi programmabili con P4 (e.g., parser, </a:t>
            </a:r>
            <a:r>
              <a:rPr lang="it-IT" err="1"/>
              <a:t>ingress</a:t>
            </a:r>
            <a:r>
              <a:rPr lang="it-IT"/>
              <a:t> control flow, </a:t>
            </a:r>
            <a:r>
              <a:rPr lang="it-IT" err="1"/>
              <a:t>egress</a:t>
            </a:r>
            <a:r>
              <a:rPr lang="it-IT"/>
              <a:t> control flow, </a:t>
            </a:r>
            <a:r>
              <a:rPr lang="it-IT" err="1"/>
              <a:t>deparser</a:t>
            </a:r>
            <a:r>
              <a:rPr lang="it-IT"/>
              <a:t>, etc.) e le loro interfacce. Si può pensare come un contratto tra il programma e il target</a:t>
            </a:r>
            <a:endParaRPr lang="it-IT">
              <a:cs typeface="Calibri"/>
            </a:endParaRPr>
          </a:p>
          <a:p>
            <a:pPr>
              <a:buFont typeface="Arial"/>
              <a:buChar char="•"/>
            </a:pPr>
            <a:r>
              <a:rPr lang="it-IT"/>
              <a:t>The </a:t>
            </a:r>
            <a:r>
              <a:rPr lang="it-IT" err="1"/>
              <a:t>compiler</a:t>
            </a:r>
            <a:r>
              <a:rPr lang="it-IT"/>
              <a:t> mappa il codice sorgente P4 che è target-</a:t>
            </a:r>
            <a:r>
              <a:rPr lang="it-IT" err="1"/>
              <a:t>independent</a:t>
            </a:r>
            <a:r>
              <a:rPr lang="it-IT"/>
              <a:t> (P4 </a:t>
            </a:r>
            <a:r>
              <a:rPr lang="it-IT" err="1"/>
              <a:t>program</a:t>
            </a:r>
            <a:r>
              <a:rPr lang="it-IT"/>
              <a:t>) sulla piattaforma specifica. Dopo che un programma P4 è stato compilato, due artefatti:</a:t>
            </a:r>
            <a:endParaRPr lang="it-IT">
              <a:cs typeface="Calibri" panose="020F0502020204030204"/>
            </a:endParaRPr>
          </a:p>
          <a:p>
            <a:pPr marL="285750" lvl="1">
              <a:buFont typeface="Arial"/>
              <a:buChar char="•"/>
            </a:pPr>
            <a:r>
              <a:rPr lang="it-IT"/>
              <a:t>data </a:t>
            </a:r>
            <a:r>
              <a:rPr lang="it-IT" err="1"/>
              <a:t>plane</a:t>
            </a:r>
            <a:r>
              <a:rPr lang="it-IT"/>
              <a:t> </a:t>
            </a:r>
            <a:r>
              <a:rPr lang="it-IT" err="1"/>
              <a:t>configuration</a:t>
            </a:r>
            <a:endParaRPr lang="it-IT">
              <a:cs typeface="Calibri"/>
            </a:endParaRPr>
          </a:p>
          <a:p>
            <a:pPr marL="285750" lvl="1">
              <a:buFont typeface="Arial"/>
              <a:buChar char="•"/>
            </a:pPr>
            <a:r>
              <a:rPr lang="it-IT"/>
              <a:t>L' API per gestire lo stato degli oggetti del data </a:t>
            </a:r>
            <a:r>
              <a:rPr lang="it-IT" err="1"/>
              <a:t>plane</a:t>
            </a:r>
            <a:r>
              <a:rPr lang="it-IT"/>
              <a:t> dal the control </a:t>
            </a:r>
            <a:r>
              <a:rPr lang="it-IT" err="1"/>
              <a:t>plane</a:t>
            </a:r>
            <a:endParaRPr lang="it-IT"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it-IT" b="1"/>
              <a:t>Il programma P4 è fornito dal </a:t>
            </a:r>
            <a:r>
              <a:rPr lang="it-IT" b="1" err="1"/>
              <a:t>programmer</a:t>
            </a:r>
            <a:r>
              <a:rPr lang="it-IT" b="1"/>
              <a:t> per ottenere il </a:t>
            </a:r>
            <a:r>
              <a:rPr lang="it-IT" b="1" err="1"/>
              <a:t>packet</a:t>
            </a:r>
            <a:r>
              <a:rPr lang="it-IT" b="1"/>
              <a:t> processing custom</a:t>
            </a:r>
            <a:endParaRPr lang="it-IT"/>
          </a:p>
          <a:p>
            <a:pPr>
              <a:buFont typeface="Arial"/>
              <a:buNone/>
            </a:pPr>
            <a:r>
              <a:rPr lang="it-IT" b="1"/>
              <a:t>La logica del control </a:t>
            </a:r>
            <a:r>
              <a:rPr lang="it-IT" b="1" err="1"/>
              <a:t>plane</a:t>
            </a:r>
            <a:r>
              <a:rPr lang="it-IT" b="1"/>
              <a:t> non è specificata tramite P4</a:t>
            </a:r>
          </a:p>
          <a:p>
            <a:r>
              <a:rPr lang="it-IT" b="1"/>
              <a:t> PISA: </a:t>
            </a:r>
            <a:r>
              <a:rPr lang="it-IT" b="1" err="1"/>
              <a:t>Protocol</a:t>
            </a:r>
            <a:r>
              <a:rPr lang="it-IT" b="1"/>
              <a:t> Independent Switch Architecture (</a:t>
            </a:r>
            <a:r>
              <a:rPr lang="it-IT" b="1" err="1"/>
              <a:t>Flexible</a:t>
            </a:r>
            <a:r>
              <a:rPr lang="it-IT" b="1"/>
              <a:t> </a:t>
            </a:r>
            <a:r>
              <a:rPr lang="it-IT" b="1" err="1"/>
              <a:t>Match+action</a:t>
            </a:r>
            <a:r>
              <a:rPr lang="it-IT" b="1"/>
              <a:t> </a:t>
            </a:r>
            <a:r>
              <a:rPr lang="it-IT" b="1" err="1"/>
              <a:t>ASICs</a:t>
            </a:r>
            <a:r>
              <a:rPr lang="it-IT" b="1"/>
              <a:t>)</a:t>
            </a:r>
            <a:endParaRPr lang="it-IT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E71E3-33F6-A347-9B66-99E53FC565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5403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Controllo</a:t>
            </a:r>
            <a:r>
              <a:rPr lang="en-US"/>
              <a:t> </a:t>
            </a:r>
            <a:r>
              <a:rPr lang="en-US" err="1"/>
              <a:t>antispoofing</a:t>
            </a:r>
            <a:r>
              <a:rPr lang="en-US"/>
              <a:t> </a:t>
            </a:r>
            <a:r>
              <a:rPr lang="en-US" err="1"/>
              <a:t>abilitato</a:t>
            </a:r>
            <a:r>
              <a:rPr lang="en-US"/>
              <a:t>.</a:t>
            </a:r>
          </a:p>
          <a:p>
            <a:r>
              <a:rPr lang="en-US"/>
              <a:t>Il </a:t>
            </a:r>
            <a:r>
              <a:rPr lang="en-US" err="1"/>
              <a:t>pacchetto</a:t>
            </a:r>
            <a:r>
              <a:rPr lang="en-US"/>
              <a:t> </a:t>
            </a:r>
            <a:r>
              <a:rPr lang="en-US" err="1"/>
              <a:t>contenente</a:t>
            </a:r>
            <a:r>
              <a:rPr lang="en-US"/>
              <a:t> </a:t>
            </a:r>
            <a:r>
              <a:rPr lang="en-US" err="1"/>
              <a:t>geonameId</a:t>
            </a:r>
            <a:r>
              <a:rPr lang="en-US"/>
              <a:t> </a:t>
            </a:r>
            <a:r>
              <a:rPr lang="en-US" err="1"/>
              <a:t>vero</a:t>
            </a:r>
            <a:r>
              <a:rPr lang="en-US"/>
              <a:t> </a:t>
            </a:r>
            <a:r>
              <a:rPr lang="en-US" err="1"/>
              <a:t>viene</a:t>
            </a:r>
            <a:r>
              <a:rPr lang="en-US"/>
              <a:t> </a:t>
            </a:r>
            <a:r>
              <a:rPr lang="en-US" err="1"/>
              <a:t>inviato</a:t>
            </a:r>
            <a:r>
              <a:rPr lang="en-US"/>
              <a:t> ad h4 da h3.</a:t>
            </a:r>
            <a:endParaRPr lang="en-US">
              <a:cs typeface="Calibri"/>
            </a:endParaRPr>
          </a:p>
          <a:p>
            <a:r>
              <a:rPr lang="en-US" err="1"/>
              <a:t>Viene</a:t>
            </a:r>
            <a:r>
              <a:rPr lang="en-US"/>
              <a:t> </a:t>
            </a:r>
            <a:r>
              <a:rPr lang="en-US" err="1"/>
              <a:t>operato</a:t>
            </a:r>
            <a:r>
              <a:rPr lang="en-US"/>
              <a:t> il </a:t>
            </a:r>
            <a:r>
              <a:rPr lang="en-US" err="1"/>
              <a:t>packetIn</a:t>
            </a:r>
            <a:r>
              <a:rPr lang="en-US"/>
              <a:t> verso il controller, il quale accede al Db e </a:t>
            </a:r>
            <a:r>
              <a:rPr lang="en-US" err="1"/>
              <a:t>verifica</a:t>
            </a:r>
            <a:r>
              <a:rPr lang="en-US"/>
              <a:t> lo spoofing.</a:t>
            </a:r>
            <a:endParaRPr lang="en-US">
              <a:cs typeface="Calibri"/>
            </a:endParaRPr>
          </a:p>
          <a:p>
            <a:r>
              <a:rPr lang="en-US"/>
              <a:t>Il </a:t>
            </a:r>
            <a:r>
              <a:rPr lang="en-US" err="1"/>
              <a:t>pacchetto</a:t>
            </a:r>
            <a:r>
              <a:rPr lang="en-US"/>
              <a:t> </a:t>
            </a:r>
            <a:r>
              <a:rPr lang="en-US" err="1"/>
              <a:t>viene</a:t>
            </a:r>
            <a:r>
              <a:rPr lang="en-US"/>
              <a:t> </a:t>
            </a:r>
            <a:r>
              <a:rPr lang="en-US" err="1"/>
              <a:t>scartato</a:t>
            </a:r>
            <a:r>
              <a:rPr lang="en-US"/>
              <a:t> dal controller verso lo switch in </a:t>
            </a:r>
            <a:r>
              <a:rPr lang="en-US" err="1"/>
              <a:t>seguito</a:t>
            </a:r>
            <a:r>
              <a:rPr lang="en-US"/>
              <a:t> </a:t>
            </a:r>
            <a:r>
              <a:rPr lang="en-US" err="1"/>
              <a:t>allo</a:t>
            </a:r>
            <a:r>
              <a:rPr lang="en-US"/>
              <a:t> spoofing check=False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E71E3-33F6-A347-9B66-99E53FC5652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83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Parsers and controls sono i blocchi principali di un programma P4:</a:t>
            </a:r>
            <a:endParaRPr lang="it-IT">
              <a:cs typeface="Calibri"/>
            </a:endParaRPr>
          </a:p>
          <a:p>
            <a:pPr marL="628650" lvl="1" indent="-171450">
              <a:buFont typeface="Arial"/>
              <a:buChar char="•"/>
            </a:pPr>
            <a:r>
              <a:rPr lang="it-IT"/>
              <a:t>I parser sono implementati come state machine e il loro compito è estrarre gli </a:t>
            </a:r>
            <a:r>
              <a:rPr lang="it-IT" err="1"/>
              <a:t>header</a:t>
            </a:r>
            <a:r>
              <a:rPr lang="it-IT"/>
              <a:t> field dal </a:t>
            </a:r>
            <a:r>
              <a:rPr lang="it-IT" err="1"/>
              <a:t>packet</a:t>
            </a:r>
            <a:r>
              <a:rPr lang="it-IT"/>
              <a:t> nel modo descritto dall'utente</a:t>
            </a:r>
            <a:endParaRPr lang="it-IT">
              <a:cs typeface="Calibri"/>
            </a:endParaRPr>
          </a:p>
          <a:p>
            <a:pPr marL="628650" lvl="1" indent="-171450">
              <a:buFont typeface="Arial"/>
              <a:buChar char="•"/>
            </a:pPr>
            <a:r>
              <a:rPr lang="it-IT"/>
              <a:t>I control sono responsabili del match-action processing. In questo blocco sono definiti e viene fatto l'</a:t>
            </a:r>
            <a:r>
              <a:rPr lang="it-IT" err="1"/>
              <a:t>apply</a:t>
            </a:r>
            <a:r>
              <a:rPr lang="it-IT"/>
              <a:t> delle </a:t>
            </a:r>
            <a:r>
              <a:rPr lang="it-IT" err="1"/>
              <a:t>tables</a:t>
            </a:r>
            <a:r>
              <a:rPr lang="it-IT"/>
              <a:t> e delle actions per manipolare gli </a:t>
            </a:r>
            <a:r>
              <a:rPr lang="it-IT" err="1"/>
              <a:t>header</a:t>
            </a:r>
            <a:r>
              <a:rPr lang="it-IT"/>
              <a:t> e i metadata dei pacchetti</a:t>
            </a:r>
            <a:endParaRPr lang="it-IT">
              <a:cs typeface="Calibri"/>
            </a:endParaRPr>
          </a:p>
          <a:p>
            <a:r>
              <a:rPr lang="it-IT"/>
              <a:t>L'implementazione di parser and control </a:t>
            </a:r>
            <a:r>
              <a:rPr lang="it-IT" err="1"/>
              <a:t>block</a:t>
            </a:r>
            <a:r>
              <a:rPr lang="it-IT"/>
              <a:t> spetta al programmatore P4 che utilizza vari data </a:t>
            </a:r>
            <a:r>
              <a:rPr lang="it-IT" err="1"/>
              <a:t>type</a:t>
            </a:r>
            <a:r>
              <a:rPr lang="it-IT"/>
              <a:t>(</a:t>
            </a:r>
            <a:r>
              <a:rPr lang="it-IT" err="1"/>
              <a:t>bool</a:t>
            </a:r>
            <a:r>
              <a:rPr lang="it-IT"/>
              <a:t>, bit, </a:t>
            </a:r>
            <a:r>
              <a:rPr lang="it-IT" err="1"/>
              <a:t>int</a:t>
            </a:r>
            <a:r>
              <a:rPr lang="it-IT"/>
              <a:t>) and </a:t>
            </a:r>
            <a:r>
              <a:rPr lang="it-IT" err="1"/>
              <a:t>expressions</a:t>
            </a:r>
            <a:r>
              <a:rPr lang="it-IT"/>
              <a:t> (and, or, +, </a:t>
            </a:r>
            <a:r>
              <a:rPr lang="it-IT" err="1"/>
              <a:t>select</a:t>
            </a:r>
            <a:r>
              <a:rPr lang="it-IT"/>
              <a:t>, </a:t>
            </a:r>
            <a:r>
              <a:rPr lang="it-IT" err="1"/>
              <a:t>ecc</a:t>
            </a:r>
            <a:r>
              <a:rPr lang="it-IT"/>
              <a:t>) definite nel </a:t>
            </a:r>
            <a:r>
              <a:rPr lang="it-IT" err="1"/>
              <a:t>languaggio</a:t>
            </a:r>
            <a:endParaRPr lang="it-IT" err="1">
              <a:cs typeface="Calibri"/>
            </a:endParaRPr>
          </a:p>
          <a:p>
            <a:r>
              <a:rPr lang="it-IT"/>
              <a:t>Al contrario, l'architettura, il </a:t>
            </a:r>
            <a:r>
              <a:rPr lang="it-IT" err="1"/>
              <a:t>compiler</a:t>
            </a:r>
            <a:r>
              <a:rPr lang="it-IT"/>
              <a:t> e le librerie sono fornite dal </a:t>
            </a:r>
            <a:r>
              <a:rPr lang="it-IT" err="1"/>
              <a:t>vendor</a:t>
            </a:r>
            <a:r>
              <a:rPr lang="it-IT"/>
              <a:t> del target P4</a:t>
            </a:r>
            <a:endParaRPr lang="it-IT">
              <a:cs typeface="Calibri"/>
            </a:endParaRPr>
          </a:p>
          <a:p>
            <a:endParaRPr lang="it-IT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E71E3-33F6-A347-9B66-99E53FC565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00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La core library include </a:t>
            </a:r>
            <a:r>
              <a:rPr lang="en-US" err="1"/>
              <a:t>molti</a:t>
            </a:r>
            <a:r>
              <a:rPr lang="en-US"/>
              <a:t> programming construct </a:t>
            </a:r>
            <a:r>
              <a:rPr lang="en-US" err="1"/>
              <a:t>comuni</a:t>
            </a:r>
            <a:r>
              <a:rPr lang="en-US"/>
              <a:t> e tutti </a:t>
            </a:r>
            <a:r>
              <a:rPr lang="en-US" err="1"/>
              <a:t>i</a:t>
            </a:r>
            <a:r>
              <a:rPr lang="en-US"/>
              <a:t> </a:t>
            </a:r>
            <a:r>
              <a:rPr lang="en-US" err="1"/>
              <a:t>programmi</a:t>
            </a:r>
            <a:r>
              <a:rPr lang="en-US"/>
              <a:t> P4 </a:t>
            </a:r>
            <a:r>
              <a:rPr lang="en-US" err="1"/>
              <a:t>devono</a:t>
            </a:r>
            <a:r>
              <a:rPr lang="en-US"/>
              <a:t> </a:t>
            </a:r>
            <a:r>
              <a:rPr lang="en-US" err="1"/>
              <a:t>includerla</a:t>
            </a:r>
            <a:r>
              <a:rPr lang="en-US"/>
              <a:t>. </a:t>
            </a:r>
            <a:endParaRPr lang="en-US" u="sng"/>
          </a:p>
          <a:p>
            <a:r>
              <a:rPr lang="en-US"/>
              <a:t>Nel file v1model.p4 sono </a:t>
            </a:r>
            <a:r>
              <a:rPr lang="en-US" err="1"/>
              <a:t>definiti</a:t>
            </a:r>
            <a:r>
              <a:rPr lang="en-US"/>
              <a:t> </a:t>
            </a:r>
            <a:r>
              <a:rPr lang="en-US" err="1"/>
              <a:t>l'architettura</a:t>
            </a:r>
            <a:r>
              <a:rPr lang="en-US"/>
              <a:t> V1Model e </a:t>
            </a:r>
            <a:r>
              <a:rPr lang="en-US" err="1"/>
              <a:t>i</a:t>
            </a:r>
            <a:r>
              <a:rPr lang="en-US"/>
              <a:t> </a:t>
            </a:r>
            <a:r>
              <a:rPr lang="en-US" err="1"/>
              <a:t>suoi</a:t>
            </a:r>
            <a:r>
              <a:rPr lang="en-US"/>
              <a:t> externs </a:t>
            </a:r>
            <a:r>
              <a:rPr lang="en-US" err="1"/>
              <a:t>usati</a:t>
            </a:r>
            <a:r>
              <a:rPr lang="en-US"/>
              <a:t> </a:t>
            </a:r>
            <a:r>
              <a:rPr lang="en-US" err="1"/>
              <a:t>nella</a:t>
            </a:r>
            <a:r>
              <a:rPr lang="en-US"/>
              <a:t> </a:t>
            </a:r>
            <a:r>
              <a:rPr lang="en-US" err="1"/>
              <a:t>scrittura</a:t>
            </a:r>
            <a:r>
              <a:rPr lang="en-US"/>
              <a:t> di un </a:t>
            </a:r>
            <a:r>
              <a:rPr lang="en-US" err="1"/>
              <a:t>programma</a:t>
            </a:r>
            <a:r>
              <a:rPr lang="en-US"/>
              <a:t> P4.</a:t>
            </a:r>
            <a:endParaRPr lang="en-US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E71E3-33F6-A347-9B66-99E53FC565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47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/>
              <a:t>IPerf3 è un tool per </a:t>
            </a:r>
            <a:r>
              <a:rPr lang="en-US" err="1"/>
              <a:t>misurare</a:t>
            </a:r>
            <a:r>
              <a:rPr lang="en-US"/>
              <a:t> la </a:t>
            </a:r>
            <a:r>
              <a:rPr lang="en-US" err="1"/>
              <a:t>massima</a:t>
            </a:r>
            <a:r>
              <a:rPr lang="en-US"/>
              <a:t> bandwidth  </a:t>
            </a:r>
            <a:r>
              <a:rPr lang="en-US" err="1"/>
              <a:t>raggiungibile</a:t>
            </a:r>
            <a:r>
              <a:rPr lang="en-US"/>
              <a:t> in </a:t>
            </a:r>
            <a:r>
              <a:rPr lang="en-US" err="1"/>
              <a:t>reti</a:t>
            </a:r>
            <a:r>
              <a:rPr lang="en-US"/>
              <a:t> IP. </a:t>
            </a:r>
          </a:p>
          <a:p>
            <a:pPr>
              <a:buFont typeface="Arial"/>
              <a:buChar char="•"/>
            </a:pPr>
            <a:r>
              <a:rPr lang="en-US"/>
              <a:t>È uno </a:t>
            </a:r>
            <a:r>
              <a:rPr lang="en-US" err="1"/>
              <a:t>strumento</a:t>
            </a:r>
            <a:r>
              <a:rPr lang="en-US"/>
              <a:t> da </a:t>
            </a:r>
            <a:r>
              <a:rPr lang="en-US" err="1"/>
              <a:t>riga</a:t>
            </a:r>
            <a:r>
              <a:rPr lang="en-US"/>
              <a:t> di </a:t>
            </a:r>
            <a:r>
              <a:rPr lang="en-US" err="1"/>
              <a:t>comando</a:t>
            </a:r>
            <a:r>
              <a:rPr lang="en-US"/>
              <a:t> e </a:t>
            </a:r>
            <a:r>
              <a:rPr lang="en-US" err="1"/>
              <a:t>permette</a:t>
            </a:r>
            <a:r>
              <a:rPr lang="en-US"/>
              <a:t> di </a:t>
            </a:r>
            <a:r>
              <a:rPr lang="en-US" err="1"/>
              <a:t>tunare</a:t>
            </a:r>
            <a:r>
              <a:rPr lang="en-US"/>
              <a:t> </a:t>
            </a:r>
            <a:r>
              <a:rPr lang="en-US" err="1"/>
              <a:t>diversi</a:t>
            </a:r>
            <a:r>
              <a:rPr lang="en-US"/>
              <a:t> </a:t>
            </a:r>
            <a:r>
              <a:rPr lang="en-US" err="1"/>
              <a:t>parametri</a:t>
            </a:r>
            <a:r>
              <a:rPr lang="en-US"/>
              <a:t> come timing e </a:t>
            </a:r>
            <a:r>
              <a:rPr lang="en-US" err="1"/>
              <a:t>protocolli</a:t>
            </a:r>
            <a:r>
              <a:rPr lang="en-US"/>
              <a:t> (TCP, UDP, SCTP with IPv4 and IPv6). </a:t>
            </a:r>
          </a:p>
          <a:p>
            <a:pPr>
              <a:buFont typeface="Arial"/>
              <a:buChar char="•"/>
            </a:pPr>
            <a:r>
              <a:rPr lang="en-US"/>
              <a:t>Per </a:t>
            </a:r>
            <a:r>
              <a:rPr lang="en-US" err="1"/>
              <a:t>ogni</a:t>
            </a:r>
            <a:r>
              <a:rPr lang="en-US"/>
              <a:t> test </a:t>
            </a:r>
            <a:r>
              <a:rPr lang="en-US" err="1"/>
              <a:t>esso</a:t>
            </a:r>
            <a:r>
              <a:rPr lang="en-US"/>
              <a:t> </a:t>
            </a:r>
            <a:r>
              <a:rPr lang="en-US" err="1"/>
              <a:t>riporta</a:t>
            </a:r>
            <a:r>
              <a:rPr lang="en-US"/>
              <a:t> la bandwidth, le </a:t>
            </a:r>
            <a:r>
              <a:rPr lang="en-US" err="1"/>
              <a:t>ritrasmissioni</a:t>
            </a:r>
            <a:r>
              <a:rPr lang="en-US"/>
              <a:t>, e </a:t>
            </a:r>
            <a:r>
              <a:rPr lang="en-US" err="1"/>
              <a:t>altri</a:t>
            </a:r>
            <a:r>
              <a:rPr lang="en-US"/>
              <a:t> </a:t>
            </a:r>
            <a:r>
              <a:rPr lang="en-US" err="1"/>
              <a:t>parametri</a:t>
            </a:r>
            <a:endParaRPr lang="en-US" err="1">
              <a:cs typeface="Calibri"/>
            </a:endParaRPr>
          </a:p>
          <a:p>
            <a:pPr>
              <a:buFont typeface="Arial"/>
              <a:buChar char="•"/>
            </a:pPr>
            <a:r>
              <a:rPr lang="en-US"/>
              <a:t>Semplice da </a:t>
            </a:r>
            <a:r>
              <a:rPr lang="en-US" err="1"/>
              <a:t>usare</a:t>
            </a:r>
            <a:r>
              <a:rPr lang="en-US"/>
              <a:t>: </a:t>
            </a:r>
            <a:r>
              <a:rPr lang="en-US" err="1"/>
              <a:t>eseguibile</a:t>
            </a:r>
            <a:r>
              <a:rPr lang="en-US"/>
              <a:t> in </a:t>
            </a:r>
            <a:r>
              <a:rPr lang="en-US" err="1"/>
              <a:t>esecuzione</a:t>
            </a:r>
            <a:r>
              <a:rPr lang="en-US"/>
              <a:t> </a:t>
            </a:r>
            <a:r>
              <a:rPr lang="en-US" err="1"/>
              <a:t>su</a:t>
            </a:r>
            <a:r>
              <a:rPr lang="en-US"/>
              <a:t> server e client </a:t>
            </a:r>
            <a:r>
              <a:rPr lang="en-US" err="1"/>
              <a:t>contemporaneamente</a:t>
            </a:r>
            <a:r>
              <a:rPr lang="en-US"/>
              <a:t>. </a:t>
            </a:r>
            <a:endParaRPr lang="en-US">
              <a:cs typeface="Calibri"/>
            </a:endParaRPr>
          </a:p>
          <a:p>
            <a:pPr>
              <a:buFont typeface="Arial"/>
              <a:buChar char="•"/>
            </a:pPr>
            <a:r>
              <a:rPr lang="en-US">
                <a:cs typeface="Calibri"/>
              </a:rPr>
              <a:t>Un host </a:t>
            </a:r>
            <a:r>
              <a:rPr lang="en-US" err="1">
                <a:cs typeface="Calibri"/>
              </a:rPr>
              <a:t>supporta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anche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più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sessioni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iperf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contemporaneamente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E71E3-33F6-A347-9B66-99E53FC565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86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P4Runtime è un framework </a:t>
            </a:r>
            <a:r>
              <a:rPr lang="en-US" err="1">
                <a:cs typeface="Calibri"/>
              </a:rPr>
              <a:t>sviluppato</a:t>
            </a:r>
            <a:r>
              <a:rPr lang="en-US">
                <a:cs typeface="Calibri"/>
              </a:rPr>
              <a:t> da p4 </a:t>
            </a:r>
            <a:r>
              <a:rPr lang="en-US" err="1">
                <a:cs typeface="Calibri"/>
              </a:rPr>
              <a:t>che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mette</a:t>
            </a:r>
            <a:r>
              <a:rPr lang="en-US">
                <a:cs typeface="Calibri"/>
              </a:rPr>
              <a:t> a </a:t>
            </a:r>
            <a:r>
              <a:rPr lang="en-US" err="1">
                <a:cs typeface="Calibri"/>
              </a:rPr>
              <a:t>disposizione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interfacce</a:t>
            </a:r>
            <a:r>
              <a:rPr lang="en-US">
                <a:cs typeface="Calibri"/>
              </a:rPr>
              <a:t> per il </a:t>
            </a:r>
            <a:r>
              <a:rPr lang="en-US" err="1">
                <a:cs typeface="Calibri"/>
              </a:rPr>
              <a:t>controllo</a:t>
            </a:r>
            <a:r>
              <a:rPr lang="en-US">
                <a:cs typeface="Calibri"/>
              </a:rPr>
              <a:t> a runtime </a:t>
            </a:r>
            <a:r>
              <a:rPr lang="en-US" err="1">
                <a:cs typeface="Calibri"/>
              </a:rPr>
              <a:t>dei</a:t>
            </a:r>
            <a:r>
              <a:rPr lang="en-US">
                <a:cs typeface="Calibri"/>
              </a:rPr>
              <a:t> target p4.</a:t>
            </a:r>
          </a:p>
          <a:p>
            <a:r>
              <a:rPr lang="en-US">
                <a:cs typeface="Calibri"/>
              </a:rPr>
              <a:t>In </a:t>
            </a:r>
            <a:r>
              <a:rPr lang="en-US" err="1">
                <a:cs typeface="Calibri"/>
              </a:rPr>
              <a:t>particolare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definisce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una</a:t>
            </a:r>
            <a:r>
              <a:rPr lang="en-US">
                <a:cs typeface="Calibri"/>
              </a:rPr>
              <a:t> API </a:t>
            </a:r>
            <a:r>
              <a:rPr lang="en-US" err="1">
                <a:cs typeface="Calibri"/>
              </a:rPr>
              <a:t>basata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Protobuf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egRPC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indipendenti</a:t>
            </a:r>
            <a:r>
              <a:rPr lang="en-US">
                <a:cs typeface="Calibri"/>
              </a:rPr>
              <a:t> dal </a:t>
            </a:r>
            <a:r>
              <a:rPr lang="en-US" err="1">
                <a:cs typeface="Calibri"/>
              </a:rPr>
              <a:t>programma</a:t>
            </a:r>
            <a:r>
              <a:rPr lang="en-US">
                <a:cs typeface="Calibri"/>
              </a:rPr>
              <a:t> P4.</a:t>
            </a:r>
          </a:p>
          <a:p>
            <a:r>
              <a:rPr lang="en-US" err="1"/>
              <a:t>Protobuf</a:t>
            </a:r>
            <a:r>
              <a:rPr lang="en-US"/>
              <a:t> è un </a:t>
            </a:r>
            <a:r>
              <a:rPr lang="en-US" err="1"/>
              <a:t>formato</a:t>
            </a:r>
            <a:r>
              <a:rPr lang="en-US"/>
              <a:t> di </a:t>
            </a:r>
            <a:r>
              <a:rPr lang="en-US" err="1"/>
              <a:t>serializzazione</a:t>
            </a:r>
            <a:r>
              <a:rPr lang="en-US"/>
              <a:t>(simile JSON) </a:t>
            </a:r>
            <a:r>
              <a:rPr lang="en-US" err="1"/>
              <a:t>efficiente</a:t>
            </a:r>
            <a:r>
              <a:rPr lang="en-US"/>
              <a:t> </a:t>
            </a:r>
            <a:r>
              <a:rPr lang="en-US" err="1"/>
              <a:t>perchè</a:t>
            </a:r>
            <a:r>
              <a:rPr lang="en-US"/>
              <a:t> il </a:t>
            </a:r>
            <a:r>
              <a:rPr lang="en-US" err="1"/>
              <a:t>contenuto</a:t>
            </a:r>
            <a:r>
              <a:rPr lang="en-US"/>
              <a:t> è in </a:t>
            </a:r>
            <a:r>
              <a:rPr lang="en-US" err="1"/>
              <a:t>formato</a:t>
            </a:r>
            <a:r>
              <a:rPr lang="en-US"/>
              <a:t> </a:t>
            </a:r>
            <a:r>
              <a:rPr lang="en-US" err="1"/>
              <a:t>binario</a:t>
            </a:r>
            <a:r>
              <a:rPr lang="en-US"/>
              <a:t>. P4Runtime </a:t>
            </a:r>
            <a:r>
              <a:rPr lang="en-US" err="1"/>
              <a:t>utilizza</a:t>
            </a:r>
            <a:r>
              <a:rPr lang="en-US"/>
              <a:t> </a:t>
            </a:r>
            <a:r>
              <a:rPr lang="en-US" err="1"/>
              <a:t>Protobuf</a:t>
            </a:r>
            <a:r>
              <a:rPr lang="en-US"/>
              <a:t> per la </a:t>
            </a:r>
            <a:r>
              <a:rPr lang="en-US" err="1"/>
              <a:t>comunicazione</a:t>
            </a:r>
            <a:r>
              <a:rPr lang="en-US"/>
              <a:t> </a:t>
            </a:r>
            <a:r>
              <a:rPr lang="en-US" err="1"/>
              <a:t>tra</a:t>
            </a:r>
            <a:r>
              <a:rPr lang="en-US"/>
              <a:t> controller e switch, </a:t>
            </a:r>
            <a:r>
              <a:rPr lang="en-US" err="1"/>
              <a:t>fornendo</a:t>
            </a:r>
            <a:r>
              <a:rPr lang="en-US"/>
              <a:t> </a:t>
            </a:r>
            <a:r>
              <a:rPr lang="en-US" err="1"/>
              <a:t>una</a:t>
            </a:r>
            <a:r>
              <a:rPr lang="en-US"/>
              <a:t> </a:t>
            </a:r>
            <a:r>
              <a:rPr lang="en-US" err="1"/>
              <a:t>modalità</a:t>
            </a:r>
            <a:r>
              <a:rPr lang="en-US"/>
              <a:t> </a:t>
            </a:r>
            <a:r>
              <a:rPr lang="en-US" err="1"/>
              <a:t>standardizzata</a:t>
            </a:r>
            <a:r>
              <a:rPr lang="en-US"/>
              <a:t> per </a:t>
            </a:r>
            <a:r>
              <a:rPr lang="en-US" err="1"/>
              <a:t>l'invio</a:t>
            </a:r>
            <a:r>
              <a:rPr lang="en-US"/>
              <a:t> di </a:t>
            </a:r>
            <a:r>
              <a:rPr lang="en-US" err="1"/>
              <a:t>configurazioni</a:t>
            </a:r>
            <a:r>
              <a:rPr lang="en-US"/>
              <a:t> e la </a:t>
            </a:r>
            <a:r>
              <a:rPr lang="en-US" err="1"/>
              <a:t>ricezione</a:t>
            </a:r>
            <a:r>
              <a:rPr lang="en-US"/>
              <a:t> di </a:t>
            </a:r>
            <a:r>
              <a:rPr lang="en-US" err="1"/>
              <a:t>informazioni</a:t>
            </a:r>
            <a:r>
              <a:rPr lang="en-US"/>
              <a:t> di </a:t>
            </a:r>
            <a:r>
              <a:rPr lang="en-US" err="1"/>
              <a:t>stato</a:t>
            </a:r>
            <a:r>
              <a:rPr lang="en-US"/>
              <a:t>.  </a:t>
            </a:r>
            <a:r>
              <a:rPr lang="en-US" err="1"/>
              <a:t>gRPC</a:t>
            </a:r>
            <a:r>
              <a:rPr lang="en-US"/>
              <a:t> è un framework di </a:t>
            </a:r>
            <a:r>
              <a:rPr lang="en-US" err="1"/>
              <a:t>comunicazione</a:t>
            </a:r>
            <a:r>
              <a:rPr lang="en-US"/>
              <a:t> di </a:t>
            </a:r>
            <a:r>
              <a:rPr lang="en-US" err="1"/>
              <a:t>microservizi</a:t>
            </a:r>
            <a:r>
              <a:rPr lang="en-US"/>
              <a:t> </a:t>
            </a:r>
            <a:r>
              <a:rPr lang="en-US" err="1"/>
              <a:t>basato</a:t>
            </a:r>
            <a:r>
              <a:rPr lang="en-US"/>
              <a:t> </a:t>
            </a:r>
            <a:r>
              <a:rPr lang="en-US" err="1"/>
              <a:t>sul</a:t>
            </a:r>
            <a:r>
              <a:rPr lang="en-US"/>
              <a:t> </a:t>
            </a:r>
            <a:r>
              <a:rPr lang="en-US" err="1"/>
              <a:t>protocollo</a:t>
            </a:r>
            <a:r>
              <a:rPr lang="en-US"/>
              <a:t> Remote Procedure Call (RPC). </a:t>
            </a:r>
            <a:r>
              <a:rPr lang="en-US" err="1"/>
              <a:t>Viene</a:t>
            </a:r>
            <a:r>
              <a:rPr lang="en-US"/>
              <a:t> </a:t>
            </a:r>
            <a:r>
              <a:rPr lang="en-US" err="1"/>
              <a:t>utilizzato</a:t>
            </a:r>
            <a:r>
              <a:rPr lang="en-US"/>
              <a:t> in P4Runtime come </a:t>
            </a:r>
            <a:r>
              <a:rPr lang="en-US" err="1"/>
              <a:t>meccanismo</a:t>
            </a:r>
            <a:r>
              <a:rPr lang="en-US"/>
              <a:t> di </a:t>
            </a:r>
            <a:r>
              <a:rPr lang="en-US" err="1"/>
              <a:t>trasporto</a:t>
            </a:r>
            <a:r>
              <a:rPr lang="en-US"/>
              <a:t> di default per </a:t>
            </a:r>
            <a:r>
              <a:rPr lang="en-US" err="1"/>
              <a:t>consentire</a:t>
            </a:r>
            <a:r>
              <a:rPr lang="en-US"/>
              <a:t> ai controller di rete di </a:t>
            </a:r>
            <a:r>
              <a:rPr lang="en-US" err="1"/>
              <a:t>comunicare</a:t>
            </a:r>
            <a:r>
              <a:rPr lang="en-US"/>
              <a:t> con </a:t>
            </a:r>
            <a:r>
              <a:rPr lang="en-US" err="1"/>
              <a:t>i</a:t>
            </a:r>
            <a:r>
              <a:rPr lang="en-US"/>
              <a:t> switch P4 </a:t>
            </a:r>
            <a:r>
              <a:rPr lang="en-US" err="1"/>
              <a:t>programmabili</a:t>
            </a:r>
            <a:r>
              <a:rPr lang="en-US"/>
              <a:t>.</a:t>
            </a:r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Inoltre</a:t>
            </a:r>
            <a:r>
              <a:rPr lang="en-US">
                <a:cs typeface="Calibri"/>
              </a:rPr>
              <a:t> P4 runtime </a:t>
            </a:r>
            <a:r>
              <a:rPr lang="en-US" err="1">
                <a:cs typeface="Calibri"/>
              </a:rPr>
              <a:t>consente</a:t>
            </a:r>
            <a:r>
              <a:rPr lang="en-US">
                <a:cs typeface="Calibri"/>
              </a:rPr>
              <a:t> di </a:t>
            </a:r>
            <a:r>
              <a:rPr lang="en-US" err="1">
                <a:cs typeface="Calibri"/>
              </a:rPr>
              <a:t>riconfigurare</a:t>
            </a:r>
            <a:r>
              <a:rPr lang="en-US">
                <a:cs typeface="Calibri"/>
              </a:rPr>
              <a:t> switch a runtime senza </a:t>
            </a:r>
            <a:r>
              <a:rPr lang="en-US" err="1">
                <a:cs typeface="Calibri"/>
              </a:rPr>
              <a:t>ricompilare</a:t>
            </a:r>
            <a:r>
              <a:rPr lang="en-US">
                <a:cs typeface="Calibri"/>
              </a:rPr>
              <a:t> il software </a:t>
            </a:r>
            <a:r>
              <a:rPr lang="en-US" err="1">
                <a:cs typeface="Calibri"/>
              </a:rPr>
              <a:t>che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stanno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eseguendo</a:t>
            </a:r>
            <a:r>
              <a:rPr lang="en-US"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E71E3-33F6-A347-9B66-99E53FC565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31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7B1EE1-1AEA-4440-87BE-DE72A3438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2CB1321-3DF3-E143-937C-0347917AE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C242A9E-24FF-DF42-AC88-8E684698B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D90AE-8573-7F44-A1CB-B564976FB4BB}" type="datetimeFigureOut">
              <a:rPr lang="it-IT" smtClean="0"/>
              <a:pPr>
                <a:defRPr/>
              </a:pPr>
              <a:t>09/02/2023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654ACB-1556-3F47-954F-05334A273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BF9146D-F279-2943-BF59-91243F319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C1A006-C08C-E34B-9CF1-13D7006A56BD}" type="slidenum">
              <a:rPr lang="it-IT" altLang="en-IT"/>
              <a:pPr/>
              <a:t>‹N›</a:t>
            </a:fld>
            <a:endParaRPr lang="it-IT" altLang="en-IT"/>
          </a:p>
        </p:txBody>
      </p:sp>
    </p:spTree>
    <p:extLst>
      <p:ext uri="{BB962C8B-B14F-4D97-AF65-F5344CB8AC3E}">
        <p14:creationId xmlns:p14="http://schemas.microsoft.com/office/powerpoint/2010/main" val="1540988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BFDCAB-845C-DC4D-990B-862E310CE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7394BF1-4593-8340-B182-73F3B6B91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AAC4E1-B225-E546-B230-6B6B60D96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AC3337-4DA4-3044-81BA-C23BD5E3FB65}" type="datetimeFigureOut">
              <a:rPr lang="it-IT" smtClean="0"/>
              <a:pPr>
                <a:defRPr/>
              </a:pPr>
              <a:t>09/02/2023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F3C0AB-8C98-4647-AFEF-185D097B9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D72114-7963-4340-A760-1D1D14F25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758235-7322-7B47-A01A-76715313F3AB}" type="slidenum">
              <a:rPr lang="it-IT" altLang="en-IT"/>
              <a:pPr/>
              <a:t>‹N›</a:t>
            </a:fld>
            <a:endParaRPr lang="it-IT" altLang="en-IT"/>
          </a:p>
        </p:txBody>
      </p:sp>
    </p:spTree>
    <p:extLst>
      <p:ext uri="{BB962C8B-B14F-4D97-AF65-F5344CB8AC3E}">
        <p14:creationId xmlns:p14="http://schemas.microsoft.com/office/powerpoint/2010/main" val="4228214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A49C38E-A44E-3A40-ADB2-EFDB7FF2DE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0F9522F-3348-8641-9915-5ED8F2062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A84855C-5C10-0147-A7AD-82C977287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529690-AF86-E440-A93C-EA1070CC2416}" type="datetimeFigureOut">
              <a:rPr lang="it-IT" smtClean="0"/>
              <a:pPr>
                <a:defRPr/>
              </a:pPr>
              <a:t>09/02/2023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6B9D5A-72C3-7042-9936-8DC35C31D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463ABBA-AEAF-074B-9119-3B41028E1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9418B8-CEB8-3A45-810F-F2526CFBDCCD}" type="slidenum">
              <a:rPr lang="it-IT" altLang="en-IT"/>
              <a:pPr/>
              <a:t>‹N›</a:t>
            </a:fld>
            <a:endParaRPr lang="it-IT" altLang="en-IT"/>
          </a:p>
        </p:txBody>
      </p:sp>
    </p:spTree>
    <p:extLst>
      <p:ext uri="{BB962C8B-B14F-4D97-AF65-F5344CB8AC3E}">
        <p14:creationId xmlns:p14="http://schemas.microsoft.com/office/powerpoint/2010/main" val="3692535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E8F245-97CF-4E47-9193-524967E91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BB4E63-6C0C-C548-A31F-DBD5C2793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1B28FB6-198B-FD48-9B04-8F8C46F6E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AC49E-C631-E547-ACF1-8BCAB6C1D20B}" type="datetimeFigureOut">
              <a:rPr lang="it-IT" smtClean="0"/>
              <a:pPr>
                <a:defRPr/>
              </a:pPr>
              <a:t>09/02/2023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F2B772-65E3-3545-99C9-0D9399BDB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AF556A-5625-0148-8EB5-390079841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D62D44-2725-364B-964B-7E37A97AA020}" type="slidenum">
              <a:rPr lang="it-IT" altLang="en-IT"/>
              <a:pPr/>
              <a:t>‹N›</a:t>
            </a:fld>
            <a:endParaRPr lang="it-IT" altLang="en-IT"/>
          </a:p>
        </p:txBody>
      </p:sp>
    </p:spTree>
    <p:extLst>
      <p:ext uri="{BB962C8B-B14F-4D97-AF65-F5344CB8AC3E}">
        <p14:creationId xmlns:p14="http://schemas.microsoft.com/office/powerpoint/2010/main" val="641808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EBF54F-A335-FB4A-B02A-28BE21347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01111F4-75D0-7D4C-B110-1C6F960E7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4D4527-E963-4C48-BDC3-2FC1A31FB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A92CC7-DFA5-104B-8C14-838D6CE38624}" type="datetimeFigureOut">
              <a:rPr lang="it-IT" smtClean="0"/>
              <a:pPr>
                <a:defRPr/>
              </a:pPr>
              <a:t>09/02/2023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CA0E9A7-588B-7046-8420-4292CB1BB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FF7C50-B93F-2E49-A9DF-8C7754810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3081CB-50CD-F847-AC89-00B8E6473837}" type="slidenum">
              <a:rPr lang="it-IT" altLang="en-IT"/>
              <a:pPr/>
              <a:t>‹N›</a:t>
            </a:fld>
            <a:endParaRPr lang="it-IT" altLang="en-IT"/>
          </a:p>
        </p:txBody>
      </p:sp>
    </p:spTree>
    <p:extLst>
      <p:ext uri="{BB962C8B-B14F-4D97-AF65-F5344CB8AC3E}">
        <p14:creationId xmlns:p14="http://schemas.microsoft.com/office/powerpoint/2010/main" val="1618383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B302DD-2881-7F49-9CE2-7A2F6A70C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A1AFA74-D806-6F47-B5CE-EDCCBB26BC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51525B6-47BC-CC42-A76B-B7484F9B8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610EDCEF-C69B-884A-B0BA-A7C36D102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3B085B-C71E-AB40-AAAD-9004E615CA2C}" type="datetimeFigureOut">
              <a:rPr lang="it-IT" smtClean="0"/>
              <a:pPr>
                <a:defRPr/>
              </a:pPr>
              <a:t>09/02/2023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3D2CF330-4AF0-974B-AA2B-3999CC622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AF5D91A3-9003-0841-9DAA-8D372B51D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B4180-F16A-224D-95D0-FEDC5FD55EEA}" type="slidenum">
              <a:rPr lang="it-IT" altLang="en-IT"/>
              <a:pPr/>
              <a:t>‹N›</a:t>
            </a:fld>
            <a:endParaRPr lang="it-IT" altLang="en-IT"/>
          </a:p>
        </p:txBody>
      </p:sp>
    </p:spTree>
    <p:extLst>
      <p:ext uri="{BB962C8B-B14F-4D97-AF65-F5344CB8AC3E}">
        <p14:creationId xmlns:p14="http://schemas.microsoft.com/office/powerpoint/2010/main" val="2273708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354986-3F2B-434A-A9D8-C5C00E3AC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B580444-ABE1-8747-803F-145BE421F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D5AF291-27FD-994F-922A-650E53B21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56964B7-9FB1-794E-AD0F-260B8642F6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022E4FC-C755-9345-B524-38870D8554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4E919FD4-E16E-844A-AF75-A9750BB7B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48D94-5E2C-814E-A513-D3460A4A1987}" type="datetimeFigureOut">
              <a:rPr lang="it-IT" smtClean="0"/>
              <a:pPr>
                <a:defRPr/>
              </a:pPr>
              <a:t>09/02/2023</a:t>
            </a:fld>
            <a:endParaRPr lang="it-IT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A64A33BE-BB75-F845-8C13-9ED0EFE8B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DDCD487E-42C8-204D-899A-8198D46D6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C0B56B-B3B6-C144-A725-066A785F2693}" type="slidenum">
              <a:rPr lang="it-IT" altLang="en-IT"/>
              <a:pPr/>
              <a:t>‹N›</a:t>
            </a:fld>
            <a:endParaRPr lang="it-IT" altLang="en-IT"/>
          </a:p>
        </p:txBody>
      </p:sp>
    </p:spTree>
    <p:extLst>
      <p:ext uri="{BB962C8B-B14F-4D97-AF65-F5344CB8AC3E}">
        <p14:creationId xmlns:p14="http://schemas.microsoft.com/office/powerpoint/2010/main" val="127296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564C79-E57F-CC4D-B39E-0843C1C5D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3">
            <a:extLst>
              <a:ext uri="{FF2B5EF4-FFF2-40B4-BE49-F238E27FC236}">
                <a16:creationId xmlns:a16="http://schemas.microsoft.com/office/drawing/2014/main" id="{8195DDB8-131A-E848-85F6-350F06648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8D1292-9B25-0A47-AFAA-E009F4C90E77}" type="datetimeFigureOut">
              <a:rPr lang="it-IT" smtClean="0"/>
              <a:pPr>
                <a:defRPr/>
              </a:pPr>
              <a:t>09/02/2023</a:t>
            </a:fld>
            <a:endParaRPr lang="it-IT"/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996CE097-486D-1940-B394-E9326DB49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9E7AF4CF-6590-7644-8885-DF0012EC1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052021-B48F-2A47-9433-A0D6FD6FAFAD}" type="slidenum">
              <a:rPr lang="it-IT" altLang="en-IT"/>
              <a:pPr/>
              <a:t>‹N›</a:t>
            </a:fld>
            <a:endParaRPr lang="it-IT" altLang="en-IT"/>
          </a:p>
        </p:txBody>
      </p:sp>
    </p:spTree>
    <p:extLst>
      <p:ext uri="{BB962C8B-B14F-4D97-AF65-F5344CB8AC3E}">
        <p14:creationId xmlns:p14="http://schemas.microsoft.com/office/powerpoint/2010/main" val="56760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5E202623-9CEB-6B46-A88E-4D4C92CF6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4C5C8-0BC9-4042-8394-35CF3E17771B}" type="datetimeFigureOut">
              <a:rPr lang="it-IT" smtClean="0"/>
              <a:pPr>
                <a:defRPr/>
              </a:pPr>
              <a:t>09/02/2023</a:t>
            </a:fld>
            <a:endParaRPr lang="it-IT"/>
          </a:p>
        </p:txBody>
      </p:sp>
      <p:sp>
        <p:nvSpPr>
          <p:cNvPr id="3" name="Segnaposto piè di pagina 4">
            <a:extLst>
              <a:ext uri="{FF2B5EF4-FFF2-40B4-BE49-F238E27FC236}">
                <a16:creationId xmlns:a16="http://schemas.microsoft.com/office/drawing/2014/main" id="{BF7D238B-66C5-8744-8F2E-AE285CCCA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4F900157-4897-CF48-9D2E-5A0F66513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3C823D-392D-8F4D-86CC-A73C1B6CD467}" type="slidenum">
              <a:rPr lang="it-IT" altLang="en-IT"/>
              <a:pPr/>
              <a:t>‹N›</a:t>
            </a:fld>
            <a:endParaRPr lang="it-IT" altLang="en-IT"/>
          </a:p>
        </p:txBody>
      </p:sp>
    </p:spTree>
    <p:extLst>
      <p:ext uri="{BB962C8B-B14F-4D97-AF65-F5344CB8AC3E}">
        <p14:creationId xmlns:p14="http://schemas.microsoft.com/office/powerpoint/2010/main" val="2042661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686AD7-0F14-5C48-81B2-5CEC7B44B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50A247-D3CB-DC44-87BE-92587B73B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79A30FA-BDEE-4149-823E-F4C81CAB2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09FB549C-895C-5847-9A01-968B3F1B7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CFA68-64BB-DD44-9A5E-38EDF28DC98F}" type="datetimeFigureOut">
              <a:rPr lang="it-IT" smtClean="0"/>
              <a:pPr>
                <a:defRPr/>
              </a:pPr>
              <a:t>09/02/2023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7E3C05F9-21AF-1D4F-94FE-9584D8E9C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6EE22EDA-773F-DD49-BDA2-02F037A0E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D575AB-B3B3-2945-AD12-535D9BEE93D7}" type="slidenum">
              <a:rPr lang="it-IT" altLang="en-IT"/>
              <a:pPr/>
              <a:t>‹N›</a:t>
            </a:fld>
            <a:endParaRPr lang="it-IT" altLang="en-IT"/>
          </a:p>
        </p:txBody>
      </p:sp>
    </p:spTree>
    <p:extLst>
      <p:ext uri="{BB962C8B-B14F-4D97-AF65-F5344CB8AC3E}">
        <p14:creationId xmlns:p14="http://schemas.microsoft.com/office/powerpoint/2010/main" val="2246417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8F25F2-4362-1447-AE75-F04DB2A86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8D14C07-7FE8-664E-9F92-E58F1A4A7A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B62212C-4AA9-A14C-B79A-DAA1D68D4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D3F7DF5-592B-DC43-8CDE-A2AD7C193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7C25D-A650-A444-ACB7-649320E93144}" type="datetimeFigureOut">
              <a:rPr lang="it-IT" smtClean="0"/>
              <a:pPr>
                <a:defRPr/>
              </a:pPr>
              <a:t>09/02/2023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C40356B5-543C-E943-9C27-5322555D8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DAA36069-ECF1-A145-9801-1CDB9DBD4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95D86F-A01D-4D4C-8798-84E5EB558A4E}" type="slidenum">
              <a:rPr lang="it-IT" altLang="en-IT"/>
              <a:pPr/>
              <a:t>‹N›</a:t>
            </a:fld>
            <a:endParaRPr lang="it-IT" altLang="en-IT"/>
          </a:p>
        </p:txBody>
      </p:sp>
    </p:spTree>
    <p:extLst>
      <p:ext uri="{BB962C8B-B14F-4D97-AF65-F5344CB8AC3E}">
        <p14:creationId xmlns:p14="http://schemas.microsoft.com/office/powerpoint/2010/main" val="312172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itolo 1">
            <a:extLst>
              <a:ext uri="{FF2B5EF4-FFF2-40B4-BE49-F238E27FC236}">
                <a16:creationId xmlns:a16="http://schemas.microsoft.com/office/drawing/2014/main" id="{32FDAA61-A6CA-5C48-AD9F-FD40193AC8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IT"/>
              <a:t>Fare clic per modificare lo stile del titolo dello schema</a:t>
            </a:r>
          </a:p>
        </p:txBody>
      </p:sp>
      <p:sp>
        <p:nvSpPr>
          <p:cNvPr id="1027" name="Segnaposto testo 2">
            <a:extLst>
              <a:ext uri="{FF2B5EF4-FFF2-40B4-BE49-F238E27FC236}">
                <a16:creationId xmlns:a16="http://schemas.microsoft.com/office/drawing/2014/main" id="{BAF99897-5197-A54E-924F-D794DF4008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IT"/>
              <a:t>Fare clic per modificare gli stili del testo dello schema</a:t>
            </a:r>
          </a:p>
          <a:p>
            <a:pPr lvl="1"/>
            <a:r>
              <a:rPr lang="it-IT" altLang="en-IT"/>
              <a:t>Secondo livello</a:t>
            </a:r>
          </a:p>
          <a:p>
            <a:pPr lvl="2"/>
            <a:r>
              <a:rPr lang="it-IT" altLang="en-IT"/>
              <a:t>Terzo livello</a:t>
            </a:r>
          </a:p>
          <a:p>
            <a:pPr lvl="3"/>
            <a:r>
              <a:rPr lang="it-IT" altLang="en-IT"/>
              <a:t>Quarto livello</a:t>
            </a:r>
          </a:p>
          <a:p>
            <a:pPr lvl="4"/>
            <a:r>
              <a:rPr lang="it-IT" altLang="en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2B8EB6A-5FB5-4B40-9330-A64454E9F6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C46740A-0ACC-9248-8B63-5C6A63DE4BEC}" type="datetimeFigureOut">
              <a:rPr lang="it-IT" smtClean="0"/>
              <a:pPr>
                <a:defRPr/>
              </a:pPr>
              <a:t>09/02/2023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D41C78-E1D3-684E-B703-19EF9F03B2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0E8585-511D-E448-B551-CFBFD5F272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8F6A2777-2F21-3046-BC44-1C7446939A21}" type="slidenum">
              <a:rPr lang="it-IT" altLang="en-IT"/>
              <a:pPr/>
              <a:t>‹N›</a:t>
            </a:fld>
            <a:endParaRPr lang="it-IT" altLang="en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4.pn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e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jpe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3" Type="http://schemas.openxmlformats.org/officeDocument/2006/relationships/image" Target="../media/image4.png"/><Relationship Id="rId7" Type="http://schemas.openxmlformats.org/officeDocument/2006/relationships/image" Target="../media/image3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jpeg"/><Relationship Id="rId5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36.jpe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eg"/><Relationship Id="rId3" Type="http://schemas.openxmlformats.org/officeDocument/2006/relationships/image" Target="../media/image4.png"/><Relationship Id="rId7" Type="http://schemas.openxmlformats.org/officeDocument/2006/relationships/image" Target="../media/image38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jpe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jpe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jpe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jpe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jpe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6C_D394E22A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stehin/P4_firewal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magine 2">
            <a:extLst>
              <a:ext uri="{FF2B5EF4-FFF2-40B4-BE49-F238E27FC236}">
                <a16:creationId xmlns:a16="http://schemas.microsoft.com/office/drawing/2014/main" id="{1FD376FA-C3C7-8446-9D26-00BB7ED74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925" y="338138"/>
            <a:ext cx="4248150" cy="185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3E2C7848-D0C0-9848-A987-4617A90B8B9B}"/>
              </a:ext>
            </a:extLst>
          </p:cNvPr>
          <p:cNvSpPr/>
          <p:nvPr/>
        </p:nvSpPr>
        <p:spPr>
          <a:xfrm>
            <a:off x="1320085" y="2683256"/>
            <a:ext cx="9562564" cy="147732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Advanced and Software </a:t>
            </a:r>
            <a:r>
              <a:rPr lang="it-IT" err="1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Defined</a:t>
            </a:r>
            <a:r>
              <a:rPr lang="it-IT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Networks</a:t>
            </a:r>
            <a:endParaRPr lang="it-IT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it-IT" sz="3600" b="1" err="1">
                <a:latin typeface="Arial"/>
                <a:cs typeface="Calibri"/>
              </a:rPr>
              <a:t>Programmable</a:t>
            </a:r>
            <a:r>
              <a:rPr lang="it-IT" sz="3600" b="1">
                <a:latin typeface="Arial"/>
                <a:cs typeface="Calibri"/>
              </a:rPr>
              <a:t> </a:t>
            </a:r>
            <a:r>
              <a:rPr lang="it-IT" sz="3600" b="1" err="1">
                <a:latin typeface="Arial"/>
                <a:cs typeface="Calibri"/>
              </a:rPr>
              <a:t>dataplanes</a:t>
            </a:r>
            <a:r>
              <a:rPr lang="it-IT" sz="3600" b="1">
                <a:latin typeface="Arial"/>
                <a:cs typeface="Calibri"/>
              </a:rPr>
              <a:t> </a:t>
            </a:r>
            <a:r>
              <a:rPr lang="it-IT" sz="3600" b="1" err="1">
                <a:latin typeface="Arial"/>
                <a:cs typeface="Calibri"/>
              </a:rPr>
              <a:t>emulation</a:t>
            </a:r>
            <a:r>
              <a:rPr lang="it-IT" sz="3600" b="1">
                <a:latin typeface="Arial"/>
                <a:cs typeface="Calibri"/>
              </a:rPr>
              <a:t> with P4 </a:t>
            </a:r>
            <a:r>
              <a:rPr lang="it-IT" sz="3600" b="1" err="1">
                <a:latin typeface="Arial"/>
                <a:cs typeface="Calibri"/>
              </a:rPr>
              <a:t>language</a:t>
            </a:r>
            <a:r>
              <a:rPr lang="it-IT" sz="3600" b="1">
                <a:latin typeface="Arial"/>
                <a:cs typeface="Calibri"/>
              </a:rPr>
              <a:t> in </a:t>
            </a:r>
            <a:r>
              <a:rPr lang="it-IT" sz="3600" b="1" err="1">
                <a:latin typeface="Arial"/>
                <a:cs typeface="Calibri"/>
              </a:rPr>
              <a:t>mininet</a:t>
            </a:r>
            <a:r>
              <a:rPr lang="it-IT" sz="3600" b="1">
                <a:latin typeface="Arial"/>
                <a:cs typeface="Calibri"/>
              </a:rPr>
              <a:t> </a:t>
            </a:r>
            <a:r>
              <a:rPr lang="it-IT" sz="3600" b="1" err="1">
                <a:latin typeface="Arial"/>
                <a:cs typeface="Calibri"/>
              </a:rPr>
              <a:t>environment</a:t>
            </a:r>
            <a:endParaRPr lang="it-IT" b="1">
              <a:latin typeface="Arial"/>
              <a:cs typeface="Arial"/>
            </a:endParaRPr>
          </a:p>
        </p:txBody>
      </p:sp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259F74BB-AAC0-7942-A673-A4FEBFF978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2726" y="5766492"/>
            <a:ext cx="1865782" cy="1004652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FE28192-8E2C-A546-91A5-FB7E60EE23C3}"/>
              </a:ext>
            </a:extLst>
          </p:cNvPr>
          <p:cNvGrpSpPr/>
          <p:nvPr/>
        </p:nvGrpSpPr>
        <p:grpSpPr>
          <a:xfrm>
            <a:off x="3169392" y="4579176"/>
            <a:ext cx="5842484" cy="995617"/>
            <a:chOff x="3923585" y="4544989"/>
            <a:chExt cx="4171884" cy="986066"/>
          </a:xfrm>
        </p:grpSpPr>
        <p:sp>
          <p:nvSpPr>
            <p:cNvPr id="10" name="Rettangolo 3">
              <a:extLst>
                <a:ext uri="{FF2B5EF4-FFF2-40B4-BE49-F238E27FC236}">
                  <a16:creationId xmlns:a16="http://schemas.microsoft.com/office/drawing/2014/main" id="{CA1CCD48-30C8-9749-9189-1D76D948FB1C}"/>
                </a:ext>
              </a:extLst>
            </p:cNvPr>
            <p:cNvSpPr/>
            <p:nvPr/>
          </p:nvSpPr>
          <p:spPr>
            <a:xfrm>
              <a:off x="3923585" y="4544989"/>
              <a:ext cx="2204637" cy="984885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b="1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Professori:</a:t>
              </a:r>
              <a:endParaRPr lang="it-IT" b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sz="200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Prof. Fortunato Santucci</a:t>
              </a:r>
              <a:endParaRPr lang="it-IT" sz="20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sz="200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Prof. Andrea Marotta</a:t>
              </a:r>
              <a:endParaRPr lang="it-IT" sz="20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2" name="Rettangolo 3">
              <a:extLst>
                <a:ext uri="{FF2B5EF4-FFF2-40B4-BE49-F238E27FC236}">
                  <a16:creationId xmlns:a16="http://schemas.microsoft.com/office/drawing/2014/main" id="{99217D3B-3ABE-B44F-BB7E-F971B4EBD0E4}"/>
                </a:ext>
              </a:extLst>
            </p:cNvPr>
            <p:cNvSpPr/>
            <p:nvPr/>
          </p:nvSpPr>
          <p:spPr>
            <a:xfrm>
              <a:off x="6239732" y="4544989"/>
              <a:ext cx="1855737" cy="986066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b="1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Studenti:</a:t>
              </a:r>
              <a:endParaRPr lang="it-IT" b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sz="200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Stefano </a:t>
              </a:r>
              <a:r>
                <a:rPr lang="it-IT" sz="2000" err="1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Hinic</a:t>
              </a:r>
              <a:endParaRPr lang="it-IT" sz="200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endParaRPr>
            </a:p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sz="2000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Umberto </a:t>
              </a:r>
              <a:r>
                <a:rPr lang="it-IT" sz="2000" err="1">
                  <a:solidFill>
                    <a:schemeClr val="bg2">
                      <a:lumMod val="25000"/>
                    </a:schemeClr>
                  </a:solidFill>
                  <a:latin typeface="Arial"/>
                  <a:cs typeface="Arial"/>
                </a:rPr>
                <a:t>Impicciatore</a:t>
              </a:r>
              <a:endParaRPr lang="it-IT" sz="200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Immagine 4">
            <a:extLst>
              <a:ext uri="{FF2B5EF4-FFF2-40B4-BE49-F238E27FC236}">
                <a16:creationId xmlns:a16="http://schemas.microsoft.com/office/drawing/2014/main" id="{B1B64B67-E2A4-6D40-9A7E-5D2187F3D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825" y="5956300"/>
            <a:ext cx="196215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Immagine 6">
            <a:extLst>
              <a:ext uri="{FF2B5EF4-FFF2-40B4-BE49-F238E27FC236}">
                <a16:creationId xmlns:a16="http://schemas.microsoft.com/office/drawing/2014/main" id="{812AF4DC-455C-6E4A-8F53-83FD75334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8" y="0"/>
            <a:ext cx="12192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EB8DEF-428B-D14B-8E9D-B27B95667739}"/>
              </a:ext>
            </a:extLst>
          </p:cNvPr>
          <p:cNvSpPr/>
          <p:nvPr/>
        </p:nvSpPr>
        <p:spPr>
          <a:xfrm>
            <a:off x="235611" y="159836"/>
            <a:ext cx="11720083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r>
              <a:rPr lang="it-IT" sz="2800" b="1">
                <a:solidFill>
                  <a:schemeClr val="bg1"/>
                </a:solidFill>
                <a:latin typeface="CMSS12"/>
              </a:rPr>
              <a:t>P4Runtime</a:t>
            </a:r>
            <a:endParaRPr lang="it-IT" sz="2000" b="1">
              <a:solidFill>
                <a:schemeClr val="bg1"/>
              </a:solidFill>
              <a:latin typeface="CMSS12"/>
            </a:endParaRPr>
          </a:p>
        </p:txBody>
      </p:sp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6665161C-CE0F-8549-BC57-5F91F632C5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8325" y="5956299"/>
            <a:ext cx="1440903" cy="77587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3BEC8E8-2DE5-CE4B-9ABC-C7F3482B33E3}"/>
              </a:ext>
            </a:extLst>
          </p:cNvPr>
          <p:cNvSpPr/>
          <p:nvPr/>
        </p:nvSpPr>
        <p:spPr>
          <a:xfrm>
            <a:off x="235612" y="1720840"/>
            <a:ext cx="11720083" cy="378565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 algn="just">
              <a:buFont typeface="Arial"/>
              <a:buChar char="•"/>
            </a:pPr>
            <a:r>
              <a:rPr lang="it-IT" sz="2400">
                <a:latin typeface="Calibri"/>
                <a:cs typeface="Calibri"/>
              </a:rPr>
              <a:t>Utilizzare i buffer di protocollo per definire le API </a:t>
            </a:r>
            <a:endParaRPr lang="it-IT">
              <a:cs typeface="Calibri" panose="020F0502020204030204" pitchFamily="34" charset="0"/>
            </a:endParaRPr>
          </a:p>
          <a:p>
            <a:pPr algn="just"/>
            <a:r>
              <a:rPr lang="it-IT" sz="2400">
                <a:latin typeface="Calibri"/>
                <a:cs typeface="Calibri"/>
              </a:rPr>
              <a:t>e i messaggi del servizio</a:t>
            </a:r>
            <a:endParaRPr lang="it-IT">
              <a:cs typeface="Calibri" panose="020F0502020204030204" pitchFamily="34" charset="0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2400">
                <a:latin typeface="Calibri"/>
                <a:cs typeface="Calibri"/>
              </a:rPr>
              <a:t>Generazione automatica di </a:t>
            </a:r>
            <a:r>
              <a:rPr lang="it-IT" sz="2400" err="1">
                <a:latin typeface="Calibri"/>
                <a:cs typeface="Calibri"/>
              </a:rPr>
              <a:t>stub</a:t>
            </a:r>
            <a:r>
              <a:rPr lang="it-IT" sz="2400">
                <a:latin typeface="Calibri"/>
                <a:cs typeface="Calibri"/>
              </a:rPr>
              <a:t> nativi in:</a:t>
            </a:r>
            <a:endParaRPr lang="it-IT">
              <a:cs typeface="Calibri" panose="020F0502020204030204" pitchFamily="34" charset="0"/>
            </a:endParaRPr>
          </a:p>
          <a:p>
            <a:pPr algn="just"/>
            <a:r>
              <a:rPr lang="it-IT" sz="2400">
                <a:latin typeface="Calibri"/>
                <a:cs typeface="Calibri"/>
              </a:rPr>
              <a:t>        C / C++</a:t>
            </a:r>
            <a:endParaRPr lang="it-IT">
              <a:latin typeface="Calibri"/>
              <a:cs typeface="Calibri"/>
            </a:endParaRPr>
          </a:p>
          <a:p>
            <a:pPr algn="just"/>
            <a:r>
              <a:rPr lang="it-IT" sz="2400">
                <a:latin typeface="Calibri"/>
                <a:cs typeface="Calibri"/>
              </a:rPr>
              <a:t>        C#</a:t>
            </a:r>
            <a:endParaRPr lang="it-IT">
              <a:latin typeface="Calibri"/>
              <a:cs typeface="Calibri"/>
            </a:endParaRPr>
          </a:p>
          <a:p>
            <a:pPr algn="just"/>
            <a:r>
              <a:rPr lang="it-IT" sz="2400">
                <a:latin typeface="Calibri"/>
                <a:cs typeface="Calibri"/>
              </a:rPr>
              <a:t>        Dart</a:t>
            </a:r>
            <a:endParaRPr lang="it-IT">
              <a:latin typeface="Calibri"/>
              <a:cs typeface="Calibri"/>
            </a:endParaRPr>
          </a:p>
          <a:p>
            <a:pPr algn="just"/>
            <a:r>
              <a:rPr lang="it-IT" sz="2400">
                <a:latin typeface="Calibri"/>
                <a:cs typeface="Calibri"/>
              </a:rPr>
              <a:t>        PHP</a:t>
            </a:r>
          </a:p>
          <a:p>
            <a:pPr algn="just"/>
            <a:r>
              <a:rPr lang="it-IT" sz="2400">
                <a:latin typeface="Calibri"/>
                <a:cs typeface="Calibri"/>
              </a:rPr>
              <a:t>        More...</a:t>
            </a:r>
            <a:endParaRPr lang="it-IT">
              <a:cs typeface="Calibri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2400">
                <a:latin typeface="Calibri"/>
                <a:cs typeface="Calibri"/>
              </a:rPr>
              <a:t>Trasporto su HTTP/2.0 e TLS : implementazione efficiente di una singola connessione TCP che supporta lo  streaming  bidirezionale</a:t>
            </a:r>
            <a:endParaRPr lang="it-IT">
              <a:cs typeface="Calibri"/>
            </a:endParaRPr>
          </a:p>
        </p:txBody>
      </p:sp>
      <p:pic>
        <p:nvPicPr>
          <p:cNvPr id="2" name="Immagine 2">
            <a:extLst>
              <a:ext uri="{FF2B5EF4-FFF2-40B4-BE49-F238E27FC236}">
                <a16:creationId xmlns:a16="http://schemas.microsoft.com/office/drawing/2014/main" id="{661E54DA-667F-B13E-6715-3C63D39949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3570" y="1715277"/>
            <a:ext cx="4482860" cy="2809222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DBCD0F6E-FF52-D250-AA21-9AD35CE2A967}"/>
              </a:ext>
            </a:extLst>
          </p:cNvPr>
          <p:cNvSpPr txBox="1"/>
          <p:nvPr/>
        </p:nvSpPr>
        <p:spPr>
          <a:xfrm>
            <a:off x="310551" y="1115683"/>
            <a:ext cx="2743200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it-IT" sz="2500" b="1" err="1">
                <a:latin typeface="Calibri"/>
                <a:cs typeface="Calibri"/>
              </a:rPr>
              <a:t>gRPC</a:t>
            </a:r>
            <a:r>
              <a:rPr lang="it-IT" sz="2500" b="1">
                <a:latin typeface="Calibri"/>
                <a:cs typeface="Calibri"/>
              </a:rPr>
              <a:t> Basics</a:t>
            </a:r>
            <a:endParaRPr lang="it-IT" sz="25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68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Immagine 4">
            <a:extLst>
              <a:ext uri="{FF2B5EF4-FFF2-40B4-BE49-F238E27FC236}">
                <a16:creationId xmlns:a16="http://schemas.microsoft.com/office/drawing/2014/main" id="{B1B64B67-E2A4-6D40-9A7E-5D2187F3D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825" y="5956300"/>
            <a:ext cx="196215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Immagine 6">
            <a:extLst>
              <a:ext uri="{FF2B5EF4-FFF2-40B4-BE49-F238E27FC236}">
                <a16:creationId xmlns:a16="http://schemas.microsoft.com/office/drawing/2014/main" id="{812AF4DC-455C-6E4A-8F53-83FD75334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8" y="0"/>
            <a:ext cx="12192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EB8DEF-428B-D14B-8E9D-B27B95667739}"/>
              </a:ext>
            </a:extLst>
          </p:cNvPr>
          <p:cNvSpPr/>
          <p:nvPr/>
        </p:nvSpPr>
        <p:spPr>
          <a:xfrm>
            <a:off x="235611" y="159836"/>
            <a:ext cx="11720083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r>
              <a:rPr lang="it-IT" sz="2800" b="1">
                <a:solidFill>
                  <a:schemeClr val="bg1"/>
                </a:solidFill>
                <a:latin typeface="CMSS12"/>
              </a:rPr>
              <a:t>P4Runtime</a:t>
            </a:r>
            <a:endParaRPr lang="it-IT" sz="2000" b="1">
              <a:solidFill>
                <a:schemeClr val="bg1"/>
              </a:solidFill>
              <a:latin typeface="CMSS12"/>
            </a:endParaRPr>
          </a:p>
        </p:txBody>
      </p:sp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6665161C-CE0F-8549-BC57-5F91F632C5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8325" y="5956299"/>
            <a:ext cx="1440903" cy="77587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3BEC8E8-2DE5-CE4B-9ABC-C7F3482B33E3}"/>
              </a:ext>
            </a:extLst>
          </p:cNvPr>
          <p:cNvSpPr/>
          <p:nvPr/>
        </p:nvSpPr>
        <p:spPr>
          <a:xfrm>
            <a:off x="235612" y="1720840"/>
            <a:ext cx="7234348" cy="433965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 algn="just">
              <a:buFont typeface="Arial"/>
              <a:buChar char="•"/>
            </a:pPr>
            <a:r>
              <a:rPr lang="it-IT" sz="2400" dirty="0">
                <a:latin typeface="Calibri"/>
                <a:cs typeface="Calibri"/>
              </a:rPr>
              <a:t>Il programma P4 viene compilato</a:t>
            </a:r>
          </a:p>
          <a:p>
            <a:pPr marL="342900" indent="-342900" algn="just">
              <a:buFont typeface="Arial"/>
              <a:buChar char="•"/>
            </a:pPr>
            <a:r>
              <a:rPr lang="it-IT" sz="2400" dirty="0">
                <a:latin typeface="Calibri"/>
                <a:cs typeface="Calibri"/>
              </a:rPr>
              <a:t>Il </a:t>
            </a:r>
            <a:r>
              <a:rPr lang="it-IT" sz="2400" dirty="0" err="1">
                <a:latin typeface="Calibri"/>
                <a:cs typeface="Calibri"/>
              </a:rPr>
              <a:t>compiler</a:t>
            </a:r>
            <a:r>
              <a:rPr lang="it-IT" sz="2400" dirty="0">
                <a:latin typeface="Calibri"/>
                <a:cs typeface="Calibri"/>
              </a:rPr>
              <a:t> genera due file: </a:t>
            </a:r>
          </a:p>
          <a:p>
            <a:pPr marL="342900" indent="-342900" algn="just">
              <a:buFont typeface="Arial"/>
              <a:buChar char="•"/>
            </a:pPr>
            <a:endParaRPr lang="it-IT" sz="2400" dirty="0">
              <a:latin typeface="Calibri"/>
              <a:cs typeface="Calibri"/>
            </a:endParaRPr>
          </a:p>
          <a:p>
            <a:pPr marL="342900" indent="-342900" algn="just">
              <a:buFont typeface="Arial"/>
              <a:buChar char="•"/>
            </a:pPr>
            <a:endParaRPr lang="it-IT" sz="2400" dirty="0">
              <a:latin typeface="Calibri"/>
              <a:cs typeface="Calibri"/>
            </a:endParaRPr>
          </a:p>
          <a:p>
            <a:pPr marL="342900" indent="-342900" algn="just">
              <a:buFont typeface="Arial"/>
              <a:buChar char="•"/>
            </a:pPr>
            <a:endParaRPr lang="it-IT" sz="2400" dirty="0">
              <a:latin typeface="Calibri"/>
              <a:cs typeface="Calibri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2400">
                <a:latin typeface="Calibri"/>
                <a:cs typeface="Calibri"/>
              </a:rPr>
              <a:t>P4info cattura</a:t>
            </a:r>
            <a:r>
              <a:rPr lang="it-IT" sz="2400" dirty="0">
                <a:latin typeface="Calibri"/>
                <a:cs typeface="Calibri"/>
              </a:rPr>
              <a:t> gli attributi del programma P4 necessari in fase di esecuzione:</a:t>
            </a:r>
            <a:endParaRPr lang="it-IT" dirty="0">
              <a:cs typeface="Calibri" panose="020F0502020204030204" pitchFamily="34" charset="0"/>
            </a:endParaRPr>
          </a:p>
          <a:p>
            <a:pPr algn="just"/>
            <a:endParaRPr lang="it-IT" sz="2400" dirty="0">
              <a:cs typeface="Calibri"/>
            </a:endParaRPr>
          </a:p>
          <a:p>
            <a:pPr algn="just"/>
            <a:endParaRPr lang="it-IT" dirty="0"/>
          </a:p>
          <a:p>
            <a:pPr algn="just"/>
            <a:endParaRPr lang="it-IT" dirty="0"/>
          </a:p>
          <a:p>
            <a:pPr marL="342900" indent="-342900" algn="just">
              <a:buFont typeface="Arial"/>
              <a:buChar char="•"/>
            </a:pPr>
            <a:r>
              <a:rPr lang="it-IT" sz="2400" dirty="0">
                <a:latin typeface="Calibri"/>
                <a:cs typeface="Calibri"/>
              </a:rPr>
              <a:t>Il file JSON viene utilizzato per installare il programma P4 sullo switch</a:t>
            </a:r>
            <a:endParaRPr lang="it-IT" sz="2400" dirty="0">
              <a:cs typeface="Calibri" panose="020F050202020403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40AAE61-0929-6C49-1DB0-EC50085B94F5}"/>
              </a:ext>
            </a:extLst>
          </p:cNvPr>
          <p:cNvSpPr txBox="1"/>
          <p:nvPr/>
        </p:nvSpPr>
        <p:spPr>
          <a:xfrm>
            <a:off x="238664" y="1101306"/>
            <a:ext cx="3505200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it-IT" sz="2500" b="1">
                <a:latin typeface="Calibri"/>
                <a:cs typeface="Calibri"/>
              </a:rPr>
              <a:t>P4Runtime Workflow</a:t>
            </a:r>
            <a:endParaRPr lang="it-IT" sz="2500">
              <a:cs typeface="Calibri"/>
            </a:endParaRPr>
          </a:p>
        </p:txBody>
      </p:sp>
      <p:pic>
        <p:nvPicPr>
          <p:cNvPr id="3" name="Immagine 3">
            <a:extLst>
              <a:ext uri="{FF2B5EF4-FFF2-40B4-BE49-F238E27FC236}">
                <a16:creationId xmlns:a16="http://schemas.microsoft.com/office/drawing/2014/main" id="{6C67283D-E1DF-D232-C332-3E83FE61EF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4855" y="1397634"/>
            <a:ext cx="4698519" cy="4479675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53359130-828D-08A9-0577-144A4D6A7BEF}"/>
              </a:ext>
            </a:extLst>
          </p:cNvPr>
          <p:cNvSpPr txBox="1"/>
          <p:nvPr/>
        </p:nvSpPr>
        <p:spPr>
          <a:xfrm>
            <a:off x="1533488" y="4293925"/>
            <a:ext cx="680950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just">
              <a:buAutoNum type="arabicPeriod"/>
            </a:pPr>
            <a:r>
              <a:rPr lang="it-IT" sz="2000">
                <a:latin typeface="Calibri"/>
                <a:cs typeface="Calibri"/>
              </a:rPr>
              <a:t>ID per tabelle, azioni, parametri, ecc.</a:t>
            </a:r>
            <a:endParaRPr lang="it-IT" sz="2000">
              <a:cs typeface="Calibri" panose="020F0502020204030204" pitchFamily="34" charset="0"/>
            </a:endParaRPr>
          </a:p>
          <a:p>
            <a:pPr marL="457200" indent="-457200" algn="just">
              <a:buAutoNum type="arabicPeriod"/>
            </a:pPr>
            <a:r>
              <a:rPr lang="it-IT" sz="2000">
                <a:latin typeface="Calibri"/>
                <a:cs typeface="Calibri"/>
              </a:rPr>
              <a:t>Struttura delle tabelle, parametri delle azioni, ecc.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0B10FF9-4D60-142F-0647-2D7E48B609C2}"/>
              </a:ext>
            </a:extLst>
          </p:cNvPr>
          <p:cNvSpPr txBox="1"/>
          <p:nvPr/>
        </p:nvSpPr>
        <p:spPr>
          <a:xfrm>
            <a:off x="1533487" y="2589111"/>
            <a:ext cx="680950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just">
              <a:buAutoNum type="arabicPeriod"/>
            </a:pPr>
            <a:r>
              <a:rPr lang="it-IT" sz="2000" dirty="0">
                <a:latin typeface="Calibri"/>
                <a:cs typeface="Calibri"/>
              </a:rPr>
              <a:t>file .p4info</a:t>
            </a:r>
            <a:endParaRPr lang="it-IT" sz="2000" dirty="0">
              <a:cs typeface="Calibri" panose="020F0502020204030204" pitchFamily="34" charset="0"/>
            </a:endParaRPr>
          </a:p>
          <a:p>
            <a:pPr marL="457200" indent="-457200" algn="just">
              <a:buAutoNum type="arabicPeriod"/>
            </a:pPr>
            <a:r>
              <a:rPr lang="it-IT" sz="2000" dirty="0">
                <a:latin typeface="Calibri"/>
                <a:cs typeface="Calibri"/>
              </a:rPr>
              <a:t>file .</a:t>
            </a:r>
            <a:r>
              <a:rPr lang="it-IT" sz="2000" dirty="0" err="1">
                <a:latin typeface="Calibri"/>
                <a:cs typeface="Calibri"/>
              </a:rPr>
              <a:t>json</a:t>
            </a:r>
            <a:endParaRPr lang="it-IT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086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Immagine 4">
            <a:extLst>
              <a:ext uri="{FF2B5EF4-FFF2-40B4-BE49-F238E27FC236}">
                <a16:creationId xmlns:a16="http://schemas.microsoft.com/office/drawing/2014/main" id="{B1B64B67-E2A4-6D40-9A7E-5D2187F3D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825" y="5956300"/>
            <a:ext cx="196215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Immagine 6">
            <a:extLst>
              <a:ext uri="{FF2B5EF4-FFF2-40B4-BE49-F238E27FC236}">
                <a16:creationId xmlns:a16="http://schemas.microsoft.com/office/drawing/2014/main" id="{812AF4DC-455C-6E4A-8F53-83FD75334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8" y="0"/>
            <a:ext cx="12192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EB8DEF-428B-D14B-8E9D-B27B95667739}"/>
              </a:ext>
            </a:extLst>
          </p:cNvPr>
          <p:cNvSpPr/>
          <p:nvPr/>
        </p:nvSpPr>
        <p:spPr>
          <a:xfrm>
            <a:off x="235611" y="159836"/>
            <a:ext cx="11720083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r>
              <a:rPr lang="it-IT" sz="2800" b="1">
                <a:solidFill>
                  <a:schemeClr val="bg1"/>
                </a:solidFill>
                <a:latin typeface="CMSS12"/>
              </a:rPr>
              <a:t>P4Runtime</a:t>
            </a:r>
            <a:endParaRPr lang="it-IT" sz="2000" b="1">
              <a:solidFill>
                <a:schemeClr val="bg1"/>
              </a:solidFill>
              <a:latin typeface="CMSS12"/>
            </a:endParaRPr>
          </a:p>
        </p:txBody>
      </p:sp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6665161C-CE0F-8549-BC57-5F91F632C5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8325" y="5956299"/>
            <a:ext cx="1440903" cy="77587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3BEC8E8-2DE5-CE4B-9ABC-C7F3482B33E3}"/>
              </a:ext>
            </a:extLst>
          </p:cNvPr>
          <p:cNvSpPr/>
          <p:nvPr/>
        </p:nvSpPr>
        <p:spPr>
          <a:xfrm>
            <a:off x="235612" y="1720840"/>
            <a:ext cx="11720083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endParaRPr lang="it-IT" sz="2400">
              <a:latin typeface="CMSS12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56C31C0-C74E-EE4F-C8A6-A5F37DEED3E5}"/>
              </a:ext>
            </a:extLst>
          </p:cNvPr>
          <p:cNvSpPr txBox="1"/>
          <p:nvPr/>
        </p:nvSpPr>
        <p:spPr>
          <a:xfrm>
            <a:off x="238664" y="1115683"/>
            <a:ext cx="4784783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it-IT" sz="2500" b="1">
                <a:latin typeface="Calibri"/>
                <a:cs typeface="Calibri"/>
              </a:rPr>
              <a:t>Esempio P4Runtime </a:t>
            </a:r>
            <a:r>
              <a:rPr lang="it-IT" sz="2500" b="1" err="1">
                <a:latin typeface="Calibri"/>
                <a:cs typeface="Calibri"/>
              </a:rPr>
              <a:t>Table</a:t>
            </a:r>
            <a:r>
              <a:rPr lang="it-IT" sz="2500" b="1">
                <a:latin typeface="Calibri"/>
                <a:cs typeface="Calibri"/>
              </a:rPr>
              <a:t> Entry </a:t>
            </a:r>
            <a:endParaRPr lang="it-IT" sz="2500" b="1">
              <a:cs typeface="Calibri"/>
            </a:endParaRPr>
          </a:p>
        </p:txBody>
      </p:sp>
      <p:pic>
        <p:nvPicPr>
          <p:cNvPr id="3" name="Immagine 3">
            <a:extLst>
              <a:ext uri="{FF2B5EF4-FFF2-40B4-BE49-F238E27FC236}">
                <a16:creationId xmlns:a16="http://schemas.microsoft.com/office/drawing/2014/main" id="{B8C653F0-01BA-C224-2097-D38BBB28A1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0174" y="1957623"/>
            <a:ext cx="8551651" cy="3934793"/>
          </a:xfrm>
          <a:prstGeom prst="rect">
            <a:avLst/>
          </a:prstGeom>
        </p:spPr>
      </p:pic>
      <p:sp>
        <p:nvSpPr>
          <p:cNvPr id="4" name="Ovale 3">
            <a:extLst>
              <a:ext uri="{FF2B5EF4-FFF2-40B4-BE49-F238E27FC236}">
                <a16:creationId xmlns:a16="http://schemas.microsoft.com/office/drawing/2014/main" id="{5EABA7F4-0911-3430-6FA9-4BE01F049DE2}"/>
              </a:ext>
            </a:extLst>
          </p:cNvPr>
          <p:cNvSpPr/>
          <p:nvPr/>
        </p:nvSpPr>
        <p:spPr>
          <a:xfrm>
            <a:off x="1976032" y="3047998"/>
            <a:ext cx="1640237" cy="1937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7A76570A-A389-A9B2-D01A-E95296C4C132}"/>
              </a:ext>
            </a:extLst>
          </p:cNvPr>
          <p:cNvSpPr/>
          <p:nvPr/>
        </p:nvSpPr>
        <p:spPr>
          <a:xfrm>
            <a:off x="2234337" y="3745422"/>
            <a:ext cx="1640237" cy="28413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2B9405FD-385D-6083-0BC5-2FCBB6483B77}"/>
              </a:ext>
            </a:extLst>
          </p:cNvPr>
          <p:cNvSpPr/>
          <p:nvPr/>
        </p:nvSpPr>
        <p:spPr>
          <a:xfrm>
            <a:off x="7297117" y="3926236"/>
            <a:ext cx="1640237" cy="19372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1D8E6C28-A78D-9DA8-C60C-BF633E570F90}"/>
              </a:ext>
            </a:extLst>
          </p:cNvPr>
          <p:cNvSpPr/>
          <p:nvPr/>
        </p:nvSpPr>
        <p:spPr>
          <a:xfrm>
            <a:off x="7180880" y="2621795"/>
            <a:ext cx="1640237" cy="1937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3844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Immagine 4">
            <a:extLst>
              <a:ext uri="{FF2B5EF4-FFF2-40B4-BE49-F238E27FC236}">
                <a16:creationId xmlns:a16="http://schemas.microsoft.com/office/drawing/2014/main" id="{B1B64B67-E2A4-6D40-9A7E-5D2187F3D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825" y="5956300"/>
            <a:ext cx="196215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Immagine 6">
            <a:extLst>
              <a:ext uri="{FF2B5EF4-FFF2-40B4-BE49-F238E27FC236}">
                <a16:creationId xmlns:a16="http://schemas.microsoft.com/office/drawing/2014/main" id="{812AF4DC-455C-6E4A-8F53-83FD75334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8" y="0"/>
            <a:ext cx="12192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EB8DEF-428B-D14B-8E9D-B27B95667739}"/>
              </a:ext>
            </a:extLst>
          </p:cNvPr>
          <p:cNvSpPr/>
          <p:nvPr/>
        </p:nvSpPr>
        <p:spPr>
          <a:xfrm>
            <a:off x="235611" y="159836"/>
            <a:ext cx="11720083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r>
              <a:rPr lang="it-IT" sz="2800" b="1">
                <a:solidFill>
                  <a:schemeClr val="bg1"/>
                </a:solidFill>
                <a:latin typeface="CMSS12"/>
              </a:rPr>
              <a:t>P4Runtime</a:t>
            </a:r>
            <a:endParaRPr lang="it-IT" sz="2000" b="1">
              <a:solidFill>
                <a:schemeClr val="bg1"/>
              </a:solidFill>
              <a:latin typeface="CMSS12"/>
            </a:endParaRPr>
          </a:p>
        </p:txBody>
      </p:sp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6665161C-CE0F-8549-BC57-5F91F632C5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8325" y="5956299"/>
            <a:ext cx="1440903" cy="77587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3BEC8E8-2DE5-CE4B-9ABC-C7F3482B33E3}"/>
              </a:ext>
            </a:extLst>
          </p:cNvPr>
          <p:cNvSpPr/>
          <p:nvPr/>
        </p:nvSpPr>
        <p:spPr>
          <a:xfrm>
            <a:off x="235612" y="1720840"/>
            <a:ext cx="11720083" cy="280076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it-IT" sz="2200" err="1">
                <a:latin typeface="Calibri"/>
              </a:rPr>
              <a:t>Device_ID</a:t>
            </a:r>
            <a:r>
              <a:rPr lang="it-IT" sz="2200">
                <a:latin typeface="Calibri"/>
              </a:rPr>
              <a:t> : specifica il dispositivo a cui il controller vuole connettersi </a:t>
            </a:r>
            <a:endParaRPr lang="it-IT" sz="2200"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endParaRPr lang="it-IT" sz="2200">
              <a:latin typeface="Calibri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200" err="1">
                <a:latin typeface="Calibri"/>
                <a:cs typeface="Calibri"/>
              </a:rPr>
              <a:t>Role_ID</a:t>
            </a:r>
            <a:r>
              <a:rPr lang="it-IT" sz="2200">
                <a:latin typeface="Calibri"/>
                <a:cs typeface="Calibri"/>
              </a:rPr>
              <a:t> : corrisponde a un ruolo specifico (cioè quali operazioni saranno svolte dal controller sullo switch una volta stabilita la connessione)</a:t>
            </a:r>
          </a:p>
          <a:p>
            <a:pPr marL="285750" indent="-285750" algn="just">
              <a:buFont typeface="Arial"/>
              <a:buChar char="•"/>
            </a:pPr>
            <a:endParaRPr lang="it-IT" sz="220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it-IT" sz="2200" err="1">
                <a:latin typeface="Calibri"/>
                <a:cs typeface="Calibri"/>
              </a:rPr>
              <a:t>Election_Id</a:t>
            </a:r>
            <a:r>
              <a:rPr lang="it-IT" sz="2200">
                <a:latin typeface="Calibri"/>
                <a:cs typeface="Calibri"/>
              </a:rPr>
              <a:t> : il client con l'Id di elezione più alto viene definito 'master', mentre tutti gli altri client vengono definiti 'slave</a:t>
            </a:r>
            <a:r>
              <a:rPr lang="it-IT" sz="2200" dirty="0">
                <a:latin typeface="Calibri"/>
                <a:cs typeface="Calibri"/>
              </a:rPr>
              <a:t>'</a:t>
            </a:r>
            <a:br>
              <a:rPr lang="it-IT" sz="2200">
                <a:latin typeface="Calibri"/>
              </a:rPr>
            </a:br>
            <a:endParaRPr lang="it-IT" sz="2200">
              <a:latin typeface="Calibri"/>
              <a:cs typeface="Calibri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0520930-FA00-3614-F7A9-F3B46F71B58F}"/>
              </a:ext>
            </a:extLst>
          </p:cNvPr>
          <p:cNvSpPr txBox="1"/>
          <p:nvPr/>
        </p:nvSpPr>
        <p:spPr>
          <a:xfrm>
            <a:off x="238664" y="1072551"/>
            <a:ext cx="3965275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it-IT" sz="2500" b="1">
                <a:latin typeface="Calibri"/>
                <a:cs typeface="Calibri"/>
              </a:rPr>
              <a:t>Parametri P4Runtime</a:t>
            </a:r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8278944-55BD-A6F4-0BFE-5555A3197796}"/>
              </a:ext>
            </a:extLst>
          </p:cNvPr>
          <p:cNvSpPr txBox="1"/>
          <p:nvPr/>
        </p:nvSpPr>
        <p:spPr>
          <a:xfrm>
            <a:off x="5371381" y="551515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buChar char="•"/>
            </a:pPr>
            <a:endParaRPr lang="it-IT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332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Immagine 4">
            <a:extLst>
              <a:ext uri="{FF2B5EF4-FFF2-40B4-BE49-F238E27FC236}">
                <a16:creationId xmlns:a16="http://schemas.microsoft.com/office/drawing/2014/main" id="{B1B64B67-E2A4-6D40-9A7E-5D2187F3D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825" y="5956300"/>
            <a:ext cx="196215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Immagine 6">
            <a:extLst>
              <a:ext uri="{FF2B5EF4-FFF2-40B4-BE49-F238E27FC236}">
                <a16:creationId xmlns:a16="http://schemas.microsoft.com/office/drawing/2014/main" id="{812AF4DC-455C-6E4A-8F53-83FD75334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8" y="0"/>
            <a:ext cx="12192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EB8DEF-428B-D14B-8E9D-B27B95667739}"/>
              </a:ext>
            </a:extLst>
          </p:cNvPr>
          <p:cNvSpPr/>
          <p:nvPr/>
        </p:nvSpPr>
        <p:spPr>
          <a:xfrm>
            <a:off x="235611" y="159836"/>
            <a:ext cx="11720083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r>
              <a:rPr lang="it-IT" sz="2800" b="1">
                <a:solidFill>
                  <a:schemeClr val="bg1"/>
                </a:solidFill>
                <a:latin typeface="CMSS12"/>
              </a:rPr>
              <a:t>P4Runtime</a:t>
            </a:r>
            <a:endParaRPr lang="it-IT" sz="2000" b="1">
              <a:solidFill>
                <a:schemeClr val="bg1"/>
              </a:solidFill>
              <a:latin typeface="CMSS12"/>
            </a:endParaRPr>
          </a:p>
        </p:txBody>
      </p:sp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6665161C-CE0F-8549-BC57-5F91F632C5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8325" y="5956299"/>
            <a:ext cx="1440903" cy="77587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3BEC8E8-2DE5-CE4B-9ABC-C7F3482B33E3}"/>
              </a:ext>
            </a:extLst>
          </p:cNvPr>
          <p:cNvSpPr/>
          <p:nvPr/>
        </p:nvSpPr>
        <p:spPr>
          <a:xfrm>
            <a:off x="235612" y="1562689"/>
            <a:ext cx="11720083" cy="304698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 algn="just">
              <a:buFont typeface="Arial"/>
              <a:buChar char="•"/>
            </a:pPr>
            <a:r>
              <a:rPr lang="it-IT" sz="2400" dirty="0">
                <a:latin typeface="Calibri"/>
                <a:cs typeface="Calibri"/>
              </a:rPr>
              <a:t>Al momento della connessione al dispositivo, il client (ad esempio il controllore) deve aprire uno </a:t>
            </a:r>
            <a:r>
              <a:rPr lang="it-IT" sz="2400" dirty="0" err="1">
                <a:latin typeface="Calibri"/>
                <a:cs typeface="Calibri"/>
              </a:rPr>
              <a:t>StreamChannel</a:t>
            </a:r>
            <a:r>
              <a:rPr lang="it-IT" sz="2400" dirty="0">
                <a:latin typeface="Calibri"/>
                <a:cs typeface="Calibri"/>
              </a:rPr>
              <a:t>.</a:t>
            </a:r>
            <a:endParaRPr lang="it-IT" dirty="0">
              <a:latin typeface="Calibri"/>
              <a:cs typeface="Calibri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2400" dirty="0">
                <a:latin typeface="Calibri"/>
                <a:cs typeface="Calibri"/>
              </a:rPr>
              <a:t>Il client deve pubblicizzare il proprio </a:t>
            </a:r>
            <a:r>
              <a:rPr lang="it-IT" sz="2400" dirty="0" err="1">
                <a:latin typeface="Calibri"/>
                <a:cs typeface="Calibri"/>
              </a:rPr>
              <a:t>role_id</a:t>
            </a:r>
            <a:r>
              <a:rPr lang="it-IT" sz="2400" dirty="0">
                <a:latin typeface="Calibri"/>
                <a:cs typeface="Calibri"/>
              </a:rPr>
              <a:t> e </a:t>
            </a:r>
            <a:r>
              <a:rPr lang="it-IT" sz="2400" dirty="0" err="1">
                <a:latin typeface="Calibri"/>
                <a:cs typeface="Calibri"/>
              </a:rPr>
              <a:t>election_id</a:t>
            </a:r>
            <a:r>
              <a:rPr lang="it-IT" sz="2400" dirty="0">
                <a:latin typeface="Calibri"/>
                <a:cs typeface="Calibri"/>
              </a:rPr>
              <a:t> tramite un messaggio </a:t>
            </a:r>
            <a:r>
              <a:rPr lang="it-IT" sz="2400" dirty="0" err="1">
                <a:latin typeface="Calibri"/>
                <a:cs typeface="Calibri"/>
              </a:rPr>
              <a:t>MasterArbitrationUpdate</a:t>
            </a:r>
            <a:r>
              <a:rPr lang="it-IT" sz="2400" dirty="0">
                <a:latin typeface="Calibri"/>
                <a:cs typeface="Calibri"/>
              </a:rPr>
              <a:t>. Se </a:t>
            </a:r>
            <a:r>
              <a:rPr lang="it-IT" sz="2400" dirty="0" err="1">
                <a:latin typeface="Calibri"/>
                <a:cs typeface="Calibri"/>
              </a:rPr>
              <a:t>role_id</a:t>
            </a:r>
            <a:r>
              <a:rPr lang="it-IT" sz="2400" dirty="0">
                <a:latin typeface="Calibri"/>
                <a:cs typeface="Calibri"/>
              </a:rPr>
              <a:t> non è impostato, implica il ruolo predefinito e gli verrà concesso l'accesso completo alla pipeline.</a:t>
            </a:r>
            <a:endParaRPr lang="it-IT" dirty="0">
              <a:latin typeface="Calibri"/>
              <a:cs typeface="Calibri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2400" dirty="0">
                <a:latin typeface="Calibri"/>
                <a:cs typeface="Calibri"/>
              </a:rPr>
              <a:t>Lo switch contrassegna come master il client per ogni ruolo con l'</a:t>
            </a:r>
            <a:r>
              <a:rPr lang="it-IT" sz="2400" dirty="0" err="1">
                <a:latin typeface="Calibri"/>
                <a:cs typeface="Calibri"/>
              </a:rPr>
              <a:t>election_id</a:t>
            </a:r>
            <a:r>
              <a:rPr lang="it-IT" sz="2400" dirty="0">
                <a:latin typeface="Calibri"/>
                <a:cs typeface="Calibri"/>
              </a:rPr>
              <a:t> più alto.</a:t>
            </a:r>
            <a:endParaRPr lang="it-IT" dirty="0">
              <a:latin typeface="Calibri"/>
              <a:cs typeface="Calibri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2400" dirty="0">
                <a:latin typeface="Calibri"/>
                <a:cs typeface="Calibri"/>
              </a:rPr>
              <a:t>Il master può:</a:t>
            </a:r>
            <a:endParaRPr lang="it-IT" dirty="0">
              <a:cs typeface="Calibri" panose="020F0502020204030204" pitchFamily="34" charset="0"/>
            </a:endParaRPr>
          </a:p>
          <a:p>
            <a:pPr algn="just"/>
            <a:r>
              <a:rPr lang="it-IT" sz="2400" dirty="0">
                <a:latin typeface="Calibri"/>
                <a:cs typeface="Calibri"/>
              </a:rPr>
              <a:t>            </a:t>
            </a:r>
            <a:endParaRPr lang="it-IT" dirty="0">
              <a:cs typeface="Calibri" panose="020F050202020403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90B9367-65A1-8417-3F0D-F63ACBE129A7}"/>
              </a:ext>
            </a:extLst>
          </p:cNvPr>
          <p:cNvSpPr txBox="1"/>
          <p:nvPr/>
        </p:nvSpPr>
        <p:spPr>
          <a:xfrm>
            <a:off x="238664" y="943155"/>
            <a:ext cx="4454105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500" b="1">
                <a:latin typeface="Arial"/>
                <a:cs typeface="Arial"/>
              </a:rPr>
              <a:t>Mastership</a:t>
            </a:r>
            <a:r>
              <a:rPr lang="en-US" sz="2700" b="1">
                <a:latin typeface="Arial"/>
                <a:cs typeface="Arial"/>
              </a:rPr>
              <a:t> Arbitration</a:t>
            </a:r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DDBD903-7AE9-DB17-AF81-F2CFF9541FF2}"/>
              </a:ext>
            </a:extLst>
          </p:cNvPr>
          <p:cNvSpPr txBox="1"/>
          <p:nvPr/>
        </p:nvSpPr>
        <p:spPr>
          <a:xfrm>
            <a:off x="1410398" y="4232514"/>
            <a:ext cx="542730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it-IT">
                <a:latin typeface="Calibri"/>
                <a:cs typeface="Calibri"/>
              </a:rPr>
              <a:t>Eseguire richieste di scrittura</a:t>
            </a:r>
            <a:endParaRPr lang="it-IT">
              <a:cs typeface="Calibri" panose="020F0502020204030204" pitchFamily="34" charset="0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>
                <a:latin typeface="Calibri"/>
                <a:cs typeface="Calibri"/>
              </a:rPr>
              <a:t>Ricevere messaggi </a:t>
            </a:r>
            <a:r>
              <a:rPr lang="it-IT" err="1">
                <a:latin typeface="Calibri"/>
                <a:cs typeface="Calibri"/>
              </a:rPr>
              <a:t>Packet</a:t>
            </a:r>
            <a:r>
              <a:rPr lang="it-IT">
                <a:latin typeface="Calibri"/>
                <a:cs typeface="Calibri"/>
              </a:rPr>
              <a:t> In</a:t>
            </a:r>
          </a:p>
          <a:p>
            <a:pPr marL="285750" indent="-285750" algn="just">
              <a:buFont typeface="Arial"/>
              <a:buChar char="•"/>
            </a:pPr>
            <a:r>
              <a:rPr lang="it-IT">
                <a:latin typeface="Calibri"/>
                <a:cs typeface="Calibri"/>
              </a:rPr>
              <a:t>Inviare messaggi </a:t>
            </a:r>
            <a:r>
              <a:rPr lang="it-IT" err="1">
                <a:latin typeface="Calibri"/>
                <a:cs typeface="Calibri"/>
              </a:rPr>
              <a:t>PacketOut</a:t>
            </a:r>
            <a:endParaRPr lang="it-IT">
              <a:latin typeface="Calibri"/>
              <a:cs typeface="Calibri"/>
            </a:endParaRPr>
          </a:p>
          <a:p>
            <a:pPr algn="l"/>
            <a:endParaRPr lang="it-IT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075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Immagine 4">
            <a:extLst>
              <a:ext uri="{FF2B5EF4-FFF2-40B4-BE49-F238E27FC236}">
                <a16:creationId xmlns:a16="http://schemas.microsoft.com/office/drawing/2014/main" id="{B1B64B67-E2A4-6D40-9A7E-5D2187F3D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825" y="5956300"/>
            <a:ext cx="196215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Immagine 6">
            <a:extLst>
              <a:ext uri="{FF2B5EF4-FFF2-40B4-BE49-F238E27FC236}">
                <a16:creationId xmlns:a16="http://schemas.microsoft.com/office/drawing/2014/main" id="{812AF4DC-455C-6E4A-8F53-83FD75334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8" y="0"/>
            <a:ext cx="12192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EB8DEF-428B-D14B-8E9D-B27B95667739}"/>
              </a:ext>
            </a:extLst>
          </p:cNvPr>
          <p:cNvSpPr/>
          <p:nvPr/>
        </p:nvSpPr>
        <p:spPr>
          <a:xfrm>
            <a:off x="235611" y="159836"/>
            <a:ext cx="11720083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r>
              <a:rPr lang="it-IT" sz="2800" b="1" err="1">
                <a:solidFill>
                  <a:schemeClr val="bg1"/>
                </a:solidFill>
                <a:latin typeface="Calibri"/>
                <a:cs typeface="Calibri"/>
              </a:rPr>
              <a:t>Mininet</a:t>
            </a:r>
            <a:endParaRPr lang="it-IT" sz="2000" b="1" err="1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6665161C-CE0F-8549-BC57-5F91F632C5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8325" y="5956299"/>
            <a:ext cx="1440903" cy="77587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3BEC8E8-2DE5-CE4B-9ABC-C7F3482B33E3}"/>
              </a:ext>
            </a:extLst>
          </p:cNvPr>
          <p:cNvSpPr/>
          <p:nvPr/>
        </p:nvSpPr>
        <p:spPr>
          <a:xfrm>
            <a:off x="375133" y="1128676"/>
            <a:ext cx="11405823" cy="58907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t-IT" sz="2400" b="1" err="1">
                <a:latin typeface="Calibri"/>
                <a:cs typeface="Calibri"/>
              </a:rPr>
              <a:t>Mininet</a:t>
            </a:r>
            <a:r>
              <a:rPr lang="it-IT" sz="2400" b="1">
                <a:latin typeface="Calibri"/>
                <a:cs typeface="Calibri"/>
              </a:rPr>
              <a:t> è un emulatore di rete che crea una rete di </a:t>
            </a:r>
            <a:r>
              <a:rPr lang="it-IT" sz="2400" b="1" err="1">
                <a:latin typeface="Calibri"/>
                <a:cs typeface="Calibri"/>
              </a:rPr>
              <a:t>host</a:t>
            </a:r>
            <a:r>
              <a:rPr lang="it-IT" sz="2400" b="1">
                <a:latin typeface="Calibri"/>
                <a:cs typeface="Calibri"/>
              </a:rPr>
              <a:t>, switch, controller e link virtuali</a:t>
            </a:r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BDD9AD3C-CF8B-D1A3-E58C-DB3CF57859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0777" y="2204941"/>
            <a:ext cx="8839200" cy="244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26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Immagine 4">
            <a:extLst>
              <a:ext uri="{FF2B5EF4-FFF2-40B4-BE49-F238E27FC236}">
                <a16:creationId xmlns:a16="http://schemas.microsoft.com/office/drawing/2014/main" id="{B1B64B67-E2A4-6D40-9A7E-5D2187F3D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825" y="5956300"/>
            <a:ext cx="196215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Immagine 6">
            <a:extLst>
              <a:ext uri="{FF2B5EF4-FFF2-40B4-BE49-F238E27FC236}">
                <a16:creationId xmlns:a16="http://schemas.microsoft.com/office/drawing/2014/main" id="{812AF4DC-455C-6E4A-8F53-83FD75334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8" y="0"/>
            <a:ext cx="12192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EB8DEF-428B-D14B-8E9D-B27B95667739}"/>
              </a:ext>
            </a:extLst>
          </p:cNvPr>
          <p:cNvSpPr/>
          <p:nvPr/>
        </p:nvSpPr>
        <p:spPr>
          <a:xfrm>
            <a:off x="235611" y="159836"/>
            <a:ext cx="11720083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r>
              <a:rPr lang="it-IT" sz="2800" b="1" err="1">
                <a:solidFill>
                  <a:schemeClr val="bg1"/>
                </a:solidFill>
                <a:latin typeface="Calibri"/>
                <a:cs typeface="Calibri"/>
              </a:rPr>
              <a:t>Mininet</a:t>
            </a:r>
            <a:endParaRPr lang="it-IT" sz="2000" b="1" err="1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6665161C-CE0F-8549-BC57-5F91F632C5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8325" y="5956299"/>
            <a:ext cx="1440903" cy="77587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3BEC8E8-2DE5-CE4B-9ABC-C7F3482B33E3}"/>
              </a:ext>
            </a:extLst>
          </p:cNvPr>
          <p:cNvSpPr/>
          <p:nvPr/>
        </p:nvSpPr>
        <p:spPr>
          <a:xfrm>
            <a:off x="360756" y="855506"/>
            <a:ext cx="11452715" cy="71327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t-IT" sz="3000" b="1">
                <a:latin typeface="Calibri"/>
                <a:cs typeface="Calibri"/>
              </a:rPr>
              <a:t>Modalità di utilizzo</a:t>
            </a:r>
          </a:p>
        </p:txBody>
      </p:sp>
      <p:pic>
        <p:nvPicPr>
          <p:cNvPr id="2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A4FB225F-4B14-F403-3BED-0D61D7B185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9797" y="2145671"/>
            <a:ext cx="4626633" cy="2537904"/>
          </a:xfrm>
          <a:prstGeom prst="rect">
            <a:avLst/>
          </a:prstGeom>
        </p:spPr>
      </p:pic>
      <p:pic>
        <p:nvPicPr>
          <p:cNvPr id="3" name="Immagine 4">
            <a:extLst>
              <a:ext uri="{FF2B5EF4-FFF2-40B4-BE49-F238E27FC236}">
                <a16:creationId xmlns:a16="http://schemas.microsoft.com/office/drawing/2014/main" id="{98EBEAA1-27E6-A117-9BF8-2ADA251038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2364" y="2079077"/>
            <a:ext cx="3174520" cy="2699842"/>
          </a:xfrm>
          <a:prstGeom prst="rect">
            <a:avLst/>
          </a:prstGeom>
        </p:spPr>
      </p:pic>
      <p:pic>
        <p:nvPicPr>
          <p:cNvPr id="5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C488EE55-5C29-E595-3549-F5252CCB0D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9947" y="1923633"/>
            <a:ext cx="3059501" cy="301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Immagine 4">
            <a:extLst>
              <a:ext uri="{FF2B5EF4-FFF2-40B4-BE49-F238E27FC236}">
                <a16:creationId xmlns:a16="http://schemas.microsoft.com/office/drawing/2014/main" id="{B1B64B67-E2A4-6D40-9A7E-5D2187F3D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825" y="5956300"/>
            <a:ext cx="196215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Immagine 6">
            <a:extLst>
              <a:ext uri="{FF2B5EF4-FFF2-40B4-BE49-F238E27FC236}">
                <a16:creationId xmlns:a16="http://schemas.microsoft.com/office/drawing/2014/main" id="{812AF4DC-455C-6E4A-8F53-83FD75334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8" y="0"/>
            <a:ext cx="12192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EB8DEF-428B-D14B-8E9D-B27B95667739}"/>
              </a:ext>
            </a:extLst>
          </p:cNvPr>
          <p:cNvSpPr/>
          <p:nvPr/>
        </p:nvSpPr>
        <p:spPr>
          <a:xfrm>
            <a:off x="235611" y="159836"/>
            <a:ext cx="11720083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r>
              <a:rPr lang="it-IT" sz="2800" b="1" err="1">
                <a:solidFill>
                  <a:schemeClr val="bg1"/>
                </a:solidFill>
                <a:latin typeface="Calibri"/>
                <a:cs typeface="Calibri"/>
              </a:rPr>
              <a:t>Mininet</a:t>
            </a:r>
            <a:endParaRPr lang="it-IT" sz="2000" b="1" err="1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6665161C-CE0F-8549-BC57-5F91F632C5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8325" y="5956299"/>
            <a:ext cx="1440903" cy="77587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3BEC8E8-2DE5-CE4B-9ABC-C7F3482B33E3}"/>
              </a:ext>
            </a:extLst>
          </p:cNvPr>
          <p:cNvSpPr/>
          <p:nvPr/>
        </p:nvSpPr>
        <p:spPr>
          <a:xfrm>
            <a:off x="360756" y="697355"/>
            <a:ext cx="11452715" cy="71327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t-IT" sz="3000" b="1">
                <a:latin typeface="Calibri"/>
                <a:cs typeface="Calibri"/>
              </a:rPr>
              <a:t>Network setup</a:t>
            </a:r>
          </a:p>
        </p:txBody>
      </p:sp>
      <p:pic>
        <p:nvPicPr>
          <p:cNvPr id="19" name="Immagine 18" descr="Immagine che contiene testo&#10;&#10;Descrizione generata automaticamente">
            <a:extLst>
              <a:ext uri="{FF2B5EF4-FFF2-40B4-BE49-F238E27FC236}">
                <a16:creationId xmlns:a16="http://schemas.microsoft.com/office/drawing/2014/main" id="{A56139D8-B48B-9AB2-1951-2AE82F6FA7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683" y="1553589"/>
            <a:ext cx="7458972" cy="3233235"/>
          </a:xfrm>
          <a:prstGeom prst="rect">
            <a:avLst/>
          </a:prstGeom>
        </p:spPr>
      </p:pic>
      <p:sp>
        <p:nvSpPr>
          <p:cNvPr id="20" name="Freccia in giù 19">
            <a:extLst>
              <a:ext uri="{FF2B5EF4-FFF2-40B4-BE49-F238E27FC236}">
                <a16:creationId xmlns:a16="http://schemas.microsoft.com/office/drawing/2014/main" id="{FC0DF0CC-CF14-7A5B-28D3-231E53B3B648}"/>
              </a:ext>
            </a:extLst>
          </p:cNvPr>
          <p:cNvSpPr/>
          <p:nvPr/>
        </p:nvSpPr>
        <p:spPr>
          <a:xfrm rot="18000000">
            <a:off x="4282432" y="2360376"/>
            <a:ext cx="416944" cy="12795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pic>
        <p:nvPicPr>
          <p:cNvPr id="22" name="Immagine 22">
            <a:extLst>
              <a:ext uri="{FF2B5EF4-FFF2-40B4-BE49-F238E27FC236}">
                <a16:creationId xmlns:a16="http://schemas.microsoft.com/office/drawing/2014/main" id="{F16195BE-AF30-2BF7-8ECB-D970D03750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0690" y="2207518"/>
            <a:ext cx="6680748" cy="3752551"/>
          </a:xfrm>
          <a:prstGeom prst="rect">
            <a:avLst/>
          </a:prstGeom>
        </p:spPr>
      </p:pic>
      <p:pic>
        <p:nvPicPr>
          <p:cNvPr id="21" name="Immagine 21">
            <a:extLst>
              <a:ext uri="{FF2B5EF4-FFF2-40B4-BE49-F238E27FC236}">
                <a16:creationId xmlns:a16="http://schemas.microsoft.com/office/drawing/2014/main" id="{176EBC00-30D2-AF6E-FA55-485C8FD490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98313" y="2285530"/>
            <a:ext cx="6553199" cy="359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16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Immagine 4">
            <a:extLst>
              <a:ext uri="{FF2B5EF4-FFF2-40B4-BE49-F238E27FC236}">
                <a16:creationId xmlns:a16="http://schemas.microsoft.com/office/drawing/2014/main" id="{B1B64B67-E2A4-6D40-9A7E-5D2187F3D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825" y="5956300"/>
            <a:ext cx="196215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Immagine 6">
            <a:extLst>
              <a:ext uri="{FF2B5EF4-FFF2-40B4-BE49-F238E27FC236}">
                <a16:creationId xmlns:a16="http://schemas.microsoft.com/office/drawing/2014/main" id="{812AF4DC-455C-6E4A-8F53-83FD75334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8" y="0"/>
            <a:ext cx="12192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EB8DEF-428B-D14B-8E9D-B27B95667739}"/>
              </a:ext>
            </a:extLst>
          </p:cNvPr>
          <p:cNvSpPr/>
          <p:nvPr/>
        </p:nvSpPr>
        <p:spPr>
          <a:xfrm>
            <a:off x="235611" y="159836"/>
            <a:ext cx="11720083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r>
              <a:rPr lang="it-IT" sz="2800" b="1" err="1">
                <a:solidFill>
                  <a:schemeClr val="bg1"/>
                </a:solidFill>
                <a:latin typeface="CMSS12"/>
              </a:rPr>
              <a:t>Scapy</a:t>
            </a:r>
          </a:p>
        </p:txBody>
      </p:sp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6665161C-CE0F-8549-BC57-5F91F632C5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8325" y="5956299"/>
            <a:ext cx="1440903" cy="77587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3BEC8E8-2DE5-CE4B-9ABC-C7F3482B33E3}"/>
              </a:ext>
            </a:extLst>
          </p:cNvPr>
          <p:cNvSpPr/>
          <p:nvPr/>
        </p:nvSpPr>
        <p:spPr>
          <a:xfrm>
            <a:off x="235612" y="1720840"/>
            <a:ext cx="11720083" cy="295465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800100" lvl="1" indent="-342900" algn="just">
              <a:buFont typeface="Arial"/>
              <a:buChar char="•"/>
            </a:pPr>
            <a:r>
              <a:rPr lang="it-IT" sz="2400" err="1">
                <a:latin typeface="Calibri"/>
                <a:cs typeface="Calibri"/>
              </a:rPr>
              <a:t>Scapy</a:t>
            </a:r>
            <a:r>
              <a:rPr lang="it-IT" sz="2400">
                <a:latin typeface="Calibri"/>
                <a:cs typeface="Calibri"/>
              </a:rPr>
              <a:t> è una libreria realizzata in Python, con un proprio interprete a riga di comando (CLI), che consente di creare, modificare, inviare e catturare pacchetti di rete. </a:t>
            </a:r>
            <a:endParaRPr lang="it-IT">
              <a:cs typeface="Calibri" panose="020F0502020204030204" pitchFamily="34" charset="0"/>
            </a:endParaRPr>
          </a:p>
          <a:p>
            <a:pPr marL="800100" lvl="1" indent="-342900" algn="just">
              <a:buFont typeface="Arial"/>
              <a:buChar char="•"/>
            </a:pPr>
            <a:r>
              <a:rPr lang="it-IT" sz="2400">
                <a:latin typeface="Calibri"/>
                <a:cs typeface="Calibri"/>
              </a:rPr>
              <a:t>Può generare o decodificare i pacchetti di un ampio numero di protocolli, catturarli, abbinare richieste e risposte e molto altro ancora.</a:t>
            </a:r>
            <a:endParaRPr lang="it-IT">
              <a:cs typeface="Calibri" panose="020F0502020204030204" pitchFamily="34" charset="0"/>
            </a:endParaRPr>
          </a:p>
          <a:p>
            <a:pPr marL="800100" lvl="1" indent="-342900" algn="just">
              <a:buFont typeface="Arial"/>
              <a:buChar char="•"/>
            </a:pPr>
            <a:r>
              <a:rPr lang="it-IT" sz="2400" err="1">
                <a:latin typeface="Calibri"/>
                <a:cs typeface="Calibri"/>
              </a:rPr>
              <a:t>Scapy</a:t>
            </a:r>
            <a:r>
              <a:rPr lang="it-IT" sz="2400">
                <a:latin typeface="Calibri"/>
                <a:cs typeface="Calibri"/>
              </a:rPr>
              <a:t> è in grado di gestire facilmente la maggior parte dei compiti classici come scansione, </a:t>
            </a:r>
            <a:r>
              <a:rPr lang="it-IT" sz="2400" err="1">
                <a:latin typeface="Calibri"/>
                <a:cs typeface="Calibri"/>
              </a:rPr>
              <a:t>tracerouting</a:t>
            </a:r>
            <a:r>
              <a:rPr lang="it-IT" sz="2400">
                <a:latin typeface="Calibri"/>
                <a:cs typeface="Calibri"/>
              </a:rPr>
              <a:t>, </a:t>
            </a:r>
            <a:r>
              <a:rPr lang="it-IT" sz="2400" err="1">
                <a:latin typeface="Calibri"/>
                <a:cs typeface="Calibri"/>
              </a:rPr>
              <a:t>probing</a:t>
            </a:r>
            <a:r>
              <a:rPr lang="it-IT" sz="2400">
                <a:latin typeface="Calibri"/>
                <a:cs typeface="Calibri"/>
              </a:rPr>
              <a:t>, test unitari, attacchi e network </a:t>
            </a:r>
            <a:r>
              <a:rPr lang="it-IT" sz="2400" err="1">
                <a:latin typeface="Calibri"/>
                <a:cs typeface="Calibri"/>
              </a:rPr>
              <a:t>discovery</a:t>
            </a:r>
            <a:r>
              <a:rPr lang="it-IT" sz="2400">
                <a:latin typeface="Calibri"/>
                <a:cs typeface="Calibri"/>
              </a:rPr>
              <a:t>.</a:t>
            </a:r>
            <a:endParaRPr lang="it-IT">
              <a:cs typeface="Calibri" panose="020F0502020204030204" pitchFamily="34" charset="0"/>
            </a:endParaRPr>
          </a:p>
          <a:p>
            <a:pPr marL="800100" lvl="1" indent="-342900" algn="just">
              <a:buFont typeface="Arial"/>
              <a:buChar char="•"/>
            </a:pPr>
            <a:endParaRPr lang="it-IT" sz="2400">
              <a:cs typeface="Calibri"/>
            </a:endParaRPr>
          </a:p>
          <a:p>
            <a:pPr algn="just">
              <a:buFont typeface="Arial"/>
              <a:buChar char="•"/>
            </a:pPr>
            <a:endParaRPr lang="it-IT">
              <a:cs typeface="Calibri" panose="020F050202020403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47E8430-8556-29E5-8156-74DCE5626478}"/>
              </a:ext>
            </a:extLst>
          </p:cNvPr>
          <p:cNvSpPr txBox="1"/>
          <p:nvPr/>
        </p:nvSpPr>
        <p:spPr>
          <a:xfrm>
            <a:off x="552773" y="966061"/>
            <a:ext cx="4473844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500" b="1">
                <a:latin typeface="Calibri"/>
                <a:cs typeface="Calibri"/>
              </a:rPr>
              <a:t>Introduzione alla libreria </a:t>
            </a:r>
            <a:r>
              <a:rPr lang="it-IT" sz="2500" b="1" err="1">
                <a:latin typeface="Calibri"/>
                <a:cs typeface="Calibri"/>
              </a:rPr>
              <a:t>Scapy</a:t>
            </a:r>
            <a:endParaRPr lang="it-IT" sz="2500" b="1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32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Immagine 4">
            <a:extLst>
              <a:ext uri="{FF2B5EF4-FFF2-40B4-BE49-F238E27FC236}">
                <a16:creationId xmlns:a16="http://schemas.microsoft.com/office/drawing/2014/main" id="{B1B64B67-E2A4-6D40-9A7E-5D2187F3D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825" y="5956300"/>
            <a:ext cx="196215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Immagine 6">
            <a:extLst>
              <a:ext uri="{FF2B5EF4-FFF2-40B4-BE49-F238E27FC236}">
                <a16:creationId xmlns:a16="http://schemas.microsoft.com/office/drawing/2014/main" id="{812AF4DC-455C-6E4A-8F53-83FD75334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8" y="0"/>
            <a:ext cx="12192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EB8DEF-428B-D14B-8E9D-B27B95667739}"/>
              </a:ext>
            </a:extLst>
          </p:cNvPr>
          <p:cNvSpPr/>
          <p:nvPr/>
        </p:nvSpPr>
        <p:spPr>
          <a:xfrm>
            <a:off x="235611" y="159836"/>
            <a:ext cx="11720083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r>
              <a:rPr lang="it-IT" sz="2800" b="1" err="1">
                <a:solidFill>
                  <a:schemeClr val="bg1"/>
                </a:solidFill>
                <a:latin typeface="CMSS12"/>
              </a:rPr>
              <a:t>Scapy</a:t>
            </a:r>
          </a:p>
        </p:txBody>
      </p:sp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6665161C-CE0F-8549-BC57-5F91F632C5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8325" y="5956299"/>
            <a:ext cx="1440903" cy="77587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3BEC8E8-2DE5-CE4B-9ABC-C7F3482B33E3}"/>
              </a:ext>
            </a:extLst>
          </p:cNvPr>
          <p:cNvSpPr/>
          <p:nvPr/>
        </p:nvSpPr>
        <p:spPr>
          <a:xfrm>
            <a:off x="235612" y="1720840"/>
            <a:ext cx="11720083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800100" lvl="1" indent="-342900" algn="just">
              <a:buFont typeface="Arial"/>
              <a:buChar char="•"/>
            </a:pPr>
            <a:endParaRPr lang="it-IT" sz="2400">
              <a:cs typeface="Calibri Light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66D9889-9319-28B2-0707-A97E21843D6E}"/>
              </a:ext>
            </a:extLst>
          </p:cNvPr>
          <p:cNvSpPr txBox="1"/>
          <p:nvPr/>
        </p:nvSpPr>
        <p:spPr>
          <a:xfrm>
            <a:off x="468702" y="1158815"/>
            <a:ext cx="4224067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500" b="1">
                <a:latin typeface="Calibri"/>
                <a:cs typeface="Calibri"/>
              </a:rPr>
              <a:t>Running </a:t>
            </a:r>
            <a:r>
              <a:rPr lang="it-IT" sz="2500" b="1" err="1">
                <a:latin typeface="Calibri"/>
                <a:cs typeface="Calibri"/>
              </a:rPr>
              <a:t>Scapy</a:t>
            </a:r>
            <a:r>
              <a:rPr lang="it-IT" sz="2500" b="1">
                <a:latin typeface="Calibri"/>
                <a:cs typeface="Calibri"/>
              </a:rPr>
              <a:t> in Terminal</a:t>
            </a:r>
            <a:endParaRPr lang="it-IT" sz="2500">
              <a:cs typeface="Calibri"/>
            </a:endParaRPr>
          </a:p>
        </p:txBody>
      </p:sp>
      <p:pic>
        <p:nvPicPr>
          <p:cNvPr id="4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4A325524-E518-DA2D-C65A-0ECC605F47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0965" y="1796164"/>
            <a:ext cx="7142670" cy="415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82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Immagine 4">
            <a:extLst>
              <a:ext uri="{FF2B5EF4-FFF2-40B4-BE49-F238E27FC236}">
                <a16:creationId xmlns:a16="http://schemas.microsoft.com/office/drawing/2014/main" id="{B1B64B67-E2A4-6D40-9A7E-5D2187F3D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825" y="5956300"/>
            <a:ext cx="196215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Immagine 6">
            <a:extLst>
              <a:ext uri="{FF2B5EF4-FFF2-40B4-BE49-F238E27FC236}">
                <a16:creationId xmlns:a16="http://schemas.microsoft.com/office/drawing/2014/main" id="{812AF4DC-455C-6E4A-8F53-83FD75334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8" y="0"/>
            <a:ext cx="12192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EB8DEF-428B-D14B-8E9D-B27B95667739}"/>
              </a:ext>
            </a:extLst>
          </p:cNvPr>
          <p:cNvSpPr/>
          <p:nvPr/>
        </p:nvSpPr>
        <p:spPr>
          <a:xfrm>
            <a:off x="235611" y="159836"/>
            <a:ext cx="11720083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r>
              <a:rPr lang="it-IT" sz="2800" b="1" err="1">
                <a:solidFill>
                  <a:schemeClr val="bg1"/>
                </a:solidFill>
                <a:latin typeface="CMSS12"/>
              </a:rPr>
              <a:t>Outline</a:t>
            </a:r>
            <a:endParaRPr lang="it-IT" sz="2000" b="1" err="1">
              <a:solidFill>
                <a:schemeClr val="bg1"/>
              </a:solidFill>
              <a:latin typeface="CMSS12"/>
            </a:endParaRPr>
          </a:p>
        </p:txBody>
      </p:sp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6665161C-CE0F-8549-BC57-5F91F632C5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8325" y="5956299"/>
            <a:ext cx="1440903" cy="77587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3BEC8E8-2DE5-CE4B-9ABC-C7F3482B33E3}"/>
              </a:ext>
            </a:extLst>
          </p:cNvPr>
          <p:cNvSpPr/>
          <p:nvPr/>
        </p:nvSpPr>
        <p:spPr>
          <a:xfrm>
            <a:off x="235612" y="1152023"/>
            <a:ext cx="11720083" cy="390350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it-IT" sz="2800" b="1">
                <a:latin typeface="Calibri"/>
                <a:cs typeface="Calibri"/>
              </a:rPr>
              <a:t>Programming </a:t>
            </a:r>
            <a:r>
              <a:rPr lang="it-IT" sz="2800" b="1" err="1">
                <a:latin typeface="Calibri"/>
                <a:cs typeface="Calibri"/>
              </a:rPr>
              <a:t>Protocol-independent</a:t>
            </a:r>
            <a:r>
              <a:rPr lang="it-IT" sz="2800" b="1">
                <a:latin typeface="Calibri"/>
                <a:cs typeface="Calibri"/>
              </a:rPr>
              <a:t> </a:t>
            </a:r>
            <a:r>
              <a:rPr lang="it-IT" sz="2800" b="1" err="1">
                <a:latin typeface="Calibri"/>
                <a:cs typeface="Calibri"/>
              </a:rPr>
              <a:t>Packet</a:t>
            </a:r>
            <a:r>
              <a:rPr lang="it-IT" sz="2800" b="1">
                <a:latin typeface="Calibri"/>
                <a:cs typeface="Calibri"/>
              </a:rPr>
              <a:t> Processor (P4)</a:t>
            </a:r>
          </a:p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it-IT" sz="2800" b="1">
                <a:latin typeface="Calibri"/>
                <a:cs typeface="Calibri"/>
              </a:rPr>
              <a:t>P4Runtime</a:t>
            </a:r>
          </a:p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it-IT" sz="2800" b="1" err="1">
                <a:latin typeface="Calibri"/>
                <a:cs typeface="Calibri"/>
              </a:rPr>
              <a:t>Mininet</a:t>
            </a:r>
            <a:endParaRPr lang="it-IT" sz="2800" b="1">
              <a:latin typeface="Calibri"/>
              <a:cs typeface="Calibri"/>
            </a:endParaRPr>
          </a:p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it-IT" sz="2800" b="1" err="1">
                <a:latin typeface="Calibri"/>
                <a:cs typeface="Calibri"/>
              </a:rPr>
              <a:t>GeoIP</a:t>
            </a:r>
            <a:endParaRPr lang="it-IT" sz="2800" b="1">
              <a:latin typeface="Calibri"/>
              <a:cs typeface="Calibri"/>
            </a:endParaRPr>
          </a:p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it-IT" sz="2800" b="1" err="1">
                <a:latin typeface="Calibri"/>
                <a:cs typeface="Calibri"/>
              </a:rPr>
              <a:t>Scapy</a:t>
            </a:r>
            <a:endParaRPr lang="it-IT" sz="2800" b="1">
              <a:latin typeface="Calibri"/>
              <a:cs typeface="Calibri"/>
            </a:endParaRPr>
          </a:p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it-IT" sz="2800" b="1">
                <a:latin typeface="Calibri"/>
                <a:cs typeface="Calibri"/>
              </a:rPr>
              <a:t>Progetto</a:t>
            </a:r>
          </a:p>
        </p:txBody>
      </p:sp>
    </p:spTree>
    <p:extLst>
      <p:ext uri="{BB962C8B-B14F-4D97-AF65-F5344CB8AC3E}">
        <p14:creationId xmlns:p14="http://schemas.microsoft.com/office/powerpoint/2010/main" val="110065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Immagine 4">
            <a:extLst>
              <a:ext uri="{FF2B5EF4-FFF2-40B4-BE49-F238E27FC236}">
                <a16:creationId xmlns:a16="http://schemas.microsoft.com/office/drawing/2014/main" id="{B1B64B67-E2A4-6D40-9A7E-5D2187F3D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825" y="5956300"/>
            <a:ext cx="196215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Immagine 6">
            <a:extLst>
              <a:ext uri="{FF2B5EF4-FFF2-40B4-BE49-F238E27FC236}">
                <a16:creationId xmlns:a16="http://schemas.microsoft.com/office/drawing/2014/main" id="{812AF4DC-455C-6E4A-8F53-83FD75334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8" y="0"/>
            <a:ext cx="12192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EB8DEF-428B-D14B-8E9D-B27B95667739}"/>
              </a:ext>
            </a:extLst>
          </p:cNvPr>
          <p:cNvSpPr/>
          <p:nvPr/>
        </p:nvSpPr>
        <p:spPr>
          <a:xfrm>
            <a:off x="235611" y="159836"/>
            <a:ext cx="11720083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r>
              <a:rPr lang="it-IT" sz="2800" b="1" err="1">
                <a:solidFill>
                  <a:schemeClr val="bg1"/>
                </a:solidFill>
                <a:latin typeface="CMSS12"/>
              </a:rPr>
              <a:t>Scapy</a:t>
            </a:r>
          </a:p>
        </p:txBody>
      </p:sp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6665161C-CE0F-8549-BC57-5F91F632C5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8325" y="5956299"/>
            <a:ext cx="1440903" cy="77587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3BEC8E8-2DE5-CE4B-9ABC-C7F3482B33E3}"/>
              </a:ext>
            </a:extLst>
          </p:cNvPr>
          <p:cNvSpPr/>
          <p:nvPr/>
        </p:nvSpPr>
        <p:spPr>
          <a:xfrm>
            <a:off x="235612" y="1720840"/>
            <a:ext cx="11720083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800100" lvl="1" indent="-342900" algn="just">
              <a:buFont typeface="Arial"/>
              <a:buChar char="•"/>
            </a:pPr>
            <a:endParaRPr lang="it-IT" sz="2400">
              <a:cs typeface="Calibri Light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66D9889-9319-28B2-0707-A97E21843D6E}"/>
              </a:ext>
            </a:extLst>
          </p:cNvPr>
          <p:cNvSpPr txBox="1"/>
          <p:nvPr/>
        </p:nvSpPr>
        <p:spPr>
          <a:xfrm>
            <a:off x="238664" y="1115683"/>
            <a:ext cx="4942935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500" b="1">
                <a:latin typeface="Calibri"/>
                <a:cs typeface="Calibri"/>
              </a:rPr>
              <a:t>Running </a:t>
            </a:r>
            <a:r>
              <a:rPr lang="it-IT" sz="2500" b="1" err="1">
                <a:latin typeface="Calibri"/>
                <a:cs typeface="Calibri"/>
              </a:rPr>
              <a:t>Scapy</a:t>
            </a:r>
            <a:r>
              <a:rPr lang="it-IT" sz="2500" b="1">
                <a:latin typeface="Calibri"/>
                <a:cs typeface="Calibri"/>
              </a:rPr>
              <a:t> in a </a:t>
            </a:r>
            <a:r>
              <a:rPr lang="it-IT" sz="2500" b="1" err="1">
                <a:latin typeface="Calibri"/>
                <a:cs typeface="Calibri"/>
              </a:rPr>
              <a:t>python</a:t>
            </a:r>
            <a:r>
              <a:rPr lang="it-IT" sz="2500" b="1">
                <a:latin typeface="Calibri"/>
                <a:cs typeface="Calibri"/>
              </a:rPr>
              <a:t> script</a:t>
            </a:r>
            <a:endParaRPr lang="it-IT" sz="2500">
              <a:cs typeface="Calibri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8D24F01-6188-2FB3-16C7-8AC37A47A48B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</p:txBody>
      </p:sp>
      <p:pic>
        <p:nvPicPr>
          <p:cNvPr id="6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A24BE0CD-214E-7F82-7D5C-D9185B3219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1456" y="1814626"/>
            <a:ext cx="6150634" cy="3128106"/>
          </a:xfrm>
          <a:prstGeom prst="rect">
            <a:avLst/>
          </a:prstGeom>
        </p:spPr>
      </p:pic>
      <p:pic>
        <p:nvPicPr>
          <p:cNvPr id="10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A7C19642-F13B-50ED-CF8D-C81341B9C6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664" y="1814997"/>
            <a:ext cx="5374256" cy="3127363"/>
          </a:xfrm>
          <a:prstGeom prst="rect">
            <a:avLst/>
          </a:prstGeom>
        </p:spPr>
      </p:pic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63B02FD5-7996-F4CF-8E87-59BFBF8B9653}"/>
              </a:ext>
            </a:extLst>
          </p:cNvPr>
          <p:cNvSpPr/>
          <p:nvPr/>
        </p:nvSpPr>
        <p:spPr>
          <a:xfrm>
            <a:off x="5065206" y="3247720"/>
            <a:ext cx="1035169" cy="3594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229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Immagine 4">
            <a:extLst>
              <a:ext uri="{FF2B5EF4-FFF2-40B4-BE49-F238E27FC236}">
                <a16:creationId xmlns:a16="http://schemas.microsoft.com/office/drawing/2014/main" id="{B1B64B67-E2A4-6D40-9A7E-5D2187F3D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825" y="5956300"/>
            <a:ext cx="196215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Immagine 6">
            <a:extLst>
              <a:ext uri="{FF2B5EF4-FFF2-40B4-BE49-F238E27FC236}">
                <a16:creationId xmlns:a16="http://schemas.microsoft.com/office/drawing/2014/main" id="{812AF4DC-455C-6E4A-8F53-83FD75334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8" y="0"/>
            <a:ext cx="12192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EB8DEF-428B-D14B-8E9D-B27B95667739}"/>
              </a:ext>
            </a:extLst>
          </p:cNvPr>
          <p:cNvSpPr/>
          <p:nvPr/>
        </p:nvSpPr>
        <p:spPr>
          <a:xfrm>
            <a:off x="235611" y="159836"/>
            <a:ext cx="11720083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r>
              <a:rPr lang="it-IT" sz="2800" b="1">
                <a:solidFill>
                  <a:schemeClr val="bg1"/>
                </a:solidFill>
                <a:latin typeface="CMSS12"/>
              </a:rPr>
              <a:t>GeoIP</a:t>
            </a:r>
          </a:p>
        </p:txBody>
      </p:sp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6665161C-CE0F-8549-BC57-5F91F632C5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8325" y="5956299"/>
            <a:ext cx="1440903" cy="77587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3BEC8E8-2DE5-CE4B-9ABC-C7F3482B33E3}"/>
              </a:ext>
            </a:extLst>
          </p:cNvPr>
          <p:cNvSpPr/>
          <p:nvPr/>
        </p:nvSpPr>
        <p:spPr>
          <a:xfrm>
            <a:off x="235612" y="1720840"/>
            <a:ext cx="8988385" cy="267765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400">
                <a:latin typeface="Calibri"/>
                <a:cs typeface="Calibri"/>
              </a:rPr>
              <a:t>È un database di </a:t>
            </a:r>
            <a:r>
              <a:rPr lang="en-US" sz="2400" kern="1200" err="1">
                <a:latin typeface="Calibri"/>
                <a:cs typeface="Calibri"/>
              </a:rPr>
              <a:t>MaxMind</a:t>
            </a:r>
            <a:r>
              <a:rPr lang="en-US" sz="2400" kern="1200">
                <a:latin typeface="Calibri"/>
                <a:cs typeface="Calibri"/>
              </a:rPr>
              <a:t> </a:t>
            </a:r>
            <a:r>
              <a:rPr lang="en-US" sz="2400" err="1">
                <a:latin typeface="Calibri"/>
                <a:cs typeface="Calibri"/>
              </a:rPr>
              <a:t>che</a:t>
            </a:r>
            <a:r>
              <a:rPr lang="en-US" sz="2400">
                <a:latin typeface="Calibri"/>
                <a:cs typeface="Calibri"/>
              </a:rPr>
              <a:t> </a:t>
            </a:r>
            <a:r>
              <a:rPr lang="en-US" sz="2400" err="1">
                <a:latin typeface="Calibri"/>
                <a:cs typeface="Calibri"/>
              </a:rPr>
              <a:t>fornisce</a:t>
            </a:r>
            <a:r>
              <a:rPr lang="en-US" sz="2400">
                <a:latin typeface="Calibri"/>
                <a:cs typeface="Calibri"/>
              </a:rPr>
              <a:t> la </a:t>
            </a:r>
            <a:r>
              <a:rPr lang="en-US" sz="2400" err="1">
                <a:latin typeface="Calibri"/>
                <a:cs typeface="Calibri"/>
              </a:rPr>
              <a:t>geolocalizzazione</a:t>
            </a:r>
            <a:r>
              <a:rPr lang="en-US" sz="2400">
                <a:latin typeface="Calibri"/>
                <a:cs typeface="Calibri"/>
              </a:rPr>
              <a:t> di un </a:t>
            </a:r>
            <a:r>
              <a:rPr lang="en-US" sz="2400" err="1">
                <a:latin typeface="Calibri"/>
                <a:cs typeface="Calibri"/>
              </a:rPr>
              <a:t>indirizzo</a:t>
            </a:r>
            <a:r>
              <a:rPr lang="en-US" sz="2400">
                <a:latin typeface="Calibri"/>
                <a:cs typeface="Calibri"/>
              </a:rPr>
              <a:t> </a:t>
            </a:r>
            <a:r>
              <a:rPr lang="en-US" sz="2400" kern="1200">
                <a:latin typeface="Calibri"/>
                <a:cs typeface="Calibri"/>
              </a:rPr>
              <a:t>IP </a:t>
            </a:r>
            <a:r>
              <a:rPr lang="en-US" sz="2400" err="1">
                <a:latin typeface="Calibri"/>
                <a:cs typeface="Calibri"/>
              </a:rPr>
              <a:t>specifico</a:t>
            </a:r>
            <a:r>
              <a:rPr lang="en-US" sz="2400">
                <a:latin typeface="Calibri"/>
                <a:cs typeface="Calibri"/>
              </a:rPr>
              <a:t> </a:t>
            </a:r>
            <a:r>
              <a:rPr lang="en-US" sz="2400" err="1">
                <a:latin typeface="Calibri"/>
                <a:cs typeface="Calibri"/>
              </a:rPr>
              <a:t>tramite</a:t>
            </a:r>
            <a:r>
              <a:rPr lang="en-US" sz="2400">
                <a:latin typeface="Calibri"/>
                <a:cs typeface="Calibri"/>
              </a:rPr>
              <a:t>:</a:t>
            </a:r>
            <a:endParaRPr lang="en-US" sz="240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 err="1">
                <a:latin typeface="Calibri"/>
                <a:cs typeface="Calibri"/>
              </a:rPr>
              <a:t>dati</a:t>
            </a:r>
            <a:r>
              <a:rPr lang="en-US" sz="2400">
                <a:latin typeface="Calibri"/>
                <a:cs typeface="Calibri"/>
              </a:rPr>
              <a:t> di </a:t>
            </a:r>
            <a:r>
              <a:rPr lang="en-US" sz="2400" err="1">
                <a:latin typeface="Calibri"/>
                <a:cs typeface="Calibri"/>
              </a:rPr>
              <a:t>geolocalizzazione</a:t>
            </a:r>
            <a:r>
              <a:rPr lang="en-US" sz="2400">
                <a:latin typeface="Calibri"/>
                <a:cs typeface="Calibri"/>
              </a:rPr>
              <a:t> come </a:t>
            </a:r>
            <a:r>
              <a:rPr lang="en-US" sz="2400" err="1">
                <a:latin typeface="Calibri"/>
                <a:cs typeface="Calibri"/>
              </a:rPr>
              <a:t>paese</a:t>
            </a:r>
            <a:r>
              <a:rPr lang="en-US" sz="2400">
                <a:latin typeface="Calibri"/>
                <a:cs typeface="Calibri"/>
              </a:rPr>
              <a:t>, </a:t>
            </a:r>
            <a:r>
              <a:rPr lang="en-US" sz="2400" err="1">
                <a:latin typeface="Calibri"/>
                <a:cs typeface="Calibri"/>
              </a:rPr>
              <a:t>regione</a:t>
            </a:r>
            <a:r>
              <a:rPr lang="en-US" sz="2400">
                <a:latin typeface="Calibri"/>
                <a:cs typeface="Calibri"/>
              </a:rPr>
              <a:t>, </a:t>
            </a:r>
            <a:r>
              <a:rPr lang="en-US" sz="2400" err="1">
                <a:latin typeface="Calibri"/>
                <a:cs typeface="Calibri"/>
              </a:rPr>
              <a:t>stato</a:t>
            </a:r>
            <a:r>
              <a:rPr lang="en-US" sz="2400">
                <a:latin typeface="Calibri"/>
                <a:cs typeface="Calibri"/>
              </a:rPr>
              <a:t>, </a:t>
            </a:r>
            <a:r>
              <a:rPr lang="en-US" sz="2400" err="1">
                <a:latin typeface="Calibri"/>
                <a:cs typeface="Calibri"/>
              </a:rPr>
              <a:t>città</a:t>
            </a:r>
            <a:r>
              <a:rPr lang="en-US" sz="2400" dirty="0" err="1">
                <a:latin typeface="Calibri"/>
                <a:cs typeface="Calibri"/>
              </a:rPr>
              <a:t>,geoname_Id</a:t>
            </a:r>
            <a:r>
              <a:rPr lang="en-US" sz="2400" dirty="0">
                <a:latin typeface="Calibri"/>
                <a:cs typeface="Calibri"/>
              </a:rPr>
              <a:t>,</a:t>
            </a:r>
            <a:r>
              <a:rPr lang="en-US" sz="2400">
                <a:latin typeface="Calibri"/>
                <a:cs typeface="Calibri"/>
              </a:rPr>
              <a:t> </a:t>
            </a:r>
            <a:r>
              <a:rPr lang="en-US" sz="2400" err="1">
                <a:latin typeface="Calibri"/>
                <a:cs typeface="Calibri"/>
              </a:rPr>
              <a:t>codice</a:t>
            </a:r>
            <a:r>
              <a:rPr lang="en-US" sz="2400">
                <a:latin typeface="Calibri"/>
                <a:cs typeface="Calibri"/>
              </a:rPr>
              <a:t> </a:t>
            </a:r>
            <a:r>
              <a:rPr lang="en-US" sz="2400" err="1">
                <a:latin typeface="Calibri"/>
                <a:cs typeface="Calibri"/>
              </a:rPr>
              <a:t>postale</a:t>
            </a:r>
            <a:endParaRPr lang="en-US" sz="2400" err="1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 err="1">
                <a:latin typeface="Calibri"/>
                <a:cs typeface="Calibri"/>
              </a:rPr>
              <a:t>informazioni</a:t>
            </a:r>
            <a:r>
              <a:rPr lang="en-US" sz="2400">
                <a:latin typeface="Calibri"/>
                <a:cs typeface="Calibri"/>
              </a:rPr>
              <a:t> </a:t>
            </a:r>
            <a:r>
              <a:rPr lang="en-US" sz="2400" err="1">
                <a:latin typeface="Calibri"/>
                <a:cs typeface="Calibri"/>
              </a:rPr>
              <a:t>aggiuntive</a:t>
            </a:r>
            <a:r>
              <a:rPr lang="en-US" sz="2400">
                <a:latin typeface="Calibri"/>
                <a:cs typeface="Calibri"/>
              </a:rPr>
              <a:t> come </a:t>
            </a:r>
            <a:r>
              <a:rPr lang="en-US" sz="2400" err="1">
                <a:latin typeface="Calibri"/>
                <a:cs typeface="Calibri"/>
              </a:rPr>
              <a:t>fattori</a:t>
            </a:r>
            <a:r>
              <a:rPr lang="en-US" sz="2400">
                <a:latin typeface="Calibri"/>
                <a:cs typeface="Calibri"/>
              </a:rPr>
              <a:t> di fiducia, ISP, </a:t>
            </a:r>
            <a:r>
              <a:rPr lang="en-US" sz="2400" err="1">
                <a:latin typeface="Calibri"/>
                <a:cs typeface="Calibri"/>
              </a:rPr>
              <a:t>dominio</a:t>
            </a:r>
            <a:r>
              <a:rPr lang="en-US" sz="2400">
                <a:latin typeface="Calibri"/>
                <a:cs typeface="Calibri"/>
              </a:rPr>
              <a:t> e </a:t>
            </a:r>
            <a:r>
              <a:rPr lang="en-US" sz="2400" err="1">
                <a:latin typeface="Calibri"/>
                <a:cs typeface="Calibri"/>
              </a:rPr>
              <a:t>tipo</a:t>
            </a:r>
            <a:r>
              <a:rPr lang="en-US" sz="2400">
                <a:latin typeface="Calibri"/>
                <a:cs typeface="Calibri"/>
              </a:rPr>
              <a:t> di </a:t>
            </a:r>
            <a:r>
              <a:rPr lang="en-US" sz="2400" err="1">
                <a:latin typeface="Calibri"/>
                <a:cs typeface="Calibri"/>
              </a:rPr>
              <a:t>connessione</a:t>
            </a:r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</p:txBody>
      </p:sp>
      <p:pic>
        <p:nvPicPr>
          <p:cNvPr id="3" name="Immagine 3">
            <a:extLst>
              <a:ext uri="{FF2B5EF4-FFF2-40B4-BE49-F238E27FC236}">
                <a16:creationId xmlns:a16="http://schemas.microsoft.com/office/drawing/2014/main" id="{1899FF20-D427-CC6E-2EDD-BE2847B9F6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4268" y="1111909"/>
            <a:ext cx="1981200" cy="230505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ACA0AA50-008F-5D03-82AC-7E2E2FFC0E17}"/>
              </a:ext>
            </a:extLst>
          </p:cNvPr>
          <p:cNvSpPr txBox="1"/>
          <p:nvPr/>
        </p:nvSpPr>
        <p:spPr>
          <a:xfrm>
            <a:off x="229892" y="1004807"/>
            <a:ext cx="4912961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500" b="1">
                <a:latin typeface="Calibri"/>
                <a:cs typeface="Calibri"/>
              </a:rPr>
              <a:t>Introduzione a </a:t>
            </a:r>
            <a:r>
              <a:rPr lang="it-IT" sz="2500" b="1" err="1">
                <a:latin typeface="Calibri"/>
                <a:cs typeface="Calibri"/>
              </a:rPr>
              <a:t>GeoIP</a:t>
            </a:r>
            <a:r>
              <a:rPr lang="it-IT" sz="2500" b="1">
                <a:latin typeface="Calibri"/>
                <a:cs typeface="Calibri"/>
              </a:rPr>
              <a:t> Database</a:t>
            </a:r>
            <a:endParaRPr lang="it-IT" sz="25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774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Immagine 4">
            <a:extLst>
              <a:ext uri="{FF2B5EF4-FFF2-40B4-BE49-F238E27FC236}">
                <a16:creationId xmlns:a16="http://schemas.microsoft.com/office/drawing/2014/main" id="{B1B64B67-E2A4-6D40-9A7E-5D2187F3D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825" y="5956300"/>
            <a:ext cx="196215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Immagine 6">
            <a:extLst>
              <a:ext uri="{FF2B5EF4-FFF2-40B4-BE49-F238E27FC236}">
                <a16:creationId xmlns:a16="http://schemas.microsoft.com/office/drawing/2014/main" id="{812AF4DC-455C-6E4A-8F53-83FD75334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8" y="0"/>
            <a:ext cx="12192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EB8DEF-428B-D14B-8E9D-B27B95667739}"/>
              </a:ext>
            </a:extLst>
          </p:cNvPr>
          <p:cNvSpPr/>
          <p:nvPr/>
        </p:nvSpPr>
        <p:spPr>
          <a:xfrm>
            <a:off x="235611" y="159836"/>
            <a:ext cx="11720083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r>
              <a:rPr lang="it-IT" sz="2800" b="1" err="1">
                <a:solidFill>
                  <a:schemeClr val="bg1"/>
                </a:solidFill>
                <a:latin typeface="CMSS12"/>
              </a:rPr>
              <a:t>GeoIP</a:t>
            </a:r>
          </a:p>
        </p:txBody>
      </p:sp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6665161C-CE0F-8549-BC57-5F91F632C5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8325" y="5956299"/>
            <a:ext cx="1440903" cy="77587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3BEC8E8-2DE5-CE4B-9ABC-C7F3482B33E3}"/>
              </a:ext>
            </a:extLst>
          </p:cNvPr>
          <p:cNvSpPr/>
          <p:nvPr/>
        </p:nvSpPr>
        <p:spPr>
          <a:xfrm>
            <a:off x="235612" y="1720840"/>
            <a:ext cx="11720083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endParaRPr lang="it-IT" sz="2400">
              <a:latin typeface="CMSS12"/>
            </a:endParaRPr>
          </a:p>
        </p:txBody>
      </p:sp>
      <p:pic>
        <p:nvPicPr>
          <p:cNvPr id="2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28322EA2-3C72-31FD-7901-144093FEC8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9683" y="1518001"/>
            <a:ext cx="6653841" cy="2337231"/>
          </a:xfrm>
          <a:prstGeom prst="rect">
            <a:avLst/>
          </a:prstGeom>
        </p:spPr>
      </p:pic>
      <p:pic>
        <p:nvPicPr>
          <p:cNvPr id="3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9AA33341-2ACD-5E04-FE19-644B574FD5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9683" y="4514226"/>
            <a:ext cx="6653842" cy="1414383"/>
          </a:xfrm>
          <a:prstGeom prst="rect">
            <a:avLst/>
          </a:prstGeom>
        </p:spPr>
      </p:pic>
      <p:sp>
        <p:nvSpPr>
          <p:cNvPr id="4" name="Freccia in giù 3">
            <a:extLst>
              <a:ext uri="{FF2B5EF4-FFF2-40B4-BE49-F238E27FC236}">
                <a16:creationId xmlns:a16="http://schemas.microsoft.com/office/drawing/2014/main" id="{855FCC52-C6B1-00C8-DD87-A547A7EE5177}"/>
              </a:ext>
            </a:extLst>
          </p:cNvPr>
          <p:cNvSpPr/>
          <p:nvPr/>
        </p:nvSpPr>
        <p:spPr>
          <a:xfrm>
            <a:off x="5738865" y="3767885"/>
            <a:ext cx="230037" cy="5607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41D83BD-F771-244D-63FC-4374340DFE37}"/>
              </a:ext>
            </a:extLst>
          </p:cNvPr>
          <p:cNvSpPr txBox="1"/>
          <p:nvPr/>
        </p:nvSpPr>
        <p:spPr>
          <a:xfrm>
            <a:off x="307383" y="888569"/>
            <a:ext cx="6191572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it-IT" sz="2500" b="1">
                <a:latin typeface="Calibri"/>
                <a:cs typeface="Calibri"/>
              </a:rPr>
              <a:t>Esempio lettura </a:t>
            </a:r>
            <a:r>
              <a:rPr lang="it-IT" sz="2500" b="1" err="1">
                <a:latin typeface="Calibri"/>
                <a:cs typeface="Calibri"/>
              </a:rPr>
              <a:t>GeoIP</a:t>
            </a:r>
            <a:r>
              <a:rPr lang="it-IT" sz="2500" b="1">
                <a:latin typeface="Calibri"/>
                <a:cs typeface="Calibri"/>
              </a:rPr>
              <a:t> D</a:t>
            </a:r>
            <a:r>
              <a:rPr lang="it-IT" sz="2500" b="1" u="sng">
                <a:latin typeface="Calibri"/>
                <a:cs typeface="Calibri"/>
              </a:rPr>
              <a:t>atabase</a:t>
            </a:r>
            <a:endParaRPr lang="it-IT" sz="2500" u="sng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534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Immagine 4">
            <a:extLst>
              <a:ext uri="{FF2B5EF4-FFF2-40B4-BE49-F238E27FC236}">
                <a16:creationId xmlns:a16="http://schemas.microsoft.com/office/drawing/2014/main" id="{B1B64B67-E2A4-6D40-9A7E-5D2187F3D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825" y="5956300"/>
            <a:ext cx="196215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Immagine 6">
            <a:extLst>
              <a:ext uri="{FF2B5EF4-FFF2-40B4-BE49-F238E27FC236}">
                <a16:creationId xmlns:a16="http://schemas.microsoft.com/office/drawing/2014/main" id="{812AF4DC-455C-6E4A-8F53-83FD75334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8" y="0"/>
            <a:ext cx="12192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EB8DEF-428B-D14B-8E9D-B27B95667739}"/>
              </a:ext>
            </a:extLst>
          </p:cNvPr>
          <p:cNvSpPr/>
          <p:nvPr/>
        </p:nvSpPr>
        <p:spPr>
          <a:xfrm>
            <a:off x="235611" y="159836"/>
            <a:ext cx="11720083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r>
              <a:rPr lang="it-IT" sz="2800" b="1">
                <a:solidFill>
                  <a:schemeClr val="bg1"/>
                </a:solidFill>
                <a:latin typeface="CMSS12"/>
              </a:rPr>
              <a:t>Progetto</a:t>
            </a:r>
          </a:p>
        </p:txBody>
      </p:sp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6665161C-CE0F-8549-BC57-5F91F632C5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8325" y="5956299"/>
            <a:ext cx="1440903" cy="77587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3BEC8E8-2DE5-CE4B-9ABC-C7F3482B33E3}"/>
              </a:ext>
            </a:extLst>
          </p:cNvPr>
          <p:cNvSpPr/>
          <p:nvPr/>
        </p:nvSpPr>
        <p:spPr>
          <a:xfrm>
            <a:off x="235612" y="1420333"/>
            <a:ext cx="11720083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endParaRPr lang="it-IT" sz="2400">
              <a:latin typeface="CMSS12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DE6D862-1253-CCE6-7B94-7F49265812E9}"/>
              </a:ext>
            </a:extLst>
          </p:cNvPr>
          <p:cNvSpPr txBox="1"/>
          <p:nvPr/>
        </p:nvSpPr>
        <p:spPr>
          <a:xfrm>
            <a:off x="236112" y="858591"/>
            <a:ext cx="11242183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000" b="1">
                <a:latin typeface="Calibri"/>
                <a:cs typeface="Calibri"/>
              </a:rPr>
              <a:t>Framework</a:t>
            </a:r>
            <a:endParaRPr lang="it-IT" sz="3000" b="1">
              <a:cs typeface="Calibri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1B0CC3B-20A9-40FB-B1F2-068FA768B4C9}"/>
              </a:ext>
            </a:extLst>
          </p:cNvPr>
          <p:cNvSpPr txBox="1"/>
          <p:nvPr/>
        </p:nvSpPr>
        <p:spPr>
          <a:xfrm>
            <a:off x="348803" y="1489119"/>
            <a:ext cx="11470246" cy="28050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it-IT" sz="2400" b="1" err="1">
                <a:latin typeface="Calibri"/>
                <a:cs typeface="Calibri"/>
              </a:rPr>
              <a:t>Mininet</a:t>
            </a:r>
            <a:r>
              <a:rPr lang="it-IT" sz="2400" b="1">
                <a:latin typeface="Calibri"/>
                <a:cs typeface="Calibri"/>
              </a:rPr>
              <a:t> </a:t>
            </a:r>
            <a:r>
              <a:rPr lang="it-IT" sz="2400">
                <a:latin typeface="Calibri"/>
                <a:cs typeface="Calibri"/>
              </a:rPr>
              <a:t>– Network emulator</a:t>
            </a:r>
            <a:endParaRPr lang="it-IT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it-IT" sz="2400" b="1">
                <a:latin typeface="Calibri"/>
                <a:cs typeface="Calibri"/>
              </a:rPr>
              <a:t>bmv2 software switch</a:t>
            </a:r>
            <a:r>
              <a:rPr lang="it-IT" sz="2400">
                <a:latin typeface="Calibri"/>
                <a:cs typeface="Calibri"/>
              </a:rPr>
              <a:t> – switch software programmati con P4</a:t>
            </a:r>
            <a:endParaRPr lang="it-IT" sz="2400"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it-IT" sz="2400" b="1">
                <a:latin typeface="Calibri"/>
                <a:cs typeface="Calibri"/>
              </a:rPr>
              <a:t>V1Model </a:t>
            </a:r>
            <a:r>
              <a:rPr lang="it-IT" sz="2400" b="1" err="1">
                <a:latin typeface="Calibri"/>
                <a:cs typeface="Calibri"/>
              </a:rPr>
              <a:t>architecture</a:t>
            </a:r>
            <a:endParaRPr lang="it-IT" sz="2400" b="1">
              <a:latin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it-IT" sz="2400" b="1">
                <a:latin typeface="Calibri"/>
                <a:cs typeface="Calibri"/>
              </a:rPr>
              <a:t>p4c </a:t>
            </a:r>
            <a:r>
              <a:rPr lang="it-IT" sz="2400">
                <a:latin typeface="Calibri"/>
                <a:cs typeface="Calibri"/>
              </a:rPr>
              <a:t>– </a:t>
            </a:r>
            <a:r>
              <a:rPr lang="it-IT" sz="2400" err="1">
                <a:latin typeface="Calibri"/>
                <a:cs typeface="Calibri"/>
              </a:rPr>
              <a:t>compiler</a:t>
            </a:r>
            <a:r>
              <a:rPr lang="it-IT" sz="2400">
                <a:latin typeface="Calibri"/>
                <a:cs typeface="Calibri"/>
              </a:rPr>
              <a:t>  di riferimento per P4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it-IT" sz="2400" b="1">
                <a:latin typeface="Calibri"/>
                <a:cs typeface="Calibri"/>
              </a:rPr>
              <a:t>Python controller</a:t>
            </a:r>
            <a:r>
              <a:rPr lang="it-IT" sz="2400">
                <a:latin typeface="Calibri"/>
                <a:cs typeface="Calibri"/>
              </a:rPr>
              <a:t> – import di librerie per utilizzare P4Runtime</a:t>
            </a:r>
          </a:p>
        </p:txBody>
      </p:sp>
    </p:spTree>
    <p:extLst>
      <p:ext uri="{BB962C8B-B14F-4D97-AF65-F5344CB8AC3E}">
        <p14:creationId xmlns:p14="http://schemas.microsoft.com/office/powerpoint/2010/main" val="138717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Immagine 4">
            <a:extLst>
              <a:ext uri="{FF2B5EF4-FFF2-40B4-BE49-F238E27FC236}">
                <a16:creationId xmlns:a16="http://schemas.microsoft.com/office/drawing/2014/main" id="{B1B64B67-E2A4-6D40-9A7E-5D2187F3D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825" y="5956300"/>
            <a:ext cx="196215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Immagine 6">
            <a:extLst>
              <a:ext uri="{FF2B5EF4-FFF2-40B4-BE49-F238E27FC236}">
                <a16:creationId xmlns:a16="http://schemas.microsoft.com/office/drawing/2014/main" id="{812AF4DC-455C-6E4A-8F53-83FD75334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8" y="0"/>
            <a:ext cx="12192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EB8DEF-428B-D14B-8E9D-B27B95667739}"/>
              </a:ext>
            </a:extLst>
          </p:cNvPr>
          <p:cNvSpPr/>
          <p:nvPr/>
        </p:nvSpPr>
        <p:spPr>
          <a:xfrm>
            <a:off x="235611" y="159836"/>
            <a:ext cx="11720083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r>
              <a:rPr lang="it-IT" sz="2800" b="1">
                <a:solidFill>
                  <a:schemeClr val="bg1"/>
                </a:solidFill>
                <a:latin typeface="CMSS12"/>
              </a:rPr>
              <a:t>Progetto</a:t>
            </a:r>
          </a:p>
        </p:txBody>
      </p:sp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6665161C-CE0F-8549-BC57-5F91F632C5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8325" y="5956299"/>
            <a:ext cx="1440903" cy="77587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3BEC8E8-2DE5-CE4B-9ABC-C7F3482B33E3}"/>
              </a:ext>
            </a:extLst>
          </p:cNvPr>
          <p:cNvSpPr/>
          <p:nvPr/>
        </p:nvSpPr>
        <p:spPr>
          <a:xfrm>
            <a:off x="235612" y="1720840"/>
            <a:ext cx="11720083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endParaRPr lang="it-IT" sz="2400">
              <a:latin typeface="CMSS12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DE6D862-1253-CCE6-7B94-7F49265812E9}"/>
              </a:ext>
            </a:extLst>
          </p:cNvPr>
          <p:cNvSpPr txBox="1"/>
          <p:nvPr/>
        </p:nvSpPr>
        <p:spPr>
          <a:xfrm>
            <a:off x="472225" y="1438140"/>
            <a:ext cx="11242183" cy="49398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it-IT" sz="2100">
                <a:latin typeface="Calibri"/>
                <a:cs typeface="Calibri"/>
              </a:rPr>
              <a:t>Il codice P4 programma gli switch per: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it-IT" sz="2100">
                <a:latin typeface="Calibri"/>
                <a:cs typeface="Calibri"/>
              </a:rPr>
              <a:t>Inoltrare pacchetti IPV4 con TCP </a:t>
            </a:r>
            <a:r>
              <a:rPr lang="it-IT" sz="2100" err="1">
                <a:latin typeface="Calibri"/>
                <a:cs typeface="Calibri"/>
              </a:rPr>
              <a:t>destination</a:t>
            </a:r>
            <a:r>
              <a:rPr lang="it-IT" sz="2100">
                <a:latin typeface="Calibri"/>
                <a:cs typeface="Calibri"/>
              </a:rPr>
              <a:t> port diversa dalla #22 in accordo con le </a:t>
            </a:r>
            <a:r>
              <a:rPr lang="it-IT" sz="2100" err="1">
                <a:latin typeface="Calibri"/>
                <a:cs typeface="Calibri"/>
              </a:rPr>
              <a:t>routing</a:t>
            </a:r>
            <a:r>
              <a:rPr lang="it-IT" sz="2100">
                <a:latin typeface="Calibri"/>
                <a:cs typeface="Calibri"/>
              </a:rPr>
              <a:t> </a:t>
            </a:r>
            <a:r>
              <a:rPr lang="it-IT" sz="2100" err="1">
                <a:latin typeface="Calibri"/>
                <a:cs typeface="Calibri"/>
              </a:rPr>
              <a:t>table</a:t>
            </a:r>
            <a:r>
              <a:rPr lang="it-IT" sz="2100">
                <a:latin typeface="Calibri"/>
                <a:cs typeface="Calibri"/>
              </a:rPr>
              <a:t> degli switch</a:t>
            </a:r>
            <a:endParaRPr lang="it-IT" sz="2100">
              <a:cs typeface="Calibri" panose="020F0502020204030204" pitchFamily="34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it-IT" sz="2100">
                <a:latin typeface="Calibri"/>
                <a:cs typeface="Calibri"/>
              </a:rPr>
              <a:t>Scartare i pacchetti SSH che non hanno </a:t>
            </a:r>
            <a:r>
              <a:rPr lang="it-IT" sz="2100" err="1">
                <a:latin typeface="Calibri"/>
                <a:cs typeface="Calibri"/>
              </a:rPr>
              <a:t>header</a:t>
            </a:r>
            <a:r>
              <a:rPr lang="it-IT" sz="2100">
                <a:latin typeface="Calibri"/>
                <a:cs typeface="Calibri"/>
              </a:rPr>
              <a:t> GSS valido (custom </a:t>
            </a:r>
            <a:r>
              <a:rPr lang="it-IT" sz="2100" err="1">
                <a:latin typeface="Calibri"/>
                <a:cs typeface="Calibri"/>
              </a:rPr>
              <a:t>header</a:t>
            </a:r>
            <a:r>
              <a:rPr lang="it-IT" sz="2100">
                <a:latin typeface="Calibri"/>
                <a:cs typeface="Calibri"/>
              </a:rPr>
              <a:t>)</a:t>
            </a:r>
            <a:endParaRPr lang="it-IT" sz="2100">
              <a:cs typeface="Calibri" panose="020F0502020204030204" pitchFamily="34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it-IT" sz="2100">
                <a:latin typeface="Calibri"/>
                <a:cs typeface="Calibri"/>
              </a:rPr>
              <a:t>Scartare i pacchetti SSH che hanno il </a:t>
            </a:r>
            <a:r>
              <a:rPr lang="it-IT" sz="2100" err="1">
                <a:latin typeface="Calibri"/>
                <a:cs typeface="Calibri"/>
              </a:rPr>
              <a:t>geoname_id</a:t>
            </a:r>
            <a:r>
              <a:rPr lang="it-IT" sz="2100">
                <a:latin typeface="Calibri"/>
                <a:cs typeface="Calibri"/>
              </a:rPr>
              <a:t> (custom </a:t>
            </a:r>
            <a:r>
              <a:rPr lang="it-IT" sz="2100" err="1">
                <a:latin typeface="Calibri"/>
                <a:cs typeface="Calibri"/>
              </a:rPr>
              <a:t>header</a:t>
            </a:r>
            <a:r>
              <a:rPr lang="it-IT" sz="2100">
                <a:latin typeface="Calibri"/>
                <a:cs typeface="Calibri"/>
              </a:rPr>
              <a:t> </a:t>
            </a:r>
            <a:r>
              <a:rPr lang="it-IT" sz="2100" err="1">
                <a:latin typeface="Calibri"/>
                <a:cs typeface="Calibri"/>
              </a:rPr>
              <a:t>protocol</a:t>
            </a:r>
            <a:r>
              <a:rPr lang="it-IT" sz="2100">
                <a:latin typeface="Calibri"/>
                <a:cs typeface="Calibri"/>
              </a:rPr>
              <a:t> field) in una </a:t>
            </a:r>
            <a:r>
              <a:rPr lang="it-IT" sz="2100" err="1">
                <a:latin typeface="Calibri"/>
                <a:cs typeface="Calibri"/>
              </a:rPr>
              <a:t>blacklist</a:t>
            </a:r>
            <a:endParaRPr lang="it-IT" sz="2100">
              <a:cs typeface="Calibri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it-IT" sz="2100">
                <a:latin typeface="Calibri"/>
                <a:cs typeface="Calibri"/>
              </a:rPr>
              <a:t>Inoltrare i pacchetti i SSH che hanno il </a:t>
            </a:r>
            <a:r>
              <a:rPr lang="it-IT" sz="2100" err="1">
                <a:latin typeface="Calibri"/>
                <a:cs typeface="Calibri"/>
              </a:rPr>
              <a:t>geoname_id</a:t>
            </a:r>
            <a:r>
              <a:rPr lang="it-IT" sz="2100">
                <a:latin typeface="Calibri"/>
                <a:cs typeface="Calibri"/>
              </a:rPr>
              <a:t> autorizzato (non presente nella </a:t>
            </a:r>
            <a:r>
              <a:rPr lang="it-IT" sz="2100" err="1">
                <a:latin typeface="Calibri"/>
                <a:cs typeface="Calibri"/>
              </a:rPr>
              <a:t>blacklist</a:t>
            </a:r>
            <a:r>
              <a:rPr lang="it-IT" sz="2100">
                <a:latin typeface="Calibri"/>
                <a:cs typeface="Calibri"/>
              </a:rPr>
              <a:t>)</a:t>
            </a:r>
            <a:endParaRPr lang="it-IT" sz="2100">
              <a:cs typeface="Calibri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it-IT" sz="2100">
                <a:latin typeface="Calibri"/>
                <a:cs typeface="Calibri"/>
              </a:rPr>
              <a:t>Inoltrare tutti i pacchetti provenienti dal controller (i </a:t>
            </a:r>
            <a:r>
              <a:rPr lang="it-IT" sz="2100" err="1">
                <a:latin typeface="Calibri"/>
                <a:cs typeface="Calibri"/>
              </a:rPr>
              <a:t>packet</a:t>
            </a:r>
            <a:r>
              <a:rPr lang="it-IT" sz="2100">
                <a:latin typeface="Calibri"/>
                <a:cs typeface="Calibri"/>
              </a:rPr>
              <a:t>-out) in accordo con le </a:t>
            </a:r>
            <a:r>
              <a:rPr lang="it-IT" sz="2100" err="1">
                <a:latin typeface="Calibri"/>
                <a:cs typeface="Calibri"/>
              </a:rPr>
              <a:t>routing</a:t>
            </a:r>
            <a:r>
              <a:rPr lang="it-IT" sz="2100">
                <a:latin typeface="Calibri"/>
                <a:cs typeface="Calibri"/>
              </a:rPr>
              <a:t> </a:t>
            </a:r>
            <a:r>
              <a:rPr lang="it-IT" sz="2100" err="1">
                <a:latin typeface="Calibri"/>
                <a:cs typeface="Calibri"/>
              </a:rPr>
              <a:t>table</a:t>
            </a:r>
            <a:r>
              <a:rPr lang="it-IT" sz="2100">
                <a:latin typeface="Calibri"/>
                <a:cs typeface="Calibri"/>
              </a:rPr>
              <a:t> degli switch (inserite dal controller)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it-IT" sz="2100">
                <a:latin typeface="Calibri"/>
                <a:cs typeface="Calibri"/>
              </a:rPr>
              <a:t>Inoltrare al controller (</a:t>
            </a:r>
            <a:r>
              <a:rPr lang="it-IT" sz="2100" err="1">
                <a:latin typeface="Calibri"/>
                <a:cs typeface="Calibri"/>
              </a:rPr>
              <a:t>packet</a:t>
            </a:r>
            <a:r>
              <a:rPr lang="it-IT" sz="2100">
                <a:latin typeface="Calibri"/>
                <a:cs typeface="Calibri"/>
              </a:rPr>
              <a:t>-in) i pacchetti SSH che hanno un </a:t>
            </a:r>
            <a:r>
              <a:rPr lang="it-IT" sz="2100" err="1">
                <a:latin typeface="Calibri"/>
                <a:cs typeface="Calibri"/>
              </a:rPr>
              <a:t>header</a:t>
            </a:r>
            <a:r>
              <a:rPr lang="it-IT" sz="2100">
                <a:latin typeface="Calibri"/>
                <a:cs typeface="Calibri"/>
              </a:rPr>
              <a:t> GSS valido e contenente un </a:t>
            </a:r>
            <a:r>
              <a:rPr lang="it-IT" sz="2100" err="1">
                <a:latin typeface="Calibri"/>
                <a:cs typeface="Calibri"/>
              </a:rPr>
              <a:t>geoname_id</a:t>
            </a:r>
            <a:r>
              <a:rPr lang="it-IT" sz="2100">
                <a:latin typeface="Calibri"/>
                <a:cs typeface="Calibri"/>
              </a:rPr>
              <a:t> autorizzato quando il controller deve eseguire un controllo anti spoofing (su richiesta dello user)</a:t>
            </a:r>
            <a:endParaRPr lang="it-IT" sz="2100">
              <a:cs typeface="Calibri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it-IT" sz="2100">
                <a:latin typeface="Calibri"/>
                <a:cs typeface="Calibri"/>
              </a:rPr>
              <a:t>Aggiornare un byte counter (letto periodicamente dal controller)  per ogni pacchetto destinato alla vittima dell'attacco </a:t>
            </a:r>
            <a:r>
              <a:rPr lang="it-IT" sz="2100" err="1">
                <a:latin typeface="Calibri"/>
                <a:cs typeface="Calibri"/>
              </a:rPr>
              <a:t>DoS</a:t>
            </a:r>
            <a:r>
              <a:rPr lang="it-IT" sz="2100">
                <a:latin typeface="Calibri"/>
                <a:cs typeface="Calibri"/>
              </a:rPr>
              <a:t>/</a:t>
            </a:r>
            <a:r>
              <a:rPr lang="it-IT" sz="2100" err="1">
                <a:latin typeface="Calibri"/>
                <a:cs typeface="Calibri"/>
              </a:rPr>
              <a:t>DDoS</a:t>
            </a:r>
            <a:r>
              <a:rPr lang="it-IT" sz="2100">
                <a:latin typeface="Calibri"/>
                <a:cs typeface="Calibri"/>
              </a:rPr>
              <a:t> da rilevare</a:t>
            </a:r>
            <a:endParaRPr lang="it-IT" sz="2100"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it-IT" sz="2100">
              <a:cs typeface="Calibri" panose="020F0502020204030204" pitchFamily="34" charset="0"/>
            </a:endParaRPr>
          </a:p>
          <a:p>
            <a:endParaRPr lang="it-IT" sz="2100">
              <a:cs typeface="Calibri" panose="020F050202020403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55029A9-7169-6BCB-E842-6638E532F999}"/>
              </a:ext>
            </a:extLst>
          </p:cNvPr>
          <p:cNvSpPr txBox="1"/>
          <p:nvPr/>
        </p:nvSpPr>
        <p:spPr>
          <a:xfrm>
            <a:off x="238795" y="861275"/>
            <a:ext cx="3329726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000" b="1">
                <a:latin typeface="Calibri"/>
                <a:cs typeface="Calibri"/>
              </a:rPr>
              <a:t>Network </a:t>
            </a:r>
            <a:r>
              <a:rPr lang="it-IT" sz="3000" b="1" err="1">
                <a:latin typeface="Calibri"/>
                <a:cs typeface="Calibri"/>
              </a:rPr>
              <a:t>behaviour</a:t>
            </a:r>
            <a:endParaRPr lang="it-IT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72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Immagine 4">
            <a:extLst>
              <a:ext uri="{FF2B5EF4-FFF2-40B4-BE49-F238E27FC236}">
                <a16:creationId xmlns:a16="http://schemas.microsoft.com/office/drawing/2014/main" id="{B1B64B67-E2A4-6D40-9A7E-5D2187F3D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825" y="5956300"/>
            <a:ext cx="196215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Immagine 6">
            <a:extLst>
              <a:ext uri="{FF2B5EF4-FFF2-40B4-BE49-F238E27FC236}">
                <a16:creationId xmlns:a16="http://schemas.microsoft.com/office/drawing/2014/main" id="{812AF4DC-455C-6E4A-8F53-83FD75334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8" y="0"/>
            <a:ext cx="12192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EB8DEF-428B-D14B-8E9D-B27B95667739}"/>
              </a:ext>
            </a:extLst>
          </p:cNvPr>
          <p:cNvSpPr/>
          <p:nvPr/>
        </p:nvSpPr>
        <p:spPr>
          <a:xfrm>
            <a:off x="235611" y="159836"/>
            <a:ext cx="11720083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r>
              <a:rPr lang="it-IT" sz="2800" b="1">
                <a:solidFill>
                  <a:schemeClr val="bg1"/>
                </a:solidFill>
                <a:latin typeface="CMSS12"/>
              </a:rPr>
              <a:t>Progetto</a:t>
            </a:r>
          </a:p>
        </p:txBody>
      </p:sp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6665161C-CE0F-8549-BC57-5F91F632C5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8325" y="5956299"/>
            <a:ext cx="1440903" cy="77587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3BEC8E8-2DE5-CE4B-9ABC-C7F3482B33E3}"/>
              </a:ext>
            </a:extLst>
          </p:cNvPr>
          <p:cNvSpPr/>
          <p:nvPr/>
        </p:nvSpPr>
        <p:spPr>
          <a:xfrm>
            <a:off x="235612" y="1720840"/>
            <a:ext cx="11720083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endParaRPr lang="it-IT" sz="2400">
              <a:latin typeface="CMSS12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55029A9-7169-6BCB-E842-6638E532F999}"/>
              </a:ext>
            </a:extLst>
          </p:cNvPr>
          <p:cNvSpPr txBox="1"/>
          <p:nvPr/>
        </p:nvSpPr>
        <p:spPr>
          <a:xfrm>
            <a:off x="238795" y="851379"/>
            <a:ext cx="5533629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000" b="1">
                <a:latin typeface="Calibri"/>
                <a:cs typeface="Calibri"/>
              </a:rPr>
              <a:t>Import e definizione degli </a:t>
            </a:r>
            <a:r>
              <a:rPr lang="it-IT" sz="3000" b="1" err="1">
                <a:latin typeface="Calibri"/>
                <a:cs typeface="Calibri"/>
              </a:rPr>
              <a:t>Header</a:t>
            </a:r>
            <a:endParaRPr lang="it-IT" sz="3000" b="1" err="1">
              <a:cs typeface="Calibri" panose="020F0502020204030204" pitchFamily="34" charset="0"/>
            </a:endParaRPr>
          </a:p>
        </p:txBody>
      </p:sp>
      <p:pic>
        <p:nvPicPr>
          <p:cNvPr id="5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7A984E14-6670-C15F-8E32-7FE7556D3C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413" y="1605772"/>
            <a:ext cx="4979719" cy="3775103"/>
          </a:xfrm>
          <a:prstGeom prst="rect">
            <a:avLst/>
          </a:prstGeom>
        </p:spPr>
      </p:pic>
      <p:pic>
        <p:nvPicPr>
          <p:cNvPr id="6" name="Immagine 9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74D1847-5C89-BFDD-EC4B-3F95AF09E7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0062" y="2720830"/>
            <a:ext cx="5613069" cy="1554888"/>
          </a:xfrm>
          <a:prstGeom prst="rect">
            <a:avLst/>
          </a:prstGeom>
        </p:spPr>
      </p:pic>
      <p:sp>
        <p:nvSpPr>
          <p:cNvPr id="4" name="Ovale 3">
            <a:extLst>
              <a:ext uri="{FF2B5EF4-FFF2-40B4-BE49-F238E27FC236}">
                <a16:creationId xmlns:a16="http://schemas.microsoft.com/office/drawing/2014/main" id="{AB5742BC-0CA6-B8BB-F863-0047D793FC4C}"/>
              </a:ext>
            </a:extLst>
          </p:cNvPr>
          <p:cNvSpPr/>
          <p:nvPr/>
        </p:nvSpPr>
        <p:spPr>
          <a:xfrm>
            <a:off x="595585" y="1804275"/>
            <a:ext cx="1874345" cy="37662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Parentesi quadra chiusa 11">
            <a:extLst>
              <a:ext uri="{FF2B5EF4-FFF2-40B4-BE49-F238E27FC236}">
                <a16:creationId xmlns:a16="http://schemas.microsoft.com/office/drawing/2014/main" id="{9884D7B7-1373-3059-D930-0C22D74359DD}"/>
              </a:ext>
            </a:extLst>
          </p:cNvPr>
          <p:cNvSpPr/>
          <p:nvPr/>
        </p:nvSpPr>
        <p:spPr>
          <a:xfrm>
            <a:off x="2977930" y="2156810"/>
            <a:ext cx="385379" cy="753241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Parentesi quadra chiusa 12">
            <a:extLst>
              <a:ext uri="{FF2B5EF4-FFF2-40B4-BE49-F238E27FC236}">
                <a16:creationId xmlns:a16="http://schemas.microsoft.com/office/drawing/2014/main" id="{A478899C-60C0-118B-0001-01CD50555862}"/>
              </a:ext>
            </a:extLst>
          </p:cNvPr>
          <p:cNvSpPr/>
          <p:nvPr/>
        </p:nvSpPr>
        <p:spPr>
          <a:xfrm>
            <a:off x="2277239" y="3934809"/>
            <a:ext cx="385379" cy="1357585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021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Immagine 4">
            <a:extLst>
              <a:ext uri="{FF2B5EF4-FFF2-40B4-BE49-F238E27FC236}">
                <a16:creationId xmlns:a16="http://schemas.microsoft.com/office/drawing/2014/main" id="{B1B64B67-E2A4-6D40-9A7E-5D2187F3D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825" y="5956300"/>
            <a:ext cx="196215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Immagine 6">
            <a:extLst>
              <a:ext uri="{FF2B5EF4-FFF2-40B4-BE49-F238E27FC236}">
                <a16:creationId xmlns:a16="http://schemas.microsoft.com/office/drawing/2014/main" id="{812AF4DC-455C-6E4A-8F53-83FD75334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8" y="0"/>
            <a:ext cx="12192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EB8DEF-428B-D14B-8E9D-B27B95667739}"/>
              </a:ext>
            </a:extLst>
          </p:cNvPr>
          <p:cNvSpPr/>
          <p:nvPr/>
        </p:nvSpPr>
        <p:spPr>
          <a:xfrm>
            <a:off x="235611" y="159836"/>
            <a:ext cx="11720083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r>
              <a:rPr lang="it-IT" sz="2800" b="1">
                <a:solidFill>
                  <a:schemeClr val="bg1"/>
                </a:solidFill>
                <a:latin typeface="CMSS12"/>
              </a:rPr>
              <a:t>Progetto</a:t>
            </a:r>
          </a:p>
        </p:txBody>
      </p:sp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6665161C-CE0F-8549-BC57-5F91F632C5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8325" y="5956299"/>
            <a:ext cx="1440903" cy="77587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3BEC8E8-2DE5-CE4B-9ABC-C7F3482B33E3}"/>
              </a:ext>
            </a:extLst>
          </p:cNvPr>
          <p:cNvSpPr/>
          <p:nvPr/>
        </p:nvSpPr>
        <p:spPr>
          <a:xfrm>
            <a:off x="235612" y="1720840"/>
            <a:ext cx="11720083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endParaRPr lang="it-IT" sz="2400">
              <a:latin typeface="CMSS12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55029A9-7169-6BCB-E842-6638E532F999}"/>
              </a:ext>
            </a:extLst>
          </p:cNvPr>
          <p:cNvSpPr txBox="1"/>
          <p:nvPr/>
        </p:nvSpPr>
        <p:spPr>
          <a:xfrm>
            <a:off x="238795" y="861275"/>
            <a:ext cx="1387163" cy="5647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000" b="1" err="1">
                <a:latin typeface="Calibri"/>
                <a:cs typeface="Calibri"/>
              </a:rPr>
              <a:t>Parsing</a:t>
            </a:r>
            <a:endParaRPr lang="it-IT" sz="3000" b="1" err="1">
              <a:cs typeface="Calibri" panose="020F0502020204030204" pitchFamily="34" charset="0"/>
            </a:endParaRPr>
          </a:p>
        </p:txBody>
      </p:sp>
      <p:pic>
        <p:nvPicPr>
          <p:cNvPr id="3" name="Immagine 3">
            <a:extLst>
              <a:ext uri="{FF2B5EF4-FFF2-40B4-BE49-F238E27FC236}">
                <a16:creationId xmlns:a16="http://schemas.microsoft.com/office/drawing/2014/main" id="{9844B92F-906F-2CF8-31DB-45F5866782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0767" y="1431104"/>
            <a:ext cx="3344213" cy="4500216"/>
          </a:xfrm>
          <a:prstGeom prst="rect">
            <a:avLst/>
          </a:prstGeom>
        </p:spPr>
      </p:pic>
      <p:pic>
        <p:nvPicPr>
          <p:cNvPr id="4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1D8FC656-7495-AF07-8E52-0E526FB47D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4963" y="1424830"/>
            <a:ext cx="4986270" cy="451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01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Immagine 4">
            <a:extLst>
              <a:ext uri="{FF2B5EF4-FFF2-40B4-BE49-F238E27FC236}">
                <a16:creationId xmlns:a16="http://schemas.microsoft.com/office/drawing/2014/main" id="{B1B64B67-E2A4-6D40-9A7E-5D2187F3D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825" y="5956300"/>
            <a:ext cx="196215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Immagine 6">
            <a:extLst>
              <a:ext uri="{FF2B5EF4-FFF2-40B4-BE49-F238E27FC236}">
                <a16:creationId xmlns:a16="http://schemas.microsoft.com/office/drawing/2014/main" id="{812AF4DC-455C-6E4A-8F53-83FD75334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8" y="0"/>
            <a:ext cx="12192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EB8DEF-428B-D14B-8E9D-B27B95667739}"/>
              </a:ext>
            </a:extLst>
          </p:cNvPr>
          <p:cNvSpPr/>
          <p:nvPr/>
        </p:nvSpPr>
        <p:spPr>
          <a:xfrm>
            <a:off x="235611" y="159836"/>
            <a:ext cx="11720083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r>
              <a:rPr lang="it-IT" sz="2800" b="1">
                <a:solidFill>
                  <a:schemeClr val="bg1"/>
                </a:solidFill>
                <a:latin typeface="CMSS12"/>
              </a:rPr>
              <a:t>Progetto</a:t>
            </a:r>
          </a:p>
        </p:txBody>
      </p:sp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6665161C-CE0F-8549-BC57-5F91F632C5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8325" y="5956299"/>
            <a:ext cx="1440903" cy="77587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3BEC8E8-2DE5-CE4B-9ABC-C7F3482B33E3}"/>
              </a:ext>
            </a:extLst>
          </p:cNvPr>
          <p:cNvSpPr/>
          <p:nvPr/>
        </p:nvSpPr>
        <p:spPr>
          <a:xfrm>
            <a:off x="235612" y="1720840"/>
            <a:ext cx="11720083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endParaRPr lang="it-IT" sz="2400">
              <a:latin typeface="CMSS12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55029A9-7169-6BCB-E842-6638E532F999}"/>
              </a:ext>
            </a:extLst>
          </p:cNvPr>
          <p:cNvSpPr txBox="1"/>
          <p:nvPr/>
        </p:nvSpPr>
        <p:spPr>
          <a:xfrm>
            <a:off x="238795" y="861275"/>
            <a:ext cx="6023557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000" b="1" err="1">
                <a:latin typeface="Calibri"/>
                <a:cs typeface="Calibri"/>
              </a:rPr>
              <a:t>MyIngress</a:t>
            </a:r>
            <a:r>
              <a:rPr lang="it-IT" sz="3000" b="1">
                <a:latin typeface="Calibri"/>
                <a:cs typeface="Calibri"/>
              </a:rPr>
              <a:t>, Actions &amp; </a:t>
            </a:r>
            <a:r>
              <a:rPr lang="it-IT" sz="3000" b="1" err="1">
                <a:latin typeface="Calibri"/>
                <a:cs typeface="Calibri"/>
              </a:rPr>
              <a:t>Tables</a:t>
            </a:r>
            <a:endParaRPr lang="it-IT" sz="3000" b="1" err="1">
              <a:cs typeface="Calibri" panose="020F0502020204030204" pitchFamily="34" charset="0"/>
            </a:endParaRPr>
          </a:p>
        </p:txBody>
      </p:sp>
      <p:pic>
        <p:nvPicPr>
          <p:cNvPr id="5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578B6251-E5C5-91A1-E9FD-5814A7FE7C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259" y="1414304"/>
            <a:ext cx="4900410" cy="2408800"/>
          </a:xfrm>
          <a:prstGeom prst="rect">
            <a:avLst/>
          </a:prstGeom>
        </p:spPr>
      </p:pic>
      <p:pic>
        <p:nvPicPr>
          <p:cNvPr id="6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2F7271B2-DD2F-10BA-0014-854BB6D2D7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2159" y="4146997"/>
            <a:ext cx="2581544" cy="1805189"/>
          </a:xfrm>
          <a:prstGeom prst="rect">
            <a:avLst/>
          </a:prstGeom>
        </p:spPr>
      </p:pic>
      <p:pic>
        <p:nvPicPr>
          <p:cNvPr id="10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DAE005D0-7300-36F9-7C0F-5370F70A9B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4234" y="4144717"/>
            <a:ext cx="2171700" cy="1809750"/>
          </a:xfrm>
          <a:prstGeom prst="rect">
            <a:avLst/>
          </a:prstGeom>
        </p:spPr>
      </p:pic>
      <p:pic>
        <p:nvPicPr>
          <p:cNvPr id="11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C155BE69-98AA-5FA6-E090-B2CDF94931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11273" y="1854773"/>
            <a:ext cx="6542466" cy="393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76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Immagine 4">
            <a:extLst>
              <a:ext uri="{FF2B5EF4-FFF2-40B4-BE49-F238E27FC236}">
                <a16:creationId xmlns:a16="http://schemas.microsoft.com/office/drawing/2014/main" id="{B1B64B67-E2A4-6D40-9A7E-5D2187F3D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825" y="5956300"/>
            <a:ext cx="196215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Immagine 6">
            <a:extLst>
              <a:ext uri="{FF2B5EF4-FFF2-40B4-BE49-F238E27FC236}">
                <a16:creationId xmlns:a16="http://schemas.microsoft.com/office/drawing/2014/main" id="{812AF4DC-455C-6E4A-8F53-83FD75334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8" y="0"/>
            <a:ext cx="12192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EB8DEF-428B-D14B-8E9D-B27B95667739}"/>
              </a:ext>
            </a:extLst>
          </p:cNvPr>
          <p:cNvSpPr/>
          <p:nvPr/>
        </p:nvSpPr>
        <p:spPr>
          <a:xfrm>
            <a:off x="235611" y="159836"/>
            <a:ext cx="11720083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r>
              <a:rPr lang="it-IT" sz="2800" b="1">
                <a:solidFill>
                  <a:schemeClr val="bg1"/>
                </a:solidFill>
                <a:latin typeface="CMSS12"/>
              </a:rPr>
              <a:t>Progetto</a:t>
            </a:r>
          </a:p>
        </p:txBody>
      </p:sp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6665161C-CE0F-8549-BC57-5F91F632C5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8325" y="5956299"/>
            <a:ext cx="1440903" cy="77587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3BEC8E8-2DE5-CE4B-9ABC-C7F3482B33E3}"/>
              </a:ext>
            </a:extLst>
          </p:cNvPr>
          <p:cNvSpPr/>
          <p:nvPr/>
        </p:nvSpPr>
        <p:spPr>
          <a:xfrm>
            <a:off x="235612" y="1720840"/>
            <a:ext cx="11720083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endParaRPr lang="it-IT" sz="2400">
              <a:latin typeface="CMSS12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55029A9-7169-6BCB-E842-6638E532F999}"/>
              </a:ext>
            </a:extLst>
          </p:cNvPr>
          <p:cNvSpPr txBox="1"/>
          <p:nvPr/>
        </p:nvSpPr>
        <p:spPr>
          <a:xfrm>
            <a:off x="238795" y="861275"/>
            <a:ext cx="7504627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000" b="1" err="1">
                <a:latin typeface="Calibri"/>
                <a:cs typeface="Calibri"/>
              </a:rPr>
              <a:t>MyEgress</a:t>
            </a:r>
            <a:r>
              <a:rPr lang="it-IT" sz="3000" b="1">
                <a:latin typeface="Calibri"/>
                <a:cs typeface="Calibri"/>
              </a:rPr>
              <a:t>, </a:t>
            </a:r>
            <a:r>
              <a:rPr lang="it-IT" sz="3000" b="1" err="1">
                <a:latin typeface="Calibri"/>
                <a:cs typeface="Calibri"/>
              </a:rPr>
              <a:t>Checksum</a:t>
            </a:r>
            <a:r>
              <a:rPr lang="it-IT" sz="3000" b="1">
                <a:latin typeface="Calibri"/>
                <a:cs typeface="Calibri"/>
              </a:rPr>
              <a:t> Update, </a:t>
            </a:r>
            <a:r>
              <a:rPr lang="it-IT" sz="3000" b="1" err="1">
                <a:latin typeface="Calibri"/>
                <a:cs typeface="Calibri"/>
              </a:rPr>
              <a:t>myDeparser</a:t>
            </a:r>
            <a:endParaRPr lang="it-IT" sz="3000" b="1" err="1">
              <a:cs typeface="Calibri" panose="020F0502020204030204" pitchFamily="34" charset="0"/>
            </a:endParaRPr>
          </a:p>
        </p:txBody>
      </p:sp>
      <p:pic>
        <p:nvPicPr>
          <p:cNvPr id="3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D3B48F0D-3809-63DD-D336-25C46E77D2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0598" y="1629706"/>
            <a:ext cx="5673143" cy="3405405"/>
          </a:xfrm>
          <a:prstGeom prst="rect">
            <a:avLst/>
          </a:prstGeom>
        </p:spPr>
      </p:pic>
      <p:pic>
        <p:nvPicPr>
          <p:cNvPr id="4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BF6DE325-C016-8402-C2AA-3856FCC71C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259" y="3431826"/>
            <a:ext cx="5673143" cy="1936910"/>
          </a:xfrm>
          <a:prstGeom prst="rect">
            <a:avLst/>
          </a:prstGeom>
        </p:spPr>
      </p:pic>
      <p:pic>
        <p:nvPicPr>
          <p:cNvPr id="12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6B0FA6D8-F192-FE7D-6631-C4BFACCDBC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8260" y="1414109"/>
            <a:ext cx="5673142" cy="180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1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Immagine 4">
            <a:extLst>
              <a:ext uri="{FF2B5EF4-FFF2-40B4-BE49-F238E27FC236}">
                <a16:creationId xmlns:a16="http://schemas.microsoft.com/office/drawing/2014/main" id="{B1B64B67-E2A4-6D40-9A7E-5D2187F3D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825" y="5956300"/>
            <a:ext cx="196215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Immagine 6">
            <a:extLst>
              <a:ext uri="{FF2B5EF4-FFF2-40B4-BE49-F238E27FC236}">
                <a16:creationId xmlns:a16="http://schemas.microsoft.com/office/drawing/2014/main" id="{812AF4DC-455C-6E4A-8F53-83FD75334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8" y="0"/>
            <a:ext cx="12192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EB8DEF-428B-D14B-8E9D-B27B95667739}"/>
              </a:ext>
            </a:extLst>
          </p:cNvPr>
          <p:cNvSpPr/>
          <p:nvPr/>
        </p:nvSpPr>
        <p:spPr>
          <a:xfrm>
            <a:off x="235611" y="159836"/>
            <a:ext cx="11720083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r>
              <a:rPr lang="it-IT" sz="2800" b="1">
                <a:solidFill>
                  <a:schemeClr val="bg1"/>
                </a:solidFill>
                <a:latin typeface="CMSS12"/>
              </a:rPr>
              <a:t>Progetto</a:t>
            </a:r>
          </a:p>
        </p:txBody>
      </p:sp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6665161C-CE0F-8549-BC57-5F91F632C5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8325" y="5956299"/>
            <a:ext cx="1440903" cy="77587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3BEC8E8-2DE5-CE4B-9ABC-C7F3482B33E3}"/>
              </a:ext>
            </a:extLst>
          </p:cNvPr>
          <p:cNvSpPr/>
          <p:nvPr/>
        </p:nvSpPr>
        <p:spPr>
          <a:xfrm>
            <a:off x="235612" y="1720840"/>
            <a:ext cx="11720083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endParaRPr lang="it-IT" sz="2400">
              <a:latin typeface="CMSS12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55029A9-7169-6BCB-E842-6638E532F999}"/>
              </a:ext>
            </a:extLst>
          </p:cNvPr>
          <p:cNvSpPr txBox="1"/>
          <p:nvPr/>
        </p:nvSpPr>
        <p:spPr>
          <a:xfrm>
            <a:off x="238795" y="861275"/>
            <a:ext cx="3329726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000" b="1">
                <a:latin typeface="Calibri"/>
                <a:cs typeface="Calibri"/>
              </a:rPr>
              <a:t>Log </a:t>
            </a:r>
            <a:r>
              <a:rPr lang="it-IT" sz="3000" b="1" err="1">
                <a:latin typeface="Calibri"/>
                <a:cs typeface="Calibri"/>
              </a:rPr>
              <a:t>inspection</a:t>
            </a:r>
            <a:endParaRPr lang="it-IT" sz="3000" b="1" err="1">
              <a:cs typeface="Calibri" panose="020F0502020204030204" pitchFamily="34" charset="0"/>
            </a:endParaRPr>
          </a:p>
        </p:txBody>
      </p:sp>
      <p:pic>
        <p:nvPicPr>
          <p:cNvPr id="4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8C0C86AC-4654-B487-07B7-FEC8A9C3F9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2006" y="1353413"/>
            <a:ext cx="8957256" cy="4537539"/>
          </a:xfrm>
          <a:prstGeom prst="rect">
            <a:avLst/>
          </a:prstGeom>
        </p:spPr>
      </p:pic>
      <p:sp>
        <p:nvSpPr>
          <p:cNvPr id="5" name="Parentesi quadra chiusa 4">
            <a:extLst>
              <a:ext uri="{FF2B5EF4-FFF2-40B4-BE49-F238E27FC236}">
                <a16:creationId xmlns:a16="http://schemas.microsoft.com/office/drawing/2014/main" id="{C86181E8-890E-480E-E824-404B16E802EE}"/>
              </a:ext>
            </a:extLst>
          </p:cNvPr>
          <p:cNvSpPr/>
          <p:nvPr/>
        </p:nvSpPr>
        <p:spPr>
          <a:xfrm>
            <a:off x="7357241" y="1351017"/>
            <a:ext cx="341586" cy="1944413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Parentesi quadra chiusa 9">
            <a:extLst>
              <a:ext uri="{FF2B5EF4-FFF2-40B4-BE49-F238E27FC236}">
                <a16:creationId xmlns:a16="http://schemas.microsoft.com/office/drawing/2014/main" id="{5205175B-4471-9001-0F74-C0E6267D98F8}"/>
              </a:ext>
            </a:extLst>
          </p:cNvPr>
          <p:cNvSpPr/>
          <p:nvPr/>
        </p:nvSpPr>
        <p:spPr>
          <a:xfrm>
            <a:off x="8311930" y="3295431"/>
            <a:ext cx="385379" cy="2215930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Parentesi quadra chiusa 11">
            <a:extLst>
              <a:ext uri="{FF2B5EF4-FFF2-40B4-BE49-F238E27FC236}">
                <a16:creationId xmlns:a16="http://schemas.microsoft.com/office/drawing/2014/main" id="{A4109C4D-C8EB-513C-36DE-FEAD3987ECAF}"/>
              </a:ext>
            </a:extLst>
          </p:cNvPr>
          <p:cNvSpPr/>
          <p:nvPr/>
        </p:nvSpPr>
        <p:spPr>
          <a:xfrm>
            <a:off x="10186275" y="5511361"/>
            <a:ext cx="385379" cy="376621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181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Immagine 4">
            <a:extLst>
              <a:ext uri="{FF2B5EF4-FFF2-40B4-BE49-F238E27FC236}">
                <a16:creationId xmlns:a16="http://schemas.microsoft.com/office/drawing/2014/main" id="{B1B64B67-E2A4-6D40-9A7E-5D2187F3D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825" y="5956300"/>
            <a:ext cx="196215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Immagine 6">
            <a:extLst>
              <a:ext uri="{FF2B5EF4-FFF2-40B4-BE49-F238E27FC236}">
                <a16:creationId xmlns:a16="http://schemas.microsoft.com/office/drawing/2014/main" id="{812AF4DC-455C-6E4A-8F53-83FD75334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8" y="0"/>
            <a:ext cx="12192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EB8DEF-428B-D14B-8E9D-B27B95667739}"/>
              </a:ext>
            </a:extLst>
          </p:cNvPr>
          <p:cNvSpPr/>
          <p:nvPr/>
        </p:nvSpPr>
        <p:spPr>
          <a:xfrm>
            <a:off x="235611" y="159836"/>
            <a:ext cx="11720083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r>
              <a:rPr lang="it-IT" sz="2800" b="1">
                <a:solidFill>
                  <a:schemeClr val="bg1"/>
                </a:solidFill>
                <a:latin typeface="Calibri"/>
                <a:cs typeface="Calibri"/>
              </a:rPr>
              <a:t>P4</a:t>
            </a:r>
            <a:endParaRPr lang="it-IT" sz="2000" b="1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6665161C-CE0F-8549-BC57-5F91F632C5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8325" y="5956299"/>
            <a:ext cx="1440903" cy="775871"/>
          </a:xfrm>
          <a:prstGeom prst="rect">
            <a:avLst/>
          </a:prstGeom>
        </p:spPr>
      </p:pic>
      <p:pic>
        <p:nvPicPr>
          <p:cNvPr id="2" name="Immagine 2">
            <a:extLst>
              <a:ext uri="{FF2B5EF4-FFF2-40B4-BE49-F238E27FC236}">
                <a16:creationId xmlns:a16="http://schemas.microsoft.com/office/drawing/2014/main" id="{FDD9883F-2902-6766-FC18-CBA5C62C69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326" y="2016798"/>
            <a:ext cx="4899621" cy="3364654"/>
          </a:xfrm>
          <a:prstGeom prst="rect">
            <a:avLst/>
          </a:prstGeom>
        </p:spPr>
      </p:pic>
      <p:pic>
        <p:nvPicPr>
          <p:cNvPr id="3" name="Immagine 3">
            <a:extLst>
              <a:ext uri="{FF2B5EF4-FFF2-40B4-BE49-F238E27FC236}">
                <a16:creationId xmlns:a16="http://schemas.microsoft.com/office/drawing/2014/main" id="{B099F8DA-AAC2-3B1C-D22E-50A94BE814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6552" y="2015317"/>
            <a:ext cx="5130051" cy="3361934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4884656B-0827-85E6-C71B-D4D8BABD5629}"/>
              </a:ext>
            </a:extLst>
          </p:cNvPr>
          <p:cNvSpPr txBox="1"/>
          <p:nvPr/>
        </p:nvSpPr>
        <p:spPr>
          <a:xfrm>
            <a:off x="854447" y="1123389"/>
            <a:ext cx="7147534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000" b="1" err="1">
                <a:latin typeface="Calibri"/>
                <a:cs typeface="Calibri"/>
              </a:rPr>
              <a:t>Motivizione</a:t>
            </a:r>
            <a:endParaRPr lang="it-IT" sz="3000" b="1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077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Immagine 4">
            <a:extLst>
              <a:ext uri="{FF2B5EF4-FFF2-40B4-BE49-F238E27FC236}">
                <a16:creationId xmlns:a16="http://schemas.microsoft.com/office/drawing/2014/main" id="{B1B64B67-E2A4-6D40-9A7E-5D2187F3D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825" y="5956300"/>
            <a:ext cx="196215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Immagine 6">
            <a:extLst>
              <a:ext uri="{FF2B5EF4-FFF2-40B4-BE49-F238E27FC236}">
                <a16:creationId xmlns:a16="http://schemas.microsoft.com/office/drawing/2014/main" id="{812AF4DC-455C-6E4A-8F53-83FD75334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8" y="0"/>
            <a:ext cx="12192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EB8DEF-428B-D14B-8E9D-B27B95667739}"/>
              </a:ext>
            </a:extLst>
          </p:cNvPr>
          <p:cNvSpPr/>
          <p:nvPr/>
        </p:nvSpPr>
        <p:spPr>
          <a:xfrm>
            <a:off x="235611" y="159836"/>
            <a:ext cx="11720083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r>
              <a:rPr lang="it-IT" sz="2800" b="1">
                <a:solidFill>
                  <a:schemeClr val="bg1"/>
                </a:solidFill>
                <a:latin typeface="CMSS12"/>
              </a:rPr>
              <a:t>Progetto</a:t>
            </a:r>
          </a:p>
        </p:txBody>
      </p:sp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6665161C-CE0F-8549-BC57-5F91F632C5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8325" y="5956299"/>
            <a:ext cx="1440903" cy="77587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3BEC8E8-2DE5-CE4B-9ABC-C7F3482B33E3}"/>
              </a:ext>
            </a:extLst>
          </p:cNvPr>
          <p:cNvSpPr/>
          <p:nvPr/>
        </p:nvSpPr>
        <p:spPr>
          <a:xfrm>
            <a:off x="235612" y="1720840"/>
            <a:ext cx="11720083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endParaRPr lang="it-IT" sz="2400">
              <a:latin typeface="CMSS12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55029A9-7169-6BCB-E842-6638E532F999}"/>
              </a:ext>
            </a:extLst>
          </p:cNvPr>
          <p:cNvSpPr txBox="1"/>
          <p:nvPr/>
        </p:nvSpPr>
        <p:spPr>
          <a:xfrm>
            <a:off x="238795" y="861275"/>
            <a:ext cx="3329726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000" b="1" err="1">
                <a:latin typeface="Calibri"/>
                <a:cs typeface="Calibri"/>
              </a:rPr>
              <a:t>simple_switch_CLI</a:t>
            </a:r>
            <a:endParaRPr lang="it-IT" b="1" err="1">
              <a:latin typeface="Calibri"/>
              <a:cs typeface="Calibri"/>
            </a:endParaRPr>
          </a:p>
        </p:txBody>
      </p:sp>
      <p:pic>
        <p:nvPicPr>
          <p:cNvPr id="5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F6764EB2-44C3-1073-C465-054AAA67EC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5950" y="1519708"/>
            <a:ext cx="7680100" cy="381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08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Immagine 4">
            <a:extLst>
              <a:ext uri="{FF2B5EF4-FFF2-40B4-BE49-F238E27FC236}">
                <a16:creationId xmlns:a16="http://schemas.microsoft.com/office/drawing/2014/main" id="{B1B64B67-E2A4-6D40-9A7E-5D2187F3D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825" y="5956300"/>
            <a:ext cx="196215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Immagine 6">
            <a:extLst>
              <a:ext uri="{FF2B5EF4-FFF2-40B4-BE49-F238E27FC236}">
                <a16:creationId xmlns:a16="http://schemas.microsoft.com/office/drawing/2014/main" id="{812AF4DC-455C-6E4A-8F53-83FD75334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8" y="0"/>
            <a:ext cx="12192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EB8DEF-428B-D14B-8E9D-B27B95667739}"/>
              </a:ext>
            </a:extLst>
          </p:cNvPr>
          <p:cNvSpPr/>
          <p:nvPr/>
        </p:nvSpPr>
        <p:spPr>
          <a:xfrm>
            <a:off x="235611" y="159836"/>
            <a:ext cx="11720083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r>
              <a:rPr lang="it-IT" sz="2800" b="1">
                <a:solidFill>
                  <a:schemeClr val="bg1"/>
                </a:solidFill>
                <a:latin typeface="CMSS12"/>
              </a:rPr>
              <a:t>Progetto</a:t>
            </a:r>
          </a:p>
        </p:txBody>
      </p:sp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6665161C-CE0F-8549-BC57-5F91F632C5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8325" y="5956299"/>
            <a:ext cx="1440903" cy="77587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3BEC8E8-2DE5-CE4B-9ABC-C7F3482B33E3}"/>
              </a:ext>
            </a:extLst>
          </p:cNvPr>
          <p:cNvSpPr/>
          <p:nvPr/>
        </p:nvSpPr>
        <p:spPr>
          <a:xfrm>
            <a:off x="235612" y="1720840"/>
            <a:ext cx="11720083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endParaRPr lang="it-IT" sz="2400">
              <a:latin typeface="CMSS12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DE6D862-1253-CCE6-7B94-7F49265812E9}"/>
              </a:ext>
            </a:extLst>
          </p:cNvPr>
          <p:cNvSpPr txBox="1"/>
          <p:nvPr/>
        </p:nvSpPr>
        <p:spPr>
          <a:xfrm>
            <a:off x="470042" y="1949475"/>
            <a:ext cx="11242183" cy="35548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100">
                <a:latin typeface="Calibri"/>
                <a:cs typeface="Calibri"/>
              </a:rPr>
              <a:t>Il controller </a:t>
            </a:r>
            <a:r>
              <a:rPr lang="it-IT" sz="2100" err="1">
                <a:latin typeface="Calibri"/>
                <a:cs typeface="Calibri"/>
              </a:rPr>
              <a:t>python</a:t>
            </a:r>
            <a:r>
              <a:rPr lang="it-IT" sz="2100">
                <a:latin typeface="Calibri"/>
                <a:cs typeface="Calibri"/>
              </a:rPr>
              <a:t> svolgerà le seguenti funzioni:</a:t>
            </a:r>
            <a:endParaRPr lang="it-IT" sz="2100">
              <a:cs typeface="Calibri"/>
            </a:endParaRPr>
          </a:p>
          <a:p>
            <a:endParaRPr lang="it-IT" sz="210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it-IT" sz="2100">
                <a:latin typeface="Calibri"/>
                <a:cs typeface="Calibri"/>
              </a:rPr>
              <a:t>configurazione di tutti gli switch con le </a:t>
            </a:r>
            <a:r>
              <a:rPr lang="it-IT" sz="2100" err="1">
                <a:latin typeface="Calibri"/>
                <a:cs typeface="Calibri"/>
              </a:rPr>
              <a:t>table</a:t>
            </a:r>
            <a:r>
              <a:rPr lang="it-IT" sz="2100">
                <a:latin typeface="Calibri"/>
                <a:cs typeface="Calibri"/>
              </a:rPr>
              <a:t> entry appropriate</a:t>
            </a:r>
            <a:endParaRPr lang="it-IT" sz="2100">
              <a:cs typeface="Calibri" panose="020F0502020204030204" pitchFamily="34" charset="0"/>
            </a:endParaRPr>
          </a:p>
          <a:p>
            <a:pPr marL="285750" indent="-285750">
              <a:buFont typeface="Arial"/>
              <a:buChar char="•"/>
            </a:pPr>
            <a:endParaRPr lang="it-IT" sz="210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it-IT" sz="2100">
                <a:latin typeface="Calibri"/>
                <a:cs typeface="Calibri"/>
              </a:rPr>
              <a:t>rilevamento </a:t>
            </a:r>
            <a:r>
              <a:rPr lang="it-IT" sz="2100" err="1">
                <a:latin typeface="Calibri"/>
                <a:cs typeface="Calibri"/>
              </a:rPr>
              <a:t>Dos</a:t>
            </a:r>
            <a:r>
              <a:rPr lang="it-IT" sz="2100">
                <a:latin typeface="Calibri"/>
                <a:cs typeface="Calibri"/>
              </a:rPr>
              <a:t>/</a:t>
            </a:r>
            <a:r>
              <a:rPr lang="it-IT" sz="2100" err="1">
                <a:latin typeface="Calibri"/>
                <a:cs typeface="Calibri"/>
              </a:rPr>
              <a:t>DDos</a:t>
            </a:r>
            <a:r>
              <a:rPr lang="it-IT" sz="2100">
                <a:latin typeface="Calibri"/>
                <a:cs typeface="Calibri"/>
              </a:rPr>
              <a:t> </a:t>
            </a:r>
            <a:endParaRPr lang="it-IT" sz="2100">
              <a:cs typeface="Calibri" panose="020F0502020204030204" pitchFamily="34" charset="0"/>
            </a:endParaRPr>
          </a:p>
          <a:p>
            <a:endParaRPr lang="it-IT" sz="210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it-IT" sz="2100">
                <a:latin typeface="Calibri"/>
                <a:cs typeface="Calibri"/>
              </a:rPr>
              <a:t>controllo anti-spoofing (sul campo </a:t>
            </a:r>
            <a:r>
              <a:rPr lang="it-IT" sz="2100" err="1">
                <a:latin typeface="Calibri"/>
                <a:cs typeface="Calibri"/>
              </a:rPr>
              <a:t>geoname_id</a:t>
            </a:r>
            <a:r>
              <a:rPr lang="it-IT" sz="2100">
                <a:latin typeface="Calibri"/>
                <a:cs typeface="Calibri"/>
              </a:rPr>
              <a:t> GSS) quando richiesto dall'utente.</a:t>
            </a:r>
            <a:endParaRPr lang="it-IT" sz="2100">
              <a:cs typeface="Calibri" panose="020F0502020204030204" pitchFamily="34" charset="0"/>
            </a:endParaRPr>
          </a:p>
          <a:p>
            <a:pPr marL="285750" indent="-285750">
              <a:buFont typeface="Arial"/>
              <a:buChar char="•"/>
            </a:pPr>
            <a:endParaRPr lang="it-IT" sz="21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it-IT" sz="2100">
                <a:latin typeface="Calibri"/>
                <a:cs typeface="Calibri"/>
              </a:rPr>
              <a:t>Implementazione regole di Firewall per proteggere la rete</a:t>
            </a:r>
            <a:endParaRPr lang="it-IT" sz="2100">
              <a:cs typeface="Calibri"/>
            </a:endParaRPr>
          </a:p>
          <a:p>
            <a:endParaRPr lang="it-IT">
              <a:cs typeface="Calibri"/>
            </a:endParaRPr>
          </a:p>
          <a:p>
            <a:endParaRPr lang="it-IT">
              <a:cs typeface="Calibri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ED89725-5B75-2F95-98CE-0F2475ACACA2}"/>
              </a:ext>
            </a:extLst>
          </p:cNvPr>
          <p:cNvSpPr txBox="1"/>
          <p:nvPr/>
        </p:nvSpPr>
        <p:spPr>
          <a:xfrm>
            <a:off x="475281" y="953146"/>
            <a:ext cx="4125132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it-IT" sz="2500" b="1">
                <a:latin typeface="Calibri"/>
                <a:cs typeface="Calibri"/>
              </a:rPr>
              <a:t>Compiti svolti dal controller</a:t>
            </a:r>
            <a:endParaRPr lang="it-IT" sz="25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342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Immagine 4">
            <a:extLst>
              <a:ext uri="{FF2B5EF4-FFF2-40B4-BE49-F238E27FC236}">
                <a16:creationId xmlns:a16="http://schemas.microsoft.com/office/drawing/2014/main" id="{B1B64B67-E2A4-6D40-9A7E-5D2187F3D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825" y="5956300"/>
            <a:ext cx="196215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Immagine 6">
            <a:extLst>
              <a:ext uri="{FF2B5EF4-FFF2-40B4-BE49-F238E27FC236}">
                <a16:creationId xmlns:a16="http://schemas.microsoft.com/office/drawing/2014/main" id="{812AF4DC-455C-6E4A-8F53-83FD75334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8" y="0"/>
            <a:ext cx="12192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EB8DEF-428B-D14B-8E9D-B27B95667739}"/>
              </a:ext>
            </a:extLst>
          </p:cNvPr>
          <p:cNvSpPr/>
          <p:nvPr/>
        </p:nvSpPr>
        <p:spPr>
          <a:xfrm>
            <a:off x="235611" y="159836"/>
            <a:ext cx="11720083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r>
              <a:rPr lang="it-IT" sz="2800" b="1">
                <a:solidFill>
                  <a:schemeClr val="bg1"/>
                </a:solidFill>
                <a:latin typeface="CMSS12"/>
              </a:rPr>
              <a:t>Progetto</a:t>
            </a:r>
          </a:p>
        </p:txBody>
      </p:sp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6665161C-CE0F-8549-BC57-5F91F632C5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8325" y="5956299"/>
            <a:ext cx="1440903" cy="77587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3BEC8E8-2DE5-CE4B-9ABC-C7F3482B33E3}"/>
              </a:ext>
            </a:extLst>
          </p:cNvPr>
          <p:cNvSpPr/>
          <p:nvPr/>
        </p:nvSpPr>
        <p:spPr>
          <a:xfrm>
            <a:off x="235612" y="1720840"/>
            <a:ext cx="11720083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endParaRPr lang="it-IT" sz="2400">
              <a:latin typeface="CMSS12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DE6D862-1253-CCE6-7B94-7F49265812E9}"/>
              </a:ext>
            </a:extLst>
          </p:cNvPr>
          <p:cNvSpPr txBox="1"/>
          <p:nvPr/>
        </p:nvSpPr>
        <p:spPr>
          <a:xfrm>
            <a:off x="281674" y="962068"/>
            <a:ext cx="11242183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500" b="1">
                <a:latin typeface="Calibri"/>
                <a:cs typeface="Calibri"/>
              </a:rPr>
              <a:t>Configurazione switch mediante l'aggiunta di nuove </a:t>
            </a:r>
            <a:r>
              <a:rPr lang="it-IT" sz="2500" b="1" err="1">
                <a:latin typeface="Calibri"/>
                <a:cs typeface="Calibri"/>
              </a:rPr>
              <a:t>table</a:t>
            </a:r>
            <a:r>
              <a:rPr lang="it-IT" sz="2500" b="1">
                <a:latin typeface="Calibri"/>
                <a:cs typeface="Calibri"/>
              </a:rPr>
              <a:t> entry</a:t>
            </a:r>
            <a:endParaRPr lang="it-IT" sz="2500">
              <a:cs typeface="Calibri"/>
            </a:endParaRPr>
          </a:p>
        </p:txBody>
      </p:sp>
      <p:pic>
        <p:nvPicPr>
          <p:cNvPr id="6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D8B55AA4-9F8D-5DE3-BB4E-F2D76D8C43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777" y="1760440"/>
            <a:ext cx="4957313" cy="4286025"/>
          </a:xfrm>
          <a:prstGeom prst="rect">
            <a:avLst/>
          </a:prstGeom>
        </p:spPr>
      </p:pic>
      <p:pic>
        <p:nvPicPr>
          <p:cNvPr id="10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DF72779D-FF45-2D43-1C5C-19E1D30005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2626" y="2508585"/>
            <a:ext cx="6696973" cy="2214639"/>
          </a:xfrm>
          <a:prstGeom prst="rect">
            <a:avLst/>
          </a:prstGeom>
        </p:spPr>
      </p:pic>
      <p:sp>
        <p:nvSpPr>
          <p:cNvPr id="3" name="Ovale 2">
            <a:extLst>
              <a:ext uri="{FF2B5EF4-FFF2-40B4-BE49-F238E27FC236}">
                <a16:creationId xmlns:a16="http://schemas.microsoft.com/office/drawing/2014/main" id="{A62985D0-6134-DD51-410B-55E822AC6443}"/>
              </a:ext>
            </a:extLst>
          </p:cNvPr>
          <p:cNvSpPr/>
          <p:nvPr/>
        </p:nvSpPr>
        <p:spPr>
          <a:xfrm>
            <a:off x="-118432" y="1489641"/>
            <a:ext cx="5463396" cy="1940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4" name="Doppia parentesi quadra 3">
            <a:extLst>
              <a:ext uri="{FF2B5EF4-FFF2-40B4-BE49-F238E27FC236}">
                <a16:creationId xmlns:a16="http://schemas.microsoft.com/office/drawing/2014/main" id="{3BB20956-DDB8-5721-64F2-FFAD509860C2}"/>
              </a:ext>
            </a:extLst>
          </p:cNvPr>
          <p:cNvSpPr/>
          <p:nvPr/>
        </p:nvSpPr>
        <p:spPr>
          <a:xfrm>
            <a:off x="5217762" y="2634712"/>
            <a:ext cx="6872377" cy="1337094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0276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Immagine 4">
            <a:extLst>
              <a:ext uri="{FF2B5EF4-FFF2-40B4-BE49-F238E27FC236}">
                <a16:creationId xmlns:a16="http://schemas.microsoft.com/office/drawing/2014/main" id="{B1B64B67-E2A4-6D40-9A7E-5D2187F3D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825" y="5956300"/>
            <a:ext cx="196215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Immagine 6">
            <a:extLst>
              <a:ext uri="{FF2B5EF4-FFF2-40B4-BE49-F238E27FC236}">
                <a16:creationId xmlns:a16="http://schemas.microsoft.com/office/drawing/2014/main" id="{812AF4DC-455C-6E4A-8F53-83FD75334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8" y="0"/>
            <a:ext cx="12192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EB8DEF-428B-D14B-8E9D-B27B95667739}"/>
              </a:ext>
            </a:extLst>
          </p:cNvPr>
          <p:cNvSpPr/>
          <p:nvPr/>
        </p:nvSpPr>
        <p:spPr>
          <a:xfrm>
            <a:off x="235611" y="159836"/>
            <a:ext cx="11720083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r>
              <a:rPr lang="it-IT" sz="2800" b="1">
                <a:solidFill>
                  <a:schemeClr val="bg1"/>
                </a:solidFill>
                <a:latin typeface="CMSS12"/>
              </a:rPr>
              <a:t>Progetto</a:t>
            </a:r>
          </a:p>
        </p:txBody>
      </p:sp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6665161C-CE0F-8549-BC57-5F91F632C5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8325" y="5956299"/>
            <a:ext cx="1440903" cy="77587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3BEC8E8-2DE5-CE4B-9ABC-C7F3482B33E3}"/>
              </a:ext>
            </a:extLst>
          </p:cNvPr>
          <p:cNvSpPr/>
          <p:nvPr/>
        </p:nvSpPr>
        <p:spPr>
          <a:xfrm>
            <a:off x="235612" y="1720840"/>
            <a:ext cx="11720083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endParaRPr lang="it-IT" sz="2400">
              <a:latin typeface="CMSS12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DE6D862-1253-CCE6-7B94-7F49265812E9}"/>
              </a:ext>
            </a:extLst>
          </p:cNvPr>
          <p:cNvSpPr txBox="1"/>
          <p:nvPr/>
        </p:nvSpPr>
        <p:spPr>
          <a:xfrm>
            <a:off x="482957" y="1019577"/>
            <a:ext cx="11242183" cy="12464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500" b="1">
                <a:latin typeface="Calibri"/>
                <a:cs typeface="Calibri"/>
              </a:rPr>
              <a:t>Configurazione switch mediante l'aggiunta di nuove </a:t>
            </a:r>
            <a:r>
              <a:rPr lang="it-IT" sz="2500" b="1" err="1">
                <a:latin typeface="Calibri"/>
                <a:cs typeface="Calibri"/>
              </a:rPr>
              <a:t>table</a:t>
            </a:r>
            <a:r>
              <a:rPr lang="it-IT" sz="2500" b="1">
                <a:latin typeface="Calibri"/>
                <a:cs typeface="Calibri"/>
              </a:rPr>
              <a:t> entry</a:t>
            </a:r>
            <a:endParaRPr lang="it-IT" sz="2500">
              <a:latin typeface="Calibri"/>
              <a:cs typeface="Calibri"/>
            </a:endParaRPr>
          </a:p>
          <a:p>
            <a:r>
              <a:rPr lang="it-IT" sz="2500">
                <a:latin typeface="Calibri"/>
                <a:cs typeface="Calibri"/>
              </a:rPr>
              <a:t>Dopo l'avvio del controller il forwarding dei pacchetti risulta adesso funzionante</a:t>
            </a:r>
            <a:endParaRPr lang="it-IT"/>
          </a:p>
          <a:p>
            <a:endParaRPr lang="it-IT" sz="2500">
              <a:latin typeface="Calibri"/>
              <a:cs typeface="Calibri"/>
            </a:endParaRPr>
          </a:p>
        </p:txBody>
      </p:sp>
      <p:pic>
        <p:nvPicPr>
          <p:cNvPr id="2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E661DDD8-A0D8-3901-72BB-0F679B9EA0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890" y="2421206"/>
            <a:ext cx="5287992" cy="2791964"/>
          </a:xfrm>
          <a:prstGeom prst="rect">
            <a:avLst/>
          </a:prstGeom>
        </p:spPr>
      </p:pic>
      <p:pic>
        <p:nvPicPr>
          <p:cNvPr id="3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0790E06B-50F0-99E6-88C0-F415418AC2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81646" y="3059085"/>
            <a:ext cx="4195313" cy="153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65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Immagine 4">
            <a:extLst>
              <a:ext uri="{FF2B5EF4-FFF2-40B4-BE49-F238E27FC236}">
                <a16:creationId xmlns:a16="http://schemas.microsoft.com/office/drawing/2014/main" id="{B1B64B67-E2A4-6D40-9A7E-5D2187F3D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825" y="5956300"/>
            <a:ext cx="196215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Immagine 6">
            <a:extLst>
              <a:ext uri="{FF2B5EF4-FFF2-40B4-BE49-F238E27FC236}">
                <a16:creationId xmlns:a16="http://schemas.microsoft.com/office/drawing/2014/main" id="{812AF4DC-455C-6E4A-8F53-83FD75334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8" y="0"/>
            <a:ext cx="12192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EB8DEF-428B-D14B-8E9D-B27B95667739}"/>
              </a:ext>
            </a:extLst>
          </p:cNvPr>
          <p:cNvSpPr/>
          <p:nvPr/>
        </p:nvSpPr>
        <p:spPr>
          <a:xfrm>
            <a:off x="235611" y="159836"/>
            <a:ext cx="11720083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r>
              <a:rPr lang="it-IT" sz="2800" b="1">
                <a:solidFill>
                  <a:schemeClr val="bg1"/>
                </a:solidFill>
                <a:latin typeface="CMSS12"/>
              </a:rPr>
              <a:t>Progetto</a:t>
            </a:r>
          </a:p>
        </p:txBody>
      </p:sp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6665161C-CE0F-8549-BC57-5F91F632C5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8325" y="5956299"/>
            <a:ext cx="1440903" cy="77587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3BEC8E8-2DE5-CE4B-9ABC-C7F3482B33E3}"/>
              </a:ext>
            </a:extLst>
          </p:cNvPr>
          <p:cNvSpPr/>
          <p:nvPr/>
        </p:nvSpPr>
        <p:spPr>
          <a:xfrm>
            <a:off x="235612" y="1720840"/>
            <a:ext cx="11720083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endParaRPr lang="it-IT" sz="2400">
              <a:latin typeface="CMSS12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DE6D862-1253-CCE6-7B94-7F49265812E9}"/>
              </a:ext>
            </a:extLst>
          </p:cNvPr>
          <p:cNvSpPr txBox="1"/>
          <p:nvPr/>
        </p:nvSpPr>
        <p:spPr>
          <a:xfrm>
            <a:off x="482957" y="1019577"/>
            <a:ext cx="11242183" cy="12464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500" b="1">
                <a:latin typeface="Calibri"/>
                <a:cs typeface="Calibri"/>
              </a:rPr>
              <a:t>Configurazione switch mediante l'aggiunta di nuove </a:t>
            </a:r>
            <a:r>
              <a:rPr lang="it-IT" sz="2500" b="1" err="1">
                <a:latin typeface="Calibri"/>
                <a:cs typeface="Calibri"/>
              </a:rPr>
              <a:t>table</a:t>
            </a:r>
            <a:r>
              <a:rPr lang="it-IT" sz="2500" b="1">
                <a:latin typeface="Calibri"/>
                <a:cs typeface="Calibri"/>
              </a:rPr>
              <a:t> entry</a:t>
            </a:r>
            <a:endParaRPr lang="it-IT" sz="2500">
              <a:latin typeface="Calibri"/>
              <a:cs typeface="Calibri"/>
            </a:endParaRPr>
          </a:p>
          <a:p>
            <a:r>
              <a:rPr lang="it-IT" sz="2500">
                <a:latin typeface="Calibri"/>
                <a:cs typeface="Calibri"/>
              </a:rPr>
              <a:t>Dopo l'avvio del controller il forwarding dei pacchetti risulta adesso funzionante</a:t>
            </a:r>
          </a:p>
          <a:p>
            <a:endParaRPr lang="it-IT" sz="2500">
              <a:latin typeface="Calibri"/>
              <a:cs typeface="Calibri"/>
            </a:endParaRPr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EE81E336-5F9D-CE8A-BC71-4AF05AF931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2777" y="2033813"/>
            <a:ext cx="6596331" cy="3768031"/>
          </a:xfrm>
          <a:prstGeom prst="rect">
            <a:avLst/>
          </a:prstGeom>
        </p:spPr>
      </p:pic>
      <p:sp>
        <p:nvSpPr>
          <p:cNvPr id="2" name="Ovale 1">
            <a:extLst>
              <a:ext uri="{FF2B5EF4-FFF2-40B4-BE49-F238E27FC236}">
                <a16:creationId xmlns:a16="http://schemas.microsoft.com/office/drawing/2014/main" id="{405448BD-7E55-BA35-797C-3C333B4CA6A8}"/>
              </a:ext>
            </a:extLst>
          </p:cNvPr>
          <p:cNvSpPr/>
          <p:nvPr/>
        </p:nvSpPr>
        <p:spPr>
          <a:xfrm>
            <a:off x="2518474" y="2750949"/>
            <a:ext cx="1063924" cy="2731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5093A573-58C8-E296-59D4-15EDFE783AF5}"/>
              </a:ext>
            </a:extLst>
          </p:cNvPr>
          <p:cNvSpPr/>
          <p:nvPr/>
        </p:nvSpPr>
        <p:spPr>
          <a:xfrm>
            <a:off x="5782134" y="2952231"/>
            <a:ext cx="1063924" cy="2731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9514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Immagine 4">
            <a:extLst>
              <a:ext uri="{FF2B5EF4-FFF2-40B4-BE49-F238E27FC236}">
                <a16:creationId xmlns:a16="http://schemas.microsoft.com/office/drawing/2014/main" id="{B1B64B67-E2A4-6D40-9A7E-5D2187F3D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825" y="5956300"/>
            <a:ext cx="196215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Immagine 6">
            <a:extLst>
              <a:ext uri="{FF2B5EF4-FFF2-40B4-BE49-F238E27FC236}">
                <a16:creationId xmlns:a16="http://schemas.microsoft.com/office/drawing/2014/main" id="{812AF4DC-455C-6E4A-8F53-83FD75334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8" y="0"/>
            <a:ext cx="12192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EB8DEF-428B-D14B-8E9D-B27B95667739}"/>
              </a:ext>
            </a:extLst>
          </p:cNvPr>
          <p:cNvSpPr/>
          <p:nvPr/>
        </p:nvSpPr>
        <p:spPr>
          <a:xfrm>
            <a:off x="235611" y="159836"/>
            <a:ext cx="11720083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r>
              <a:rPr lang="it-IT" sz="2800" b="1">
                <a:solidFill>
                  <a:schemeClr val="bg1"/>
                </a:solidFill>
                <a:latin typeface="CMSS12"/>
              </a:rPr>
              <a:t>Progetto</a:t>
            </a:r>
          </a:p>
        </p:txBody>
      </p:sp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6665161C-CE0F-8549-BC57-5F91F632C5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8325" y="5956299"/>
            <a:ext cx="1440903" cy="77587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3BEC8E8-2DE5-CE4B-9ABC-C7F3482B33E3}"/>
              </a:ext>
            </a:extLst>
          </p:cNvPr>
          <p:cNvSpPr/>
          <p:nvPr/>
        </p:nvSpPr>
        <p:spPr>
          <a:xfrm>
            <a:off x="235612" y="1720840"/>
            <a:ext cx="11720083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endParaRPr lang="it-IT" sz="2400">
              <a:latin typeface="CMSS12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DE6D862-1253-CCE6-7B94-7F49265812E9}"/>
              </a:ext>
            </a:extLst>
          </p:cNvPr>
          <p:cNvSpPr txBox="1"/>
          <p:nvPr/>
        </p:nvSpPr>
        <p:spPr>
          <a:xfrm>
            <a:off x="482957" y="1019577"/>
            <a:ext cx="11242183" cy="20159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500" b="1">
                <a:latin typeface="Calibri"/>
                <a:cs typeface="Calibri"/>
              </a:rPr>
              <a:t>Regole di Firewall</a:t>
            </a:r>
          </a:p>
          <a:p>
            <a:r>
              <a:rPr lang="it-IT" sz="2500" b="1" err="1">
                <a:latin typeface="Calibri"/>
                <a:cs typeface="Calibri"/>
              </a:rPr>
              <a:t>BlackList</a:t>
            </a:r>
            <a:r>
              <a:rPr lang="it-IT" sz="2500" b="1">
                <a:latin typeface="Calibri"/>
                <a:cs typeface="Calibri"/>
              </a:rPr>
              <a:t>=[</a:t>
            </a:r>
            <a:r>
              <a:rPr lang="it-IT" sz="2500">
                <a:latin typeface="Calibri"/>
                <a:cs typeface="Calibri"/>
              </a:rPr>
              <a:t>498817 (</a:t>
            </a:r>
            <a:r>
              <a:rPr lang="it-IT" sz="2500" err="1">
                <a:latin typeface="Calibri"/>
                <a:cs typeface="Calibri"/>
              </a:rPr>
              <a:t>geoname_Id</a:t>
            </a:r>
            <a:r>
              <a:rPr lang="it-IT" sz="2500">
                <a:latin typeface="Calibri"/>
                <a:cs typeface="Calibri"/>
              </a:rPr>
              <a:t> San Pietroburgo),1796236 (</a:t>
            </a:r>
            <a:r>
              <a:rPr lang="it-IT" sz="2500" err="1">
                <a:latin typeface="Calibri"/>
                <a:cs typeface="Calibri"/>
              </a:rPr>
              <a:t>geoname_Id</a:t>
            </a:r>
            <a:r>
              <a:rPr lang="it-IT" sz="2500">
                <a:latin typeface="Calibri"/>
                <a:cs typeface="Calibri"/>
              </a:rPr>
              <a:t> Shangai)</a:t>
            </a:r>
            <a:r>
              <a:rPr lang="it-IT" sz="2500" b="1">
                <a:latin typeface="Calibri"/>
                <a:cs typeface="Calibri"/>
              </a:rPr>
              <a:t>]</a:t>
            </a:r>
            <a:endParaRPr lang="it-IT"/>
          </a:p>
          <a:p>
            <a:endParaRPr lang="it-IT" sz="2500">
              <a:latin typeface="Calibri"/>
              <a:cs typeface="Calibri"/>
            </a:endParaRPr>
          </a:p>
          <a:p>
            <a:endParaRPr lang="it-IT" sz="2500">
              <a:latin typeface="Calibri"/>
              <a:cs typeface="Calibri"/>
            </a:endParaRPr>
          </a:p>
          <a:p>
            <a:endParaRPr lang="it-IT" sz="2500">
              <a:latin typeface="Calibri"/>
              <a:cs typeface="Calibri"/>
            </a:endParaRPr>
          </a:p>
        </p:txBody>
      </p:sp>
      <p:pic>
        <p:nvPicPr>
          <p:cNvPr id="2" name="Immagine 5">
            <a:extLst>
              <a:ext uri="{FF2B5EF4-FFF2-40B4-BE49-F238E27FC236}">
                <a16:creationId xmlns:a16="http://schemas.microsoft.com/office/drawing/2014/main" id="{D0EAB777-D5BC-7B01-880F-DD7BEFCE2D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3383" y="2026591"/>
            <a:ext cx="7031064" cy="3928445"/>
          </a:xfrm>
          <a:prstGeom prst="rect">
            <a:avLst/>
          </a:prstGeom>
        </p:spPr>
      </p:pic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B37BCD92-6AB2-3EF3-30CB-5F649D7DD7EB}"/>
              </a:ext>
            </a:extLst>
          </p:cNvPr>
          <p:cNvSpPr/>
          <p:nvPr/>
        </p:nvSpPr>
        <p:spPr>
          <a:xfrm rot="2280000">
            <a:off x="3798549" y="3169188"/>
            <a:ext cx="607016" cy="142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cs typeface="Calibri"/>
            </a:endParaRPr>
          </a:p>
        </p:txBody>
      </p:sp>
      <p:pic>
        <p:nvPicPr>
          <p:cNvPr id="11" name="Immagine 13" descr="Immagine che contiene testo&#10;&#10;Descrizione generata automaticamente">
            <a:extLst>
              <a:ext uri="{FF2B5EF4-FFF2-40B4-BE49-F238E27FC236}">
                <a16:creationId xmlns:a16="http://schemas.microsoft.com/office/drawing/2014/main" id="{CBA79538-E062-7852-7B58-30B05DAE8B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7864" y="2573364"/>
            <a:ext cx="994475" cy="742628"/>
          </a:xfrm>
          <a:prstGeom prst="rect">
            <a:avLst/>
          </a:prstGeom>
        </p:spPr>
      </p:pic>
      <p:pic>
        <p:nvPicPr>
          <p:cNvPr id="14" name="Immagine 13" descr="Immagine che contiene testo&#10;&#10;Descrizione generata automaticamente">
            <a:extLst>
              <a:ext uri="{FF2B5EF4-FFF2-40B4-BE49-F238E27FC236}">
                <a16:creationId xmlns:a16="http://schemas.microsoft.com/office/drawing/2014/main" id="{98EE6C30-36B8-089A-5082-177A4849E9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7862" y="4252347"/>
            <a:ext cx="994475" cy="742628"/>
          </a:xfrm>
          <a:prstGeom prst="rect">
            <a:avLst/>
          </a:prstGeom>
        </p:spPr>
      </p:pic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AF465476-D7D4-07FB-D7EC-FCFA274C27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48404" y="4381499"/>
            <a:ext cx="994475" cy="742628"/>
          </a:xfrm>
          <a:prstGeom prst="rect">
            <a:avLst/>
          </a:prstGeom>
        </p:spPr>
      </p:pic>
      <p:pic>
        <p:nvPicPr>
          <p:cNvPr id="16" name="Immagine 15" descr="Immagine che contiene testo&#10;&#10;Descrizione generata automaticamente">
            <a:extLst>
              <a:ext uri="{FF2B5EF4-FFF2-40B4-BE49-F238E27FC236}">
                <a16:creationId xmlns:a16="http://schemas.microsoft.com/office/drawing/2014/main" id="{E5277301-3714-72BE-7281-2AFB66A61B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1658" y="2609362"/>
            <a:ext cx="994475" cy="742628"/>
          </a:xfrm>
          <a:prstGeom prst="rect">
            <a:avLst/>
          </a:prstGeom>
        </p:spPr>
      </p:pic>
      <p:sp>
        <p:nvSpPr>
          <p:cNvPr id="10" name="Freccia a destra 9">
            <a:extLst>
              <a:ext uri="{FF2B5EF4-FFF2-40B4-BE49-F238E27FC236}">
                <a16:creationId xmlns:a16="http://schemas.microsoft.com/office/drawing/2014/main" id="{38193850-A557-4892-6FF9-2B134793F8EB}"/>
              </a:ext>
            </a:extLst>
          </p:cNvPr>
          <p:cNvSpPr/>
          <p:nvPr/>
        </p:nvSpPr>
        <p:spPr>
          <a:xfrm rot="8340000">
            <a:off x="7614301" y="3053843"/>
            <a:ext cx="568271" cy="1549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274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Immagine 4">
            <a:extLst>
              <a:ext uri="{FF2B5EF4-FFF2-40B4-BE49-F238E27FC236}">
                <a16:creationId xmlns:a16="http://schemas.microsoft.com/office/drawing/2014/main" id="{B1B64B67-E2A4-6D40-9A7E-5D2187F3D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825" y="5956300"/>
            <a:ext cx="196215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Immagine 6">
            <a:extLst>
              <a:ext uri="{FF2B5EF4-FFF2-40B4-BE49-F238E27FC236}">
                <a16:creationId xmlns:a16="http://schemas.microsoft.com/office/drawing/2014/main" id="{812AF4DC-455C-6E4A-8F53-83FD75334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8" y="0"/>
            <a:ext cx="12192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EB8DEF-428B-D14B-8E9D-B27B95667739}"/>
              </a:ext>
            </a:extLst>
          </p:cNvPr>
          <p:cNvSpPr/>
          <p:nvPr/>
        </p:nvSpPr>
        <p:spPr>
          <a:xfrm>
            <a:off x="235611" y="159836"/>
            <a:ext cx="11720083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r>
              <a:rPr lang="it-IT" sz="2800" b="1">
                <a:solidFill>
                  <a:schemeClr val="bg1"/>
                </a:solidFill>
                <a:latin typeface="CMSS12"/>
              </a:rPr>
              <a:t>Progetto</a:t>
            </a:r>
          </a:p>
        </p:txBody>
      </p:sp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6665161C-CE0F-8549-BC57-5F91F632C5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8325" y="5956299"/>
            <a:ext cx="1440903" cy="77587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3BEC8E8-2DE5-CE4B-9ABC-C7F3482B33E3}"/>
              </a:ext>
            </a:extLst>
          </p:cNvPr>
          <p:cNvSpPr/>
          <p:nvPr/>
        </p:nvSpPr>
        <p:spPr>
          <a:xfrm>
            <a:off x="235612" y="1720840"/>
            <a:ext cx="11720083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endParaRPr lang="it-IT" sz="2400">
              <a:latin typeface="CMSS12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DE6D862-1253-CCE6-7B94-7F49265812E9}"/>
              </a:ext>
            </a:extLst>
          </p:cNvPr>
          <p:cNvSpPr txBox="1"/>
          <p:nvPr/>
        </p:nvSpPr>
        <p:spPr>
          <a:xfrm>
            <a:off x="482957" y="1019577"/>
            <a:ext cx="11242183" cy="20159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500" b="1">
                <a:latin typeface="Calibri"/>
                <a:cs typeface="Calibri"/>
              </a:rPr>
              <a:t>Regole di Firewall</a:t>
            </a:r>
          </a:p>
          <a:p>
            <a:r>
              <a:rPr lang="it-IT" sz="2500" b="1" err="1">
                <a:latin typeface="Calibri"/>
                <a:cs typeface="Calibri"/>
              </a:rPr>
              <a:t>BlackList</a:t>
            </a:r>
            <a:r>
              <a:rPr lang="it-IT" sz="2500" b="1">
                <a:latin typeface="Calibri"/>
                <a:cs typeface="Calibri"/>
              </a:rPr>
              <a:t>=[</a:t>
            </a:r>
            <a:r>
              <a:rPr lang="it-IT" sz="2500">
                <a:latin typeface="Calibri"/>
                <a:cs typeface="Calibri"/>
              </a:rPr>
              <a:t>498817 (</a:t>
            </a:r>
            <a:r>
              <a:rPr lang="it-IT" sz="2500" err="1">
                <a:latin typeface="Calibri"/>
                <a:cs typeface="Calibri"/>
              </a:rPr>
              <a:t>geoname_Id</a:t>
            </a:r>
            <a:r>
              <a:rPr lang="it-IT" sz="2500">
                <a:latin typeface="Calibri"/>
                <a:cs typeface="Calibri"/>
              </a:rPr>
              <a:t> San Pietroburgo),1796236 (</a:t>
            </a:r>
            <a:r>
              <a:rPr lang="it-IT" sz="2500" err="1">
                <a:latin typeface="Calibri"/>
                <a:cs typeface="Calibri"/>
              </a:rPr>
              <a:t>geoname_Id</a:t>
            </a:r>
            <a:r>
              <a:rPr lang="it-IT" sz="2500">
                <a:latin typeface="Calibri"/>
                <a:cs typeface="Calibri"/>
              </a:rPr>
              <a:t> Shangai)</a:t>
            </a:r>
            <a:r>
              <a:rPr lang="it-IT" sz="2500" b="1">
                <a:latin typeface="Calibri"/>
                <a:cs typeface="Calibri"/>
              </a:rPr>
              <a:t>]</a:t>
            </a:r>
            <a:endParaRPr lang="it-IT">
              <a:cs typeface="Calibri"/>
            </a:endParaRPr>
          </a:p>
          <a:p>
            <a:endParaRPr lang="it-IT" sz="2500">
              <a:latin typeface="Calibri"/>
              <a:cs typeface="Calibri"/>
            </a:endParaRPr>
          </a:p>
          <a:p>
            <a:endParaRPr lang="it-IT" sz="2500">
              <a:latin typeface="Calibri"/>
              <a:cs typeface="Calibri"/>
            </a:endParaRPr>
          </a:p>
          <a:p>
            <a:endParaRPr lang="it-IT" sz="2500">
              <a:latin typeface="Calibri"/>
              <a:cs typeface="Calibri"/>
            </a:endParaRPr>
          </a:p>
        </p:txBody>
      </p:sp>
      <p:pic>
        <p:nvPicPr>
          <p:cNvPr id="3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9782BC50-0DA9-1DC8-9BB5-733473D8921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-167" b="64253"/>
          <a:stretch/>
        </p:blipFill>
        <p:spPr>
          <a:xfrm>
            <a:off x="984581" y="1841605"/>
            <a:ext cx="10090028" cy="2063262"/>
          </a:xfrm>
          <a:prstGeom prst="rect">
            <a:avLst/>
          </a:prstGeom>
        </p:spPr>
      </p:pic>
      <p:pic>
        <p:nvPicPr>
          <p:cNvPr id="4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200AC491-72B7-7283-B837-869C41586D8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-257" b="63964"/>
          <a:stretch/>
        </p:blipFill>
        <p:spPr>
          <a:xfrm>
            <a:off x="978002" y="3911628"/>
            <a:ext cx="10090063" cy="201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3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Immagine 4">
            <a:extLst>
              <a:ext uri="{FF2B5EF4-FFF2-40B4-BE49-F238E27FC236}">
                <a16:creationId xmlns:a16="http://schemas.microsoft.com/office/drawing/2014/main" id="{B1B64B67-E2A4-6D40-9A7E-5D2187F3D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825" y="5956300"/>
            <a:ext cx="196215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Immagine 6">
            <a:extLst>
              <a:ext uri="{FF2B5EF4-FFF2-40B4-BE49-F238E27FC236}">
                <a16:creationId xmlns:a16="http://schemas.microsoft.com/office/drawing/2014/main" id="{812AF4DC-455C-6E4A-8F53-83FD75334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8" y="0"/>
            <a:ext cx="12192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EB8DEF-428B-D14B-8E9D-B27B95667739}"/>
              </a:ext>
            </a:extLst>
          </p:cNvPr>
          <p:cNvSpPr/>
          <p:nvPr/>
        </p:nvSpPr>
        <p:spPr>
          <a:xfrm>
            <a:off x="235611" y="159836"/>
            <a:ext cx="11720083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r>
              <a:rPr lang="it-IT" sz="2800" b="1">
                <a:solidFill>
                  <a:schemeClr val="bg1"/>
                </a:solidFill>
                <a:latin typeface="Calibri"/>
                <a:cs typeface="Calibri"/>
              </a:rPr>
              <a:t>Progetto</a:t>
            </a:r>
          </a:p>
        </p:txBody>
      </p:sp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6665161C-CE0F-8549-BC57-5F91F632C5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8325" y="5956299"/>
            <a:ext cx="1440903" cy="77587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3BEC8E8-2DE5-CE4B-9ABC-C7F3482B33E3}"/>
              </a:ext>
            </a:extLst>
          </p:cNvPr>
          <p:cNvSpPr/>
          <p:nvPr/>
        </p:nvSpPr>
        <p:spPr>
          <a:xfrm>
            <a:off x="231967" y="686623"/>
            <a:ext cx="2314463" cy="71327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t-IT" sz="3000" b="1">
                <a:latin typeface="Calibri"/>
                <a:cs typeface="Calibri"/>
              </a:rPr>
              <a:t>Attacco </a:t>
            </a:r>
            <a:r>
              <a:rPr lang="it-IT" sz="3000" b="1" err="1">
                <a:latin typeface="Calibri"/>
                <a:cs typeface="Calibri"/>
              </a:rPr>
              <a:t>DoS</a:t>
            </a:r>
            <a:endParaRPr lang="it-IT" sz="3000" b="1">
              <a:latin typeface="Calibri"/>
              <a:cs typeface="Calibri"/>
            </a:endParaRPr>
          </a:p>
        </p:txBody>
      </p:sp>
      <p:pic>
        <p:nvPicPr>
          <p:cNvPr id="2" name="Immagine 2">
            <a:extLst>
              <a:ext uri="{FF2B5EF4-FFF2-40B4-BE49-F238E27FC236}">
                <a16:creationId xmlns:a16="http://schemas.microsoft.com/office/drawing/2014/main" id="{80D0F7F6-109D-C5ED-4D0D-EC6B1E4369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189" y="2350341"/>
            <a:ext cx="4642833" cy="1685092"/>
          </a:xfrm>
          <a:prstGeom prst="rect">
            <a:avLst/>
          </a:prstGeom>
        </p:spPr>
      </p:pic>
      <p:pic>
        <p:nvPicPr>
          <p:cNvPr id="4" name="Immagine 4">
            <a:extLst>
              <a:ext uri="{FF2B5EF4-FFF2-40B4-BE49-F238E27FC236}">
                <a16:creationId xmlns:a16="http://schemas.microsoft.com/office/drawing/2014/main" id="{7C113A47-20CE-2E98-F23F-8FF9DED006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97132" y="1661326"/>
            <a:ext cx="6306354" cy="3535349"/>
          </a:xfrm>
          <a:prstGeom prst="rect">
            <a:avLst/>
          </a:prstGeom>
        </p:spPr>
      </p:pic>
      <p:sp>
        <p:nvSpPr>
          <p:cNvPr id="5" name="Ovale 4">
            <a:extLst>
              <a:ext uri="{FF2B5EF4-FFF2-40B4-BE49-F238E27FC236}">
                <a16:creationId xmlns:a16="http://schemas.microsoft.com/office/drawing/2014/main" id="{1FF97083-8DB9-B968-A2B4-BA3CF5A38963}"/>
              </a:ext>
            </a:extLst>
          </p:cNvPr>
          <p:cNvSpPr/>
          <p:nvPr/>
        </p:nvSpPr>
        <p:spPr>
          <a:xfrm>
            <a:off x="5301802" y="3192886"/>
            <a:ext cx="1738648" cy="137374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6D7F8DCB-6BEA-D29C-BAAE-DC3EF3D55EDD}"/>
              </a:ext>
            </a:extLst>
          </p:cNvPr>
          <p:cNvSpPr/>
          <p:nvPr/>
        </p:nvSpPr>
        <p:spPr>
          <a:xfrm>
            <a:off x="5344731" y="1561562"/>
            <a:ext cx="1738648" cy="1373746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C7975FC1-FE12-43B3-48A0-D530A4B7F1C6}"/>
              </a:ext>
            </a:extLst>
          </p:cNvPr>
          <p:cNvSpPr/>
          <p:nvPr/>
        </p:nvSpPr>
        <p:spPr>
          <a:xfrm>
            <a:off x="10142111" y="3310942"/>
            <a:ext cx="1663522" cy="125569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1041EF3-AEA9-698B-D9D0-0E21A9A15873}"/>
              </a:ext>
            </a:extLst>
          </p:cNvPr>
          <p:cNvSpPr txBox="1"/>
          <p:nvPr/>
        </p:nvSpPr>
        <p:spPr>
          <a:xfrm>
            <a:off x="4378819" y="4952999"/>
            <a:ext cx="1094703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500" b="1" err="1">
                <a:latin typeface="Calibri"/>
                <a:cs typeface="Calibri"/>
              </a:rPr>
              <a:t>Victim</a:t>
            </a:r>
            <a:endParaRPr lang="it-IT" sz="2500" b="1" err="1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B09DE8E-FA9E-85B9-F7ED-64F4D8210C9F}"/>
              </a:ext>
            </a:extLst>
          </p:cNvPr>
          <p:cNvSpPr txBox="1"/>
          <p:nvPr/>
        </p:nvSpPr>
        <p:spPr>
          <a:xfrm>
            <a:off x="4378818" y="1046409"/>
            <a:ext cx="1620590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500" b="1" err="1">
                <a:latin typeface="Calibri"/>
                <a:cs typeface="Calibri"/>
              </a:rPr>
              <a:t>Attacker</a:t>
            </a:r>
            <a:r>
              <a:rPr lang="it-IT" sz="2500" b="1">
                <a:latin typeface="Calibri"/>
                <a:cs typeface="Calibri"/>
              </a:rPr>
              <a:t> 1</a:t>
            </a:r>
            <a:endParaRPr lang="it-IT" sz="2500" b="1" err="1"/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585DDEDD-C2AF-B076-4A07-2465C70941C4}"/>
              </a:ext>
            </a:extLst>
          </p:cNvPr>
          <p:cNvCxnSpPr/>
          <p:nvPr/>
        </p:nvCxnSpPr>
        <p:spPr>
          <a:xfrm flipV="1">
            <a:off x="4919059" y="4411415"/>
            <a:ext cx="721217" cy="6632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182A6412-E9FB-8B34-5D2A-BB1BD9D10CD3}"/>
              </a:ext>
            </a:extLst>
          </p:cNvPr>
          <p:cNvCxnSpPr>
            <a:cxnSpLocks/>
          </p:cNvCxnSpPr>
          <p:nvPr/>
        </p:nvCxnSpPr>
        <p:spPr>
          <a:xfrm>
            <a:off x="5069313" y="1447129"/>
            <a:ext cx="474371" cy="3777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CC6EE008-E7B7-3A25-FA0B-3BA061EBDB7D}"/>
              </a:ext>
            </a:extLst>
          </p:cNvPr>
          <p:cNvCxnSpPr>
            <a:cxnSpLocks/>
          </p:cNvCxnSpPr>
          <p:nvPr/>
        </p:nvCxnSpPr>
        <p:spPr>
          <a:xfrm flipV="1">
            <a:off x="11122382" y="4572402"/>
            <a:ext cx="12880" cy="7598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A399168-D0F5-43E6-3720-1BA868AD73B8}"/>
              </a:ext>
            </a:extLst>
          </p:cNvPr>
          <p:cNvSpPr txBox="1"/>
          <p:nvPr/>
        </p:nvSpPr>
        <p:spPr>
          <a:xfrm>
            <a:off x="10249439" y="5285702"/>
            <a:ext cx="1448872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500" b="1">
                <a:latin typeface="Calibri"/>
                <a:cs typeface="Calibri"/>
              </a:rPr>
              <a:t>Real User</a:t>
            </a:r>
            <a:endParaRPr lang="it-IT" sz="2500" b="1" err="1"/>
          </a:p>
        </p:txBody>
      </p:sp>
    </p:spTree>
    <p:extLst>
      <p:ext uri="{BB962C8B-B14F-4D97-AF65-F5344CB8AC3E}">
        <p14:creationId xmlns:p14="http://schemas.microsoft.com/office/powerpoint/2010/main" val="23556123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Immagine 4">
            <a:extLst>
              <a:ext uri="{FF2B5EF4-FFF2-40B4-BE49-F238E27FC236}">
                <a16:creationId xmlns:a16="http://schemas.microsoft.com/office/drawing/2014/main" id="{B1B64B67-E2A4-6D40-9A7E-5D2187F3D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825" y="5956300"/>
            <a:ext cx="196215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Immagine 6">
            <a:extLst>
              <a:ext uri="{FF2B5EF4-FFF2-40B4-BE49-F238E27FC236}">
                <a16:creationId xmlns:a16="http://schemas.microsoft.com/office/drawing/2014/main" id="{812AF4DC-455C-6E4A-8F53-83FD75334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8" y="0"/>
            <a:ext cx="12192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EB8DEF-428B-D14B-8E9D-B27B95667739}"/>
              </a:ext>
            </a:extLst>
          </p:cNvPr>
          <p:cNvSpPr/>
          <p:nvPr/>
        </p:nvSpPr>
        <p:spPr>
          <a:xfrm>
            <a:off x="235611" y="159836"/>
            <a:ext cx="11720083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r>
              <a:rPr lang="it-IT" sz="2800" b="1">
                <a:solidFill>
                  <a:schemeClr val="bg1"/>
                </a:solidFill>
                <a:latin typeface="Calibri"/>
                <a:cs typeface="Calibri"/>
              </a:rPr>
              <a:t>Progetto</a:t>
            </a:r>
          </a:p>
        </p:txBody>
      </p:sp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6665161C-CE0F-8549-BC57-5F91F632C5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8325" y="5956299"/>
            <a:ext cx="1440903" cy="77587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3BEC8E8-2DE5-CE4B-9ABC-C7F3482B33E3}"/>
              </a:ext>
            </a:extLst>
          </p:cNvPr>
          <p:cNvSpPr/>
          <p:nvPr/>
        </p:nvSpPr>
        <p:spPr>
          <a:xfrm>
            <a:off x="231967" y="740285"/>
            <a:ext cx="11452715" cy="71327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t-IT" sz="3000" b="1">
                <a:latin typeface="Calibri"/>
                <a:cs typeface="Calibri"/>
              </a:rPr>
              <a:t>Attacco DDoS</a:t>
            </a:r>
          </a:p>
        </p:txBody>
      </p:sp>
      <p:pic>
        <p:nvPicPr>
          <p:cNvPr id="3" name="Immagine 3">
            <a:extLst>
              <a:ext uri="{FF2B5EF4-FFF2-40B4-BE49-F238E27FC236}">
                <a16:creationId xmlns:a16="http://schemas.microsoft.com/office/drawing/2014/main" id="{2B2C9C83-A3E9-20BB-BC53-89B45F9890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260" y="1989267"/>
            <a:ext cx="4642833" cy="2407240"/>
          </a:xfrm>
          <a:prstGeom prst="rect">
            <a:avLst/>
          </a:prstGeom>
        </p:spPr>
      </p:pic>
      <p:pic>
        <p:nvPicPr>
          <p:cNvPr id="4" name="Immagine 4">
            <a:extLst>
              <a:ext uri="{FF2B5EF4-FFF2-40B4-BE49-F238E27FC236}">
                <a16:creationId xmlns:a16="http://schemas.microsoft.com/office/drawing/2014/main" id="{7C113A47-20CE-2E98-F23F-8FF9DED006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97132" y="1661326"/>
            <a:ext cx="6306354" cy="3535349"/>
          </a:xfrm>
          <a:prstGeom prst="rect">
            <a:avLst/>
          </a:prstGeom>
        </p:spPr>
      </p:pic>
      <p:sp>
        <p:nvSpPr>
          <p:cNvPr id="5" name="Ovale 4">
            <a:extLst>
              <a:ext uri="{FF2B5EF4-FFF2-40B4-BE49-F238E27FC236}">
                <a16:creationId xmlns:a16="http://schemas.microsoft.com/office/drawing/2014/main" id="{1FF97083-8DB9-B968-A2B4-BA3CF5A38963}"/>
              </a:ext>
            </a:extLst>
          </p:cNvPr>
          <p:cNvSpPr/>
          <p:nvPr/>
        </p:nvSpPr>
        <p:spPr>
          <a:xfrm>
            <a:off x="5301802" y="3192886"/>
            <a:ext cx="1738648" cy="137374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6D7F8DCB-6BEA-D29C-BAAE-DC3EF3D55EDD}"/>
              </a:ext>
            </a:extLst>
          </p:cNvPr>
          <p:cNvSpPr/>
          <p:nvPr/>
        </p:nvSpPr>
        <p:spPr>
          <a:xfrm>
            <a:off x="5344731" y="1561562"/>
            <a:ext cx="1738648" cy="1373746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C7975FC1-FE12-43B3-48A0-D530A4B7F1C6}"/>
              </a:ext>
            </a:extLst>
          </p:cNvPr>
          <p:cNvSpPr/>
          <p:nvPr/>
        </p:nvSpPr>
        <p:spPr>
          <a:xfrm>
            <a:off x="10066984" y="1561562"/>
            <a:ext cx="1738648" cy="1373746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1041EF3-AEA9-698B-D9D0-0E21A9A15873}"/>
              </a:ext>
            </a:extLst>
          </p:cNvPr>
          <p:cNvSpPr txBox="1"/>
          <p:nvPr/>
        </p:nvSpPr>
        <p:spPr>
          <a:xfrm>
            <a:off x="4378819" y="4952999"/>
            <a:ext cx="1094703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500" b="1" err="1">
                <a:latin typeface="Calibri"/>
                <a:cs typeface="Calibri"/>
              </a:rPr>
              <a:t>Victim</a:t>
            </a:r>
            <a:endParaRPr lang="it-IT" sz="2500" b="1" err="1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1F4E3CE-A3EC-D8F3-4C4B-3221E079E33B}"/>
              </a:ext>
            </a:extLst>
          </p:cNvPr>
          <p:cNvSpPr txBox="1"/>
          <p:nvPr/>
        </p:nvSpPr>
        <p:spPr>
          <a:xfrm>
            <a:off x="7244368" y="1089339"/>
            <a:ext cx="2822618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500" b="1" err="1">
                <a:latin typeface="Calibri"/>
                <a:cs typeface="Calibri"/>
              </a:rPr>
              <a:t>Attacker</a:t>
            </a:r>
            <a:r>
              <a:rPr lang="it-IT" sz="2500" b="1">
                <a:latin typeface="Calibri"/>
                <a:cs typeface="Calibri"/>
              </a:rPr>
              <a:t> Computers</a:t>
            </a:r>
            <a:endParaRPr lang="it-IT" sz="2500" b="1" err="1"/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585DDEDD-C2AF-B076-4A07-2465C70941C4}"/>
              </a:ext>
            </a:extLst>
          </p:cNvPr>
          <p:cNvCxnSpPr/>
          <p:nvPr/>
        </p:nvCxnSpPr>
        <p:spPr>
          <a:xfrm flipV="1">
            <a:off x="4919059" y="4411415"/>
            <a:ext cx="721217" cy="6632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182A6412-E9FB-8B34-5D2A-BB1BD9D10CD3}"/>
              </a:ext>
            </a:extLst>
          </p:cNvPr>
          <p:cNvCxnSpPr>
            <a:cxnSpLocks/>
          </p:cNvCxnSpPr>
          <p:nvPr/>
        </p:nvCxnSpPr>
        <p:spPr>
          <a:xfrm flipH="1">
            <a:off x="6928163" y="1511523"/>
            <a:ext cx="1800896" cy="3026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CAC32B64-2624-D677-1006-70CE79A6427F}"/>
              </a:ext>
            </a:extLst>
          </p:cNvPr>
          <p:cNvCxnSpPr>
            <a:cxnSpLocks/>
          </p:cNvCxnSpPr>
          <p:nvPr/>
        </p:nvCxnSpPr>
        <p:spPr>
          <a:xfrm>
            <a:off x="8739792" y="1511523"/>
            <a:ext cx="1547610" cy="3026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e 5">
            <a:extLst>
              <a:ext uri="{FF2B5EF4-FFF2-40B4-BE49-F238E27FC236}">
                <a16:creationId xmlns:a16="http://schemas.microsoft.com/office/drawing/2014/main" id="{1C5D9F92-E479-2689-6CAE-2A6F3C389FDE}"/>
              </a:ext>
            </a:extLst>
          </p:cNvPr>
          <p:cNvSpPr/>
          <p:nvPr/>
        </p:nvSpPr>
        <p:spPr>
          <a:xfrm>
            <a:off x="10142111" y="3310942"/>
            <a:ext cx="1663522" cy="125569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7DB47F9D-11AE-C77E-99E3-465378E93C28}"/>
              </a:ext>
            </a:extLst>
          </p:cNvPr>
          <p:cNvCxnSpPr>
            <a:cxnSpLocks/>
          </p:cNvCxnSpPr>
          <p:nvPr/>
        </p:nvCxnSpPr>
        <p:spPr>
          <a:xfrm flipV="1">
            <a:off x="11122382" y="4572402"/>
            <a:ext cx="12880" cy="7598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14CB34A9-FC3C-9EE6-FD5E-FFA2F80F8949}"/>
              </a:ext>
            </a:extLst>
          </p:cNvPr>
          <p:cNvSpPr txBox="1"/>
          <p:nvPr/>
        </p:nvSpPr>
        <p:spPr>
          <a:xfrm>
            <a:off x="10249439" y="5253504"/>
            <a:ext cx="1448872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500" b="1">
                <a:latin typeface="Calibri"/>
                <a:cs typeface="Calibri"/>
              </a:rPr>
              <a:t>Real User</a:t>
            </a:r>
            <a:endParaRPr lang="it-IT" sz="2500" b="1" err="1"/>
          </a:p>
        </p:txBody>
      </p:sp>
    </p:spTree>
    <p:extLst>
      <p:ext uri="{BB962C8B-B14F-4D97-AF65-F5344CB8AC3E}">
        <p14:creationId xmlns:p14="http://schemas.microsoft.com/office/powerpoint/2010/main" val="19530273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Immagine 4">
            <a:extLst>
              <a:ext uri="{FF2B5EF4-FFF2-40B4-BE49-F238E27FC236}">
                <a16:creationId xmlns:a16="http://schemas.microsoft.com/office/drawing/2014/main" id="{B1B64B67-E2A4-6D40-9A7E-5D2187F3D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825" y="5956300"/>
            <a:ext cx="196215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Immagine 6">
            <a:extLst>
              <a:ext uri="{FF2B5EF4-FFF2-40B4-BE49-F238E27FC236}">
                <a16:creationId xmlns:a16="http://schemas.microsoft.com/office/drawing/2014/main" id="{812AF4DC-455C-6E4A-8F53-83FD75334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8" y="0"/>
            <a:ext cx="12192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EB8DEF-428B-D14B-8E9D-B27B95667739}"/>
              </a:ext>
            </a:extLst>
          </p:cNvPr>
          <p:cNvSpPr/>
          <p:nvPr/>
        </p:nvSpPr>
        <p:spPr>
          <a:xfrm>
            <a:off x="235611" y="159836"/>
            <a:ext cx="11720083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r>
              <a:rPr lang="it-IT" sz="2800" b="1">
                <a:solidFill>
                  <a:schemeClr val="bg1"/>
                </a:solidFill>
                <a:latin typeface="CMSS12"/>
              </a:rPr>
              <a:t>Progetto</a:t>
            </a:r>
          </a:p>
        </p:txBody>
      </p:sp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6665161C-CE0F-8549-BC57-5F91F632C5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8325" y="5956299"/>
            <a:ext cx="1440903" cy="77587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3BEC8E8-2DE5-CE4B-9ABC-C7F3482B33E3}"/>
              </a:ext>
            </a:extLst>
          </p:cNvPr>
          <p:cNvSpPr/>
          <p:nvPr/>
        </p:nvSpPr>
        <p:spPr>
          <a:xfrm>
            <a:off x="235612" y="1720840"/>
            <a:ext cx="11720083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endParaRPr lang="it-IT" sz="2400">
              <a:latin typeface="CMSS12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DE6D862-1253-CCE6-7B94-7F49265812E9}"/>
              </a:ext>
            </a:extLst>
          </p:cNvPr>
          <p:cNvSpPr txBox="1"/>
          <p:nvPr/>
        </p:nvSpPr>
        <p:spPr>
          <a:xfrm>
            <a:off x="238542" y="853905"/>
            <a:ext cx="11242183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500" b="1" err="1">
                <a:latin typeface="Calibri"/>
                <a:cs typeface="Calibri"/>
              </a:rPr>
              <a:t>Rilvamento</a:t>
            </a:r>
            <a:r>
              <a:rPr lang="it-IT" sz="2500" b="1">
                <a:latin typeface="Calibri"/>
                <a:cs typeface="Calibri"/>
              </a:rPr>
              <a:t> </a:t>
            </a:r>
            <a:r>
              <a:rPr lang="it-IT" sz="2500" b="1" err="1">
                <a:latin typeface="Calibri"/>
                <a:cs typeface="Calibri"/>
              </a:rPr>
              <a:t>Dos</a:t>
            </a:r>
            <a:r>
              <a:rPr lang="it-IT" sz="2500" b="1">
                <a:latin typeface="Calibri"/>
                <a:cs typeface="Calibri"/>
              </a:rPr>
              <a:t>/</a:t>
            </a:r>
            <a:r>
              <a:rPr lang="it-IT" sz="2500" b="1" err="1">
                <a:latin typeface="Calibri"/>
                <a:cs typeface="Calibri"/>
              </a:rPr>
              <a:t>DDos</a:t>
            </a:r>
            <a:endParaRPr lang="it-IT" sz="2500" b="1">
              <a:latin typeface="Calibri"/>
              <a:cs typeface="Calibri"/>
            </a:endParaRPr>
          </a:p>
          <a:p>
            <a:endParaRPr lang="it-IT" sz="2500">
              <a:latin typeface="Calibri"/>
              <a:cs typeface="Calibri"/>
            </a:endParaRPr>
          </a:p>
        </p:txBody>
      </p:sp>
      <p:pic>
        <p:nvPicPr>
          <p:cNvPr id="10" name="Immagine 10" descr="Immagine che contiene tavolo&#10;&#10;Descrizione generata automaticamente">
            <a:extLst>
              <a:ext uri="{FF2B5EF4-FFF2-40B4-BE49-F238E27FC236}">
                <a16:creationId xmlns:a16="http://schemas.microsoft.com/office/drawing/2014/main" id="{C80B586E-1A12-BCFF-37BC-F6A464563A0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1" r="196" b="51759"/>
          <a:stretch/>
        </p:blipFill>
        <p:spPr>
          <a:xfrm>
            <a:off x="238366" y="1387796"/>
            <a:ext cx="5851440" cy="2272547"/>
          </a:xfrm>
          <a:prstGeom prst="rect">
            <a:avLst/>
          </a:prstGeom>
        </p:spPr>
      </p:pic>
      <p:pic>
        <p:nvPicPr>
          <p:cNvPr id="11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EC4733B6-6D49-D6FC-8F37-13F5DC5BD1E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7" t="-194" r="-249" b="36306"/>
          <a:stretch/>
        </p:blipFill>
        <p:spPr>
          <a:xfrm>
            <a:off x="6276146" y="1384083"/>
            <a:ext cx="5828136" cy="2262305"/>
          </a:xfrm>
          <a:prstGeom prst="rect">
            <a:avLst/>
          </a:prstGeom>
        </p:spPr>
      </p:pic>
      <p:pic>
        <p:nvPicPr>
          <p:cNvPr id="14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90FB8F31-D0EB-065A-D50D-89E3C64ED5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3646" y="4472054"/>
            <a:ext cx="7550067" cy="1381578"/>
          </a:xfrm>
          <a:prstGeom prst="rect">
            <a:avLst/>
          </a:prstGeom>
        </p:spPr>
      </p:pic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498202A9-6096-57EE-C9EE-98CF5E84634E}"/>
              </a:ext>
            </a:extLst>
          </p:cNvPr>
          <p:cNvSpPr/>
          <p:nvPr/>
        </p:nvSpPr>
        <p:spPr>
          <a:xfrm rot="5400000">
            <a:off x="5571924" y="3936654"/>
            <a:ext cx="1207696" cy="359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701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Immagine 4">
            <a:extLst>
              <a:ext uri="{FF2B5EF4-FFF2-40B4-BE49-F238E27FC236}">
                <a16:creationId xmlns:a16="http://schemas.microsoft.com/office/drawing/2014/main" id="{B1B64B67-E2A4-6D40-9A7E-5D2187F3D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825" y="5956300"/>
            <a:ext cx="196215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Immagine 6">
            <a:extLst>
              <a:ext uri="{FF2B5EF4-FFF2-40B4-BE49-F238E27FC236}">
                <a16:creationId xmlns:a16="http://schemas.microsoft.com/office/drawing/2014/main" id="{812AF4DC-455C-6E4A-8F53-83FD75334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8" y="0"/>
            <a:ext cx="12192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EB8DEF-428B-D14B-8E9D-B27B95667739}"/>
              </a:ext>
            </a:extLst>
          </p:cNvPr>
          <p:cNvSpPr/>
          <p:nvPr/>
        </p:nvSpPr>
        <p:spPr>
          <a:xfrm>
            <a:off x="235611" y="159836"/>
            <a:ext cx="11720083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r>
              <a:rPr lang="it-IT" sz="2800" b="1">
                <a:solidFill>
                  <a:schemeClr val="bg1"/>
                </a:solidFill>
                <a:latin typeface="Calibri"/>
                <a:cs typeface="Calibri"/>
              </a:rPr>
              <a:t>P4</a:t>
            </a:r>
            <a:endParaRPr lang="it-IT" sz="2000" b="1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6665161C-CE0F-8549-BC57-5F91F632C5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8325" y="5956299"/>
            <a:ext cx="1440903" cy="77587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3BEC8E8-2DE5-CE4B-9ABC-C7F3482B33E3}"/>
              </a:ext>
            </a:extLst>
          </p:cNvPr>
          <p:cNvSpPr/>
          <p:nvPr/>
        </p:nvSpPr>
        <p:spPr>
          <a:xfrm>
            <a:off x="235612" y="851893"/>
            <a:ext cx="11720083" cy="361060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t-IT" sz="3000" b="1">
                <a:latin typeface="Calibri"/>
                <a:cs typeface="Calibri"/>
              </a:rPr>
              <a:t>Benefici di P4:</a:t>
            </a:r>
            <a:endParaRPr lang="it-IT"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it-IT" sz="2500" b="1">
                <a:latin typeface="Calibri"/>
                <a:cs typeface="Calibri"/>
              </a:rPr>
              <a:t>SW style </a:t>
            </a:r>
            <a:r>
              <a:rPr lang="it-IT" sz="2500" b="1" err="1">
                <a:latin typeface="Calibri"/>
                <a:cs typeface="Calibri"/>
              </a:rPr>
              <a:t>development</a:t>
            </a:r>
            <a:r>
              <a:rPr lang="it-IT" sz="2500">
                <a:latin typeface="Calibri"/>
                <a:cs typeface="Calibri"/>
              </a:rPr>
              <a:t> – Rapido design </a:t>
            </a:r>
            <a:r>
              <a:rPr lang="it-IT" sz="2500" err="1">
                <a:latin typeface="Calibri"/>
                <a:cs typeface="Calibri"/>
              </a:rPr>
              <a:t>cycle</a:t>
            </a:r>
            <a:r>
              <a:rPr lang="it-IT" sz="2500">
                <a:latin typeface="Calibri"/>
                <a:cs typeface="Calibri"/>
              </a:rPr>
              <a:t>, tool per debug e test</a:t>
            </a:r>
            <a:r>
              <a:rPr lang="it-IT" sz="2500" dirty="0">
                <a:latin typeface="Calibri"/>
                <a:cs typeface="Calibri"/>
              </a:rPr>
              <a:t> </a:t>
            </a:r>
          </a:p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it-IT" sz="2500" b="1" dirty="0">
                <a:latin typeface="Calibri"/>
                <a:cs typeface="Calibri"/>
              </a:rPr>
              <a:t>Ritmo di innovazione più veloce</a:t>
            </a:r>
            <a:endParaRPr lang="it-IT" sz="2500">
              <a:latin typeface="Calibri"/>
              <a:cs typeface="Calibri"/>
            </a:endParaRPr>
          </a:p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it-IT" sz="2500" b="1">
                <a:latin typeface="Calibri"/>
                <a:cs typeface="Calibri"/>
              </a:rPr>
              <a:t>Nuove Feature e complessità ridotta</a:t>
            </a:r>
            <a:r>
              <a:rPr lang="it-IT" sz="2500">
                <a:latin typeface="Calibri"/>
                <a:cs typeface="Calibri"/>
              </a:rPr>
              <a:t> – Aggiunta e rimozione di protocolli</a:t>
            </a:r>
          </a:p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it-IT" sz="2500" b="1">
                <a:latin typeface="Calibri"/>
                <a:cs typeface="Calibri"/>
              </a:rPr>
              <a:t>Espressività</a:t>
            </a:r>
            <a:r>
              <a:rPr lang="it-IT" sz="2500">
                <a:latin typeface="Calibri"/>
                <a:cs typeface="Calibri"/>
              </a:rPr>
              <a:t> – algoritmi di </a:t>
            </a:r>
            <a:r>
              <a:rPr lang="it-IT" sz="2500" err="1">
                <a:latin typeface="Calibri"/>
                <a:cs typeface="Calibri"/>
              </a:rPr>
              <a:t>packet</a:t>
            </a:r>
            <a:r>
              <a:rPr lang="it-IT" sz="2500">
                <a:latin typeface="Calibri"/>
                <a:cs typeface="Calibri"/>
              </a:rPr>
              <a:t> processing espressi nelle righe del programma P4</a:t>
            </a:r>
            <a:endParaRPr lang="it-IT" sz="2500" b="1">
              <a:latin typeface="Calibri"/>
              <a:cs typeface="Calibri"/>
            </a:endParaRPr>
          </a:p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it-IT" sz="2500" b="1" err="1">
                <a:latin typeface="Calibri"/>
                <a:cs typeface="Calibri"/>
              </a:rPr>
              <a:t>You</a:t>
            </a:r>
            <a:r>
              <a:rPr lang="it-IT" sz="2500" b="1">
                <a:latin typeface="Calibri"/>
                <a:cs typeface="Calibri"/>
              </a:rPr>
              <a:t> </a:t>
            </a:r>
            <a:r>
              <a:rPr lang="it-IT" sz="2500" b="1" err="1">
                <a:latin typeface="Calibri"/>
                <a:cs typeface="Calibri"/>
              </a:rPr>
              <a:t>keep</a:t>
            </a:r>
            <a:r>
              <a:rPr lang="it-IT" sz="2500" b="1">
                <a:latin typeface="Calibri"/>
                <a:cs typeface="Calibri"/>
              </a:rPr>
              <a:t> </a:t>
            </a:r>
            <a:r>
              <a:rPr lang="it-IT" sz="2500" b="1" err="1">
                <a:latin typeface="Calibri"/>
                <a:cs typeface="Calibri"/>
              </a:rPr>
              <a:t>your</a:t>
            </a:r>
            <a:r>
              <a:rPr lang="it-IT" sz="2500" b="1">
                <a:latin typeface="Calibri"/>
                <a:cs typeface="Calibri"/>
              </a:rPr>
              <a:t> </a:t>
            </a:r>
            <a:r>
              <a:rPr lang="it-IT" sz="2500" b="1" err="1">
                <a:latin typeface="Calibri"/>
                <a:cs typeface="Calibri"/>
              </a:rPr>
              <a:t>own</a:t>
            </a:r>
            <a:r>
              <a:rPr lang="it-IT" sz="2500" b="1">
                <a:latin typeface="Calibri"/>
                <a:cs typeface="Calibri"/>
              </a:rPr>
              <a:t> </a:t>
            </a:r>
            <a:r>
              <a:rPr lang="it-IT" sz="2500" b="1" err="1">
                <a:latin typeface="Calibri"/>
                <a:cs typeface="Calibri"/>
              </a:rPr>
              <a:t>ideas</a:t>
            </a:r>
            <a:endParaRPr lang="it-IT" sz="2500" b="1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974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6950BFC3-D8DA-4A85-94F7-54DA5524770B}">
      <p188:commentRel xmlns:p188="http://schemas.microsoft.com/office/powerpoint/2018/8/main" r:id="rId3"/>
    </p:ext>
  </p:extLs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Immagine 4">
            <a:extLst>
              <a:ext uri="{FF2B5EF4-FFF2-40B4-BE49-F238E27FC236}">
                <a16:creationId xmlns:a16="http://schemas.microsoft.com/office/drawing/2014/main" id="{B1B64B67-E2A4-6D40-9A7E-5D2187F3D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825" y="5956300"/>
            <a:ext cx="196215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Immagine 6">
            <a:extLst>
              <a:ext uri="{FF2B5EF4-FFF2-40B4-BE49-F238E27FC236}">
                <a16:creationId xmlns:a16="http://schemas.microsoft.com/office/drawing/2014/main" id="{812AF4DC-455C-6E4A-8F53-83FD75334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8" y="0"/>
            <a:ext cx="12192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EB8DEF-428B-D14B-8E9D-B27B95667739}"/>
              </a:ext>
            </a:extLst>
          </p:cNvPr>
          <p:cNvSpPr/>
          <p:nvPr/>
        </p:nvSpPr>
        <p:spPr>
          <a:xfrm>
            <a:off x="235611" y="159836"/>
            <a:ext cx="11720083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r>
              <a:rPr lang="it-IT" sz="2800" b="1">
                <a:solidFill>
                  <a:schemeClr val="bg1"/>
                </a:solidFill>
                <a:latin typeface="CMSS12"/>
              </a:rPr>
              <a:t>Progetto</a:t>
            </a:r>
          </a:p>
        </p:txBody>
      </p:sp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6665161C-CE0F-8549-BC57-5F91F632C5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8325" y="5956299"/>
            <a:ext cx="1440903" cy="77587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3BEC8E8-2DE5-CE4B-9ABC-C7F3482B33E3}"/>
              </a:ext>
            </a:extLst>
          </p:cNvPr>
          <p:cNvSpPr/>
          <p:nvPr/>
        </p:nvSpPr>
        <p:spPr>
          <a:xfrm>
            <a:off x="235612" y="1720840"/>
            <a:ext cx="11720083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endParaRPr lang="it-IT" sz="2400">
              <a:latin typeface="CMSS12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DE6D862-1253-CCE6-7B94-7F49265812E9}"/>
              </a:ext>
            </a:extLst>
          </p:cNvPr>
          <p:cNvSpPr txBox="1"/>
          <p:nvPr/>
        </p:nvSpPr>
        <p:spPr>
          <a:xfrm>
            <a:off x="482957" y="1019577"/>
            <a:ext cx="11242183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500" b="1">
                <a:latin typeface="Calibri"/>
                <a:cs typeface="Calibri"/>
              </a:rPr>
              <a:t>Rilevamento </a:t>
            </a:r>
            <a:r>
              <a:rPr lang="it-IT" sz="2500" b="1" err="1">
                <a:latin typeface="Calibri"/>
                <a:cs typeface="Calibri"/>
              </a:rPr>
              <a:t>Dos</a:t>
            </a:r>
            <a:r>
              <a:rPr lang="it-IT" sz="2500" b="1">
                <a:latin typeface="Calibri"/>
                <a:cs typeface="Calibri"/>
              </a:rPr>
              <a:t>/</a:t>
            </a:r>
            <a:r>
              <a:rPr lang="it-IT" sz="2500" b="1" err="1">
                <a:latin typeface="Calibri"/>
                <a:cs typeface="Calibri"/>
              </a:rPr>
              <a:t>DDos</a:t>
            </a:r>
            <a:endParaRPr lang="it-IT" sz="2500" b="1">
              <a:latin typeface="Calibri"/>
              <a:cs typeface="Calibri"/>
            </a:endParaRPr>
          </a:p>
        </p:txBody>
      </p:sp>
      <p:pic>
        <p:nvPicPr>
          <p:cNvPr id="2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847F7A28-9635-F06B-12BA-E7F4ECCA78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1344" y="1597364"/>
            <a:ext cx="9558067" cy="426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206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Immagine 4">
            <a:extLst>
              <a:ext uri="{FF2B5EF4-FFF2-40B4-BE49-F238E27FC236}">
                <a16:creationId xmlns:a16="http://schemas.microsoft.com/office/drawing/2014/main" id="{B1B64B67-E2A4-6D40-9A7E-5D2187F3D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825" y="5956300"/>
            <a:ext cx="196215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Immagine 6">
            <a:extLst>
              <a:ext uri="{FF2B5EF4-FFF2-40B4-BE49-F238E27FC236}">
                <a16:creationId xmlns:a16="http://schemas.microsoft.com/office/drawing/2014/main" id="{812AF4DC-455C-6E4A-8F53-83FD75334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8" y="0"/>
            <a:ext cx="12192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EB8DEF-428B-D14B-8E9D-B27B95667739}"/>
              </a:ext>
            </a:extLst>
          </p:cNvPr>
          <p:cNvSpPr/>
          <p:nvPr/>
        </p:nvSpPr>
        <p:spPr>
          <a:xfrm>
            <a:off x="235611" y="159836"/>
            <a:ext cx="11720083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r>
              <a:rPr lang="it-IT" sz="2800" b="1">
                <a:solidFill>
                  <a:schemeClr val="bg1"/>
                </a:solidFill>
                <a:latin typeface="CMSS12"/>
              </a:rPr>
              <a:t>Progetto</a:t>
            </a:r>
          </a:p>
        </p:txBody>
      </p:sp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6665161C-CE0F-8549-BC57-5F91F632C5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8325" y="5956299"/>
            <a:ext cx="1440903" cy="77587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3BEC8E8-2DE5-CE4B-9ABC-C7F3482B33E3}"/>
              </a:ext>
            </a:extLst>
          </p:cNvPr>
          <p:cNvSpPr/>
          <p:nvPr/>
        </p:nvSpPr>
        <p:spPr>
          <a:xfrm>
            <a:off x="235612" y="1720840"/>
            <a:ext cx="11720083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endParaRPr lang="it-IT" sz="2400">
              <a:latin typeface="CMSS12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DE6D862-1253-CCE6-7B94-7F49265812E9}"/>
              </a:ext>
            </a:extLst>
          </p:cNvPr>
          <p:cNvSpPr txBox="1"/>
          <p:nvPr/>
        </p:nvSpPr>
        <p:spPr>
          <a:xfrm>
            <a:off x="238542" y="853905"/>
            <a:ext cx="11242183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500" b="1" err="1">
                <a:latin typeface="Calibri"/>
                <a:cs typeface="Calibri"/>
              </a:rPr>
              <a:t>Rilvamento</a:t>
            </a:r>
            <a:r>
              <a:rPr lang="it-IT" sz="2500" b="1">
                <a:latin typeface="Calibri"/>
                <a:cs typeface="Calibri"/>
              </a:rPr>
              <a:t> </a:t>
            </a:r>
            <a:r>
              <a:rPr lang="it-IT" sz="2500" b="1" err="1">
                <a:latin typeface="Calibri"/>
                <a:cs typeface="Calibri"/>
              </a:rPr>
              <a:t>Dos</a:t>
            </a:r>
            <a:r>
              <a:rPr lang="it-IT" sz="2500" b="1">
                <a:latin typeface="Calibri"/>
                <a:cs typeface="Calibri"/>
              </a:rPr>
              <a:t>/</a:t>
            </a:r>
            <a:r>
              <a:rPr lang="it-IT" sz="2500" b="1" err="1">
                <a:latin typeface="Calibri"/>
                <a:cs typeface="Calibri"/>
              </a:rPr>
              <a:t>DDos</a:t>
            </a:r>
            <a:endParaRPr lang="it-IT" sz="2500" b="1">
              <a:latin typeface="Calibri"/>
              <a:cs typeface="Calibri"/>
            </a:endParaRPr>
          </a:p>
          <a:p>
            <a:endParaRPr lang="it-IT" sz="2500">
              <a:latin typeface="Calibri"/>
              <a:cs typeface="Calibri"/>
            </a:endParaRPr>
          </a:p>
        </p:txBody>
      </p:sp>
      <p:pic>
        <p:nvPicPr>
          <p:cNvPr id="10" name="Immagine 10" descr="Immagine che contiene tavolo&#10;&#10;Descrizione generata automaticamente">
            <a:extLst>
              <a:ext uri="{FF2B5EF4-FFF2-40B4-BE49-F238E27FC236}">
                <a16:creationId xmlns:a16="http://schemas.microsoft.com/office/drawing/2014/main" id="{C80B586E-1A12-BCFF-37BC-F6A464563A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436" y="1416550"/>
            <a:ext cx="5721810" cy="2863006"/>
          </a:xfrm>
          <a:prstGeom prst="rect">
            <a:avLst/>
          </a:prstGeom>
        </p:spPr>
      </p:pic>
      <p:pic>
        <p:nvPicPr>
          <p:cNvPr id="11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EC4733B6-6D49-D6FC-8F37-13F5DC5BD1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0416" y="1719134"/>
            <a:ext cx="5789464" cy="2258320"/>
          </a:xfrm>
          <a:prstGeom prst="rect">
            <a:avLst/>
          </a:prstGeom>
        </p:spPr>
      </p:pic>
      <p:pic>
        <p:nvPicPr>
          <p:cNvPr id="14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90FB8F31-D0EB-065A-D50D-89E3C64ED5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50967" y="4472054"/>
            <a:ext cx="7550067" cy="1381578"/>
          </a:xfrm>
          <a:prstGeom prst="rect">
            <a:avLst/>
          </a:prstGeom>
        </p:spPr>
      </p:pic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498202A9-6096-57EE-C9EE-98CF5E84634E}"/>
              </a:ext>
            </a:extLst>
          </p:cNvPr>
          <p:cNvSpPr/>
          <p:nvPr/>
        </p:nvSpPr>
        <p:spPr>
          <a:xfrm rot="5400000">
            <a:off x="5528792" y="3907899"/>
            <a:ext cx="1207696" cy="359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210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Immagine 4">
            <a:extLst>
              <a:ext uri="{FF2B5EF4-FFF2-40B4-BE49-F238E27FC236}">
                <a16:creationId xmlns:a16="http://schemas.microsoft.com/office/drawing/2014/main" id="{B1B64B67-E2A4-6D40-9A7E-5D2187F3D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825" y="5956300"/>
            <a:ext cx="196215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Immagine 6">
            <a:extLst>
              <a:ext uri="{FF2B5EF4-FFF2-40B4-BE49-F238E27FC236}">
                <a16:creationId xmlns:a16="http://schemas.microsoft.com/office/drawing/2014/main" id="{812AF4DC-455C-6E4A-8F53-83FD75334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8" y="0"/>
            <a:ext cx="12192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EB8DEF-428B-D14B-8E9D-B27B95667739}"/>
              </a:ext>
            </a:extLst>
          </p:cNvPr>
          <p:cNvSpPr/>
          <p:nvPr/>
        </p:nvSpPr>
        <p:spPr>
          <a:xfrm>
            <a:off x="235611" y="159836"/>
            <a:ext cx="11720083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r>
              <a:rPr lang="it-IT" sz="2800" b="1">
                <a:solidFill>
                  <a:schemeClr val="bg1"/>
                </a:solidFill>
                <a:latin typeface="CMSS12"/>
              </a:rPr>
              <a:t>Progetto</a:t>
            </a:r>
          </a:p>
        </p:txBody>
      </p:sp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6665161C-CE0F-8549-BC57-5F91F632C5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8325" y="5956299"/>
            <a:ext cx="1440903" cy="77587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3BEC8E8-2DE5-CE4B-9ABC-C7F3482B33E3}"/>
              </a:ext>
            </a:extLst>
          </p:cNvPr>
          <p:cNvSpPr/>
          <p:nvPr/>
        </p:nvSpPr>
        <p:spPr>
          <a:xfrm>
            <a:off x="235612" y="1720840"/>
            <a:ext cx="11720083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endParaRPr lang="it-IT" sz="2400">
              <a:latin typeface="CMSS12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DE6D862-1253-CCE6-7B94-7F49265812E9}"/>
              </a:ext>
            </a:extLst>
          </p:cNvPr>
          <p:cNvSpPr txBox="1"/>
          <p:nvPr/>
        </p:nvSpPr>
        <p:spPr>
          <a:xfrm>
            <a:off x="238542" y="990822"/>
            <a:ext cx="11242183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b="1">
                <a:latin typeface="Calibri"/>
                <a:cs typeface="Calibri"/>
              </a:rPr>
              <a:t>Controllo anti-spoofing</a:t>
            </a:r>
            <a:r>
              <a:rPr lang="it-IT">
                <a:latin typeface="Calibri"/>
                <a:cs typeface="Calibri"/>
              </a:rPr>
              <a:t> </a:t>
            </a:r>
          </a:p>
          <a:p>
            <a:endParaRPr lang="it-IT">
              <a:cs typeface="Calibri"/>
            </a:endParaRPr>
          </a:p>
        </p:txBody>
      </p:sp>
      <p:pic>
        <p:nvPicPr>
          <p:cNvPr id="4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02F7F0F1-BC3A-C11E-3C6C-92FD83C7BD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946" y="1543620"/>
            <a:ext cx="10650082" cy="409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54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Immagine 4">
            <a:extLst>
              <a:ext uri="{FF2B5EF4-FFF2-40B4-BE49-F238E27FC236}">
                <a16:creationId xmlns:a16="http://schemas.microsoft.com/office/drawing/2014/main" id="{B1B64B67-E2A4-6D40-9A7E-5D2187F3D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825" y="5956300"/>
            <a:ext cx="196215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Immagine 6">
            <a:extLst>
              <a:ext uri="{FF2B5EF4-FFF2-40B4-BE49-F238E27FC236}">
                <a16:creationId xmlns:a16="http://schemas.microsoft.com/office/drawing/2014/main" id="{812AF4DC-455C-6E4A-8F53-83FD75334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8" y="0"/>
            <a:ext cx="12192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EB8DEF-428B-D14B-8E9D-B27B95667739}"/>
              </a:ext>
            </a:extLst>
          </p:cNvPr>
          <p:cNvSpPr/>
          <p:nvPr/>
        </p:nvSpPr>
        <p:spPr>
          <a:xfrm>
            <a:off x="235611" y="159836"/>
            <a:ext cx="11720083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r>
              <a:rPr lang="it-IT" sz="2800" b="1">
                <a:solidFill>
                  <a:schemeClr val="bg1"/>
                </a:solidFill>
                <a:latin typeface="CMSS12"/>
              </a:rPr>
              <a:t>Progetto</a:t>
            </a:r>
          </a:p>
        </p:txBody>
      </p:sp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6665161C-CE0F-8549-BC57-5F91F632C5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8325" y="5956299"/>
            <a:ext cx="1440903" cy="77587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3BEC8E8-2DE5-CE4B-9ABC-C7F3482B33E3}"/>
              </a:ext>
            </a:extLst>
          </p:cNvPr>
          <p:cNvSpPr/>
          <p:nvPr/>
        </p:nvSpPr>
        <p:spPr>
          <a:xfrm>
            <a:off x="235612" y="1720840"/>
            <a:ext cx="11720083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endParaRPr lang="it-IT" sz="2400">
              <a:latin typeface="CMSS12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DE6D862-1253-CCE6-7B94-7F49265812E9}"/>
              </a:ext>
            </a:extLst>
          </p:cNvPr>
          <p:cNvSpPr txBox="1"/>
          <p:nvPr/>
        </p:nvSpPr>
        <p:spPr>
          <a:xfrm>
            <a:off x="238542" y="990822"/>
            <a:ext cx="11242183" cy="8463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b="1">
                <a:latin typeface="Calibri"/>
                <a:cs typeface="Calibri"/>
              </a:rPr>
              <a:t>Controllo anti-spoofing</a:t>
            </a:r>
            <a:r>
              <a:rPr lang="it-IT">
                <a:latin typeface="Calibri"/>
                <a:cs typeface="Calibri"/>
              </a:rPr>
              <a:t> </a:t>
            </a:r>
          </a:p>
          <a:p>
            <a:r>
              <a:rPr lang="it-IT" sz="2500">
                <a:latin typeface="Calibri"/>
                <a:cs typeface="Calibri"/>
              </a:rPr>
              <a:t>Caso: Spoofing check disabilitato sul controller</a:t>
            </a:r>
            <a:endParaRPr lang="it-IT" sz="2500">
              <a:cs typeface="Calibri"/>
            </a:endParaRPr>
          </a:p>
        </p:txBody>
      </p:sp>
      <p:pic>
        <p:nvPicPr>
          <p:cNvPr id="2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1AC5A378-1A6A-7B70-B40A-99ED74D1C69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51" t="92" r="252" b="350"/>
          <a:stretch/>
        </p:blipFill>
        <p:spPr>
          <a:xfrm>
            <a:off x="235785" y="1807836"/>
            <a:ext cx="5674434" cy="3238798"/>
          </a:xfrm>
          <a:prstGeom prst="rect">
            <a:avLst/>
          </a:prstGeom>
        </p:spPr>
      </p:pic>
      <p:pic>
        <p:nvPicPr>
          <p:cNvPr id="3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CEB923F9-913D-A13A-67FD-EFC01633BD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7745" y="1808016"/>
            <a:ext cx="5952667" cy="324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96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Immagine 4">
            <a:extLst>
              <a:ext uri="{FF2B5EF4-FFF2-40B4-BE49-F238E27FC236}">
                <a16:creationId xmlns:a16="http://schemas.microsoft.com/office/drawing/2014/main" id="{B1B64B67-E2A4-6D40-9A7E-5D2187F3D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825" y="5956300"/>
            <a:ext cx="196215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Immagine 6">
            <a:extLst>
              <a:ext uri="{FF2B5EF4-FFF2-40B4-BE49-F238E27FC236}">
                <a16:creationId xmlns:a16="http://schemas.microsoft.com/office/drawing/2014/main" id="{812AF4DC-455C-6E4A-8F53-83FD75334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8" y="0"/>
            <a:ext cx="12192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EB8DEF-428B-D14B-8E9D-B27B95667739}"/>
              </a:ext>
            </a:extLst>
          </p:cNvPr>
          <p:cNvSpPr/>
          <p:nvPr/>
        </p:nvSpPr>
        <p:spPr>
          <a:xfrm>
            <a:off x="235611" y="159836"/>
            <a:ext cx="11720083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r>
              <a:rPr lang="it-IT" sz="2800" b="1">
                <a:solidFill>
                  <a:schemeClr val="bg1"/>
                </a:solidFill>
                <a:latin typeface="CMSS12"/>
              </a:rPr>
              <a:t>Progetto</a:t>
            </a:r>
          </a:p>
        </p:txBody>
      </p:sp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6665161C-CE0F-8549-BC57-5F91F632C5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8325" y="5956299"/>
            <a:ext cx="1440903" cy="77587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3BEC8E8-2DE5-CE4B-9ABC-C7F3482B33E3}"/>
              </a:ext>
            </a:extLst>
          </p:cNvPr>
          <p:cNvSpPr/>
          <p:nvPr/>
        </p:nvSpPr>
        <p:spPr>
          <a:xfrm>
            <a:off x="235612" y="1720840"/>
            <a:ext cx="11720083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endParaRPr lang="it-IT" sz="2400">
              <a:latin typeface="CMSS12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DE6D862-1253-CCE6-7B94-7F49265812E9}"/>
              </a:ext>
            </a:extLst>
          </p:cNvPr>
          <p:cNvSpPr txBox="1"/>
          <p:nvPr/>
        </p:nvSpPr>
        <p:spPr>
          <a:xfrm>
            <a:off x="238542" y="990822"/>
            <a:ext cx="11242183" cy="8463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b="1">
                <a:latin typeface="Calibri"/>
                <a:cs typeface="Calibri"/>
              </a:rPr>
              <a:t>Controllo anti-spoofing</a:t>
            </a:r>
            <a:r>
              <a:rPr lang="it-IT">
                <a:latin typeface="Calibri"/>
                <a:cs typeface="Calibri"/>
              </a:rPr>
              <a:t> </a:t>
            </a:r>
          </a:p>
          <a:p>
            <a:r>
              <a:rPr lang="it-IT" sz="2500">
                <a:latin typeface="Calibri"/>
                <a:cs typeface="Calibri"/>
              </a:rPr>
              <a:t>Caso: Spoofing check disabilitato sul controller</a:t>
            </a:r>
            <a:endParaRPr lang="it-IT" sz="2500">
              <a:cs typeface="Calibri"/>
            </a:endParaRPr>
          </a:p>
        </p:txBody>
      </p:sp>
      <p:pic>
        <p:nvPicPr>
          <p:cNvPr id="2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1AC5A378-1A6A-7B70-B40A-99ED74D1C69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907" r="252" b="61062"/>
          <a:stretch/>
        </p:blipFill>
        <p:spPr>
          <a:xfrm>
            <a:off x="1486614" y="2024223"/>
            <a:ext cx="8863281" cy="1941700"/>
          </a:xfrm>
          <a:prstGeom prst="rect">
            <a:avLst/>
          </a:prstGeom>
        </p:spPr>
      </p:pic>
      <p:pic>
        <p:nvPicPr>
          <p:cNvPr id="3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CEB923F9-913D-A13A-67FD-EFC01633BD1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851" r="-120" b="61062"/>
          <a:stretch/>
        </p:blipFill>
        <p:spPr>
          <a:xfrm>
            <a:off x="1478878" y="3963507"/>
            <a:ext cx="8935917" cy="180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84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Immagine 4">
            <a:extLst>
              <a:ext uri="{FF2B5EF4-FFF2-40B4-BE49-F238E27FC236}">
                <a16:creationId xmlns:a16="http://schemas.microsoft.com/office/drawing/2014/main" id="{B1B64B67-E2A4-6D40-9A7E-5D2187F3D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825" y="5956300"/>
            <a:ext cx="196215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Immagine 6">
            <a:extLst>
              <a:ext uri="{FF2B5EF4-FFF2-40B4-BE49-F238E27FC236}">
                <a16:creationId xmlns:a16="http://schemas.microsoft.com/office/drawing/2014/main" id="{812AF4DC-455C-6E4A-8F53-83FD75334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8" y="0"/>
            <a:ext cx="12192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EB8DEF-428B-D14B-8E9D-B27B95667739}"/>
              </a:ext>
            </a:extLst>
          </p:cNvPr>
          <p:cNvSpPr/>
          <p:nvPr/>
        </p:nvSpPr>
        <p:spPr>
          <a:xfrm>
            <a:off x="235611" y="159836"/>
            <a:ext cx="11720083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r>
              <a:rPr lang="it-IT" sz="2800" b="1">
                <a:solidFill>
                  <a:schemeClr val="bg1"/>
                </a:solidFill>
                <a:latin typeface="CMSS12"/>
              </a:rPr>
              <a:t>Progetto</a:t>
            </a:r>
          </a:p>
        </p:txBody>
      </p:sp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6665161C-CE0F-8549-BC57-5F91F632C5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8325" y="5956299"/>
            <a:ext cx="1440903" cy="77587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3BEC8E8-2DE5-CE4B-9ABC-C7F3482B33E3}"/>
              </a:ext>
            </a:extLst>
          </p:cNvPr>
          <p:cNvSpPr/>
          <p:nvPr/>
        </p:nvSpPr>
        <p:spPr>
          <a:xfrm>
            <a:off x="235612" y="1720840"/>
            <a:ext cx="11720083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endParaRPr lang="it-IT" sz="2400">
              <a:latin typeface="CMSS12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DE6D862-1253-CCE6-7B94-7F49265812E9}"/>
              </a:ext>
            </a:extLst>
          </p:cNvPr>
          <p:cNvSpPr txBox="1"/>
          <p:nvPr/>
        </p:nvSpPr>
        <p:spPr>
          <a:xfrm>
            <a:off x="310429" y="933313"/>
            <a:ext cx="11242183" cy="11233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b="1">
                <a:latin typeface="Calibri"/>
                <a:cs typeface="Calibri"/>
              </a:rPr>
              <a:t>Controllo anti-spoofing </a:t>
            </a:r>
            <a:endParaRPr lang="en-US" sz="2400" b="1">
              <a:latin typeface="Calibri"/>
              <a:cs typeface="Calibri"/>
            </a:endParaRPr>
          </a:p>
          <a:p>
            <a:r>
              <a:rPr lang="it-IT" sz="2500">
                <a:latin typeface="Calibri"/>
                <a:cs typeface="Calibri"/>
              </a:rPr>
              <a:t>Caso: Spoofing check abilitato sul controller</a:t>
            </a:r>
          </a:p>
          <a:p>
            <a:endParaRPr lang="it-IT">
              <a:latin typeface="Calibri"/>
              <a:cs typeface="Calibri"/>
            </a:endParaRPr>
          </a:p>
        </p:txBody>
      </p:sp>
      <p:pic>
        <p:nvPicPr>
          <p:cNvPr id="2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2FC51774-1728-ECCE-93A3-75053738BE9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-4329" r="50002" b="433"/>
          <a:stretch/>
        </p:blipFill>
        <p:spPr>
          <a:xfrm>
            <a:off x="310551" y="1632041"/>
            <a:ext cx="2967374" cy="3450130"/>
          </a:xfrm>
          <a:prstGeom prst="rect">
            <a:avLst/>
          </a:prstGeom>
        </p:spPr>
      </p:pic>
      <p:pic>
        <p:nvPicPr>
          <p:cNvPr id="3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3BA9E3BE-ED88-8646-3024-5B401ABADF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87947" y="2711489"/>
            <a:ext cx="5086709" cy="1435021"/>
          </a:xfrm>
          <a:prstGeom prst="rect">
            <a:avLst/>
          </a:prstGeom>
        </p:spPr>
      </p:pic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668FD080-27B5-C845-36A8-349615ABBA47}"/>
              </a:ext>
            </a:extLst>
          </p:cNvPr>
          <p:cNvSpPr/>
          <p:nvPr/>
        </p:nvSpPr>
        <p:spPr>
          <a:xfrm>
            <a:off x="2273812" y="3248658"/>
            <a:ext cx="1207696" cy="359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A2180606-82B0-A348-12F0-35BFC6681BB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9975" r="242" b="520"/>
          <a:stretch/>
        </p:blipFill>
        <p:spPr>
          <a:xfrm>
            <a:off x="9000613" y="1775814"/>
            <a:ext cx="2954614" cy="3303486"/>
          </a:xfrm>
          <a:prstGeom prst="rect">
            <a:avLst/>
          </a:prstGeom>
        </p:spPr>
      </p:pic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9692B8B7-87E2-3A45-6F96-7C3CDBAE8136}"/>
              </a:ext>
            </a:extLst>
          </p:cNvPr>
          <p:cNvSpPr/>
          <p:nvPr/>
        </p:nvSpPr>
        <p:spPr>
          <a:xfrm>
            <a:off x="8369812" y="3248658"/>
            <a:ext cx="1207696" cy="359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295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Immagine 4">
            <a:extLst>
              <a:ext uri="{FF2B5EF4-FFF2-40B4-BE49-F238E27FC236}">
                <a16:creationId xmlns:a16="http://schemas.microsoft.com/office/drawing/2014/main" id="{B1B64B67-E2A4-6D40-9A7E-5D2187F3D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825" y="5956300"/>
            <a:ext cx="196215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Immagine 6">
            <a:extLst>
              <a:ext uri="{FF2B5EF4-FFF2-40B4-BE49-F238E27FC236}">
                <a16:creationId xmlns:a16="http://schemas.microsoft.com/office/drawing/2014/main" id="{812AF4DC-455C-6E4A-8F53-83FD75334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8" y="0"/>
            <a:ext cx="12192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EB8DEF-428B-D14B-8E9D-B27B95667739}"/>
              </a:ext>
            </a:extLst>
          </p:cNvPr>
          <p:cNvSpPr/>
          <p:nvPr/>
        </p:nvSpPr>
        <p:spPr>
          <a:xfrm>
            <a:off x="235611" y="159836"/>
            <a:ext cx="11720083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r>
              <a:rPr lang="it-IT" sz="2800" b="1">
                <a:solidFill>
                  <a:schemeClr val="bg1"/>
                </a:solidFill>
                <a:latin typeface="CMSS12"/>
              </a:rPr>
              <a:t>Progetto</a:t>
            </a:r>
          </a:p>
        </p:txBody>
      </p:sp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6665161C-CE0F-8549-BC57-5F91F632C5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8325" y="5956299"/>
            <a:ext cx="1440903" cy="77587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3BEC8E8-2DE5-CE4B-9ABC-C7F3482B33E3}"/>
              </a:ext>
            </a:extLst>
          </p:cNvPr>
          <p:cNvSpPr/>
          <p:nvPr/>
        </p:nvSpPr>
        <p:spPr>
          <a:xfrm>
            <a:off x="235612" y="1720840"/>
            <a:ext cx="11720083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endParaRPr lang="it-IT" sz="2400">
              <a:latin typeface="CMSS12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DE6D862-1253-CCE6-7B94-7F49265812E9}"/>
              </a:ext>
            </a:extLst>
          </p:cNvPr>
          <p:cNvSpPr txBox="1"/>
          <p:nvPr/>
        </p:nvSpPr>
        <p:spPr>
          <a:xfrm>
            <a:off x="310429" y="933313"/>
            <a:ext cx="11242183" cy="11233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b="1">
                <a:latin typeface="Calibri"/>
                <a:cs typeface="Calibri"/>
              </a:rPr>
              <a:t>Controllo anti-spoofing </a:t>
            </a:r>
            <a:endParaRPr lang="en-US" sz="2400" b="1">
              <a:latin typeface="Calibri"/>
              <a:cs typeface="Calibri"/>
            </a:endParaRPr>
          </a:p>
          <a:p>
            <a:r>
              <a:rPr lang="it-IT" sz="2500">
                <a:latin typeface="Calibri"/>
                <a:cs typeface="Calibri"/>
              </a:rPr>
              <a:t>Caso: Spoofing check abilitato sul controller</a:t>
            </a:r>
          </a:p>
          <a:p>
            <a:endParaRPr lang="it-IT">
              <a:latin typeface="Calibri"/>
              <a:cs typeface="Calibri"/>
            </a:endParaRPr>
          </a:p>
        </p:txBody>
      </p:sp>
      <p:pic>
        <p:nvPicPr>
          <p:cNvPr id="2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2FC51774-1728-ECCE-93A3-75053738BE9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-4329" r="50061" b="59307"/>
          <a:stretch/>
        </p:blipFill>
        <p:spPr>
          <a:xfrm>
            <a:off x="152401" y="2422795"/>
            <a:ext cx="3955904" cy="1998270"/>
          </a:xfrm>
          <a:prstGeom prst="rect">
            <a:avLst/>
          </a:prstGeom>
        </p:spPr>
      </p:pic>
      <p:pic>
        <p:nvPicPr>
          <p:cNvPr id="3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3BA9E3BE-ED88-8646-3024-5B401ABADF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6173" y="2783376"/>
            <a:ext cx="5086709" cy="1435021"/>
          </a:xfrm>
          <a:prstGeom prst="rect">
            <a:avLst/>
          </a:prstGeom>
        </p:spPr>
      </p:pic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668FD080-27B5-C845-36A8-349615ABBA47}"/>
              </a:ext>
            </a:extLst>
          </p:cNvPr>
          <p:cNvSpPr/>
          <p:nvPr/>
        </p:nvSpPr>
        <p:spPr>
          <a:xfrm>
            <a:off x="2892038" y="3320545"/>
            <a:ext cx="1207696" cy="359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A2180606-82B0-A348-12F0-35BFC6681BB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9693" r="-82" b="59283"/>
          <a:stretch/>
        </p:blipFill>
        <p:spPr>
          <a:xfrm>
            <a:off x="9176470" y="2710342"/>
            <a:ext cx="2760582" cy="1567779"/>
          </a:xfrm>
          <a:prstGeom prst="rect">
            <a:avLst/>
          </a:prstGeom>
        </p:spPr>
      </p:pic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9692B8B7-87E2-3A45-6F96-7C3CDBAE8136}"/>
              </a:ext>
            </a:extLst>
          </p:cNvPr>
          <p:cNvSpPr/>
          <p:nvPr/>
        </p:nvSpPr>
        <p:spPr>
          <a:xfrm>
            <a:off x="8369812" y="3248658"/>
            <a:ext cx="1207696" cy="359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594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Immagine 4">
            <a:extLst>
              <a:ext uri="{FF2B5EF4-FFF2-40B4-BE49-F238E27FC236}">
                <a16:creationId xmlns:a16="http://schemas.microsoft.com/office/drawing/2014/main" id="{B1B64B67-E2A4-6D40-9A7E-5D2187F3D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825" y="5956300"/>
            <a:ext cx="196215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Immagine 6">
            <a:extLst>
              <a:ext uri="{FF2B5EF4-FFF2-40B4-BE49-F238E27FC236}">
                <a16:creationId xmlns:a16="http://schemas.microsoft.com/office/drawing/2014/main" id="{812AF4DC-455C-6E4A-8F53-83FD75334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8" y="0"/>
            <a:ext cx="12192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EB8DEF-428B-D14B-8E9D-B27B95667739}"/>
              </a:ext>
            </a:extLst>
          </p:cNvPr>
          <p:cNvSpPr/>
          <p:nvPr/>
        </p:nvSpPr>
        <p:spPr>
          <a:xfrm>
            <a:off x="235611" y="159836"/>
            <a:ext cx="11720083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r>
              <a:rPr lang="it-IT" sz="2800" b="1">
                <a:solidFill>
                  <a:schemeClr val="bg1"/>
                </a:solidFill>
                <a:latin typeface="CMSS12"/>
              </a:rPr>
              <a:t>Progetto</a:t>
            </a:r>
          </a:p>
        </p:txBody>
      </p:sp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6665161C-CE0F-8549-BC57-5F91F632C5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8325" y="5956299"/>
            <a:ext cx="1440903" cy="77587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3BEC8E8-2DE5-CE4B-9ABC-C7F3482B33E3}"/>
              </a:ext>
            </a:extLst>
          </p:cNvPr>
          <p:cNvSpPr/>
          <p:nvPr/>
        </p:nvSpPr>
        <p:spPr>
          <a:xfrm>
            <a:off x="235612" y="1720840"/>
            <a:ext cx="11720083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endParaRPr lang="it-IT" sz="2400">
              <a:latin typeface="CMSS12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DE6D862-1253-CCE6-7B94-7F49265812E9}"/>
              </a:ext>
            </a:extLst>
          </p:cNvPr>
          <p:cNvSpPr txBox="1"/>
          <p:nvPr/>
        </p:nvSpPr>
        <p:spPr>
          <a:xfrm>
            <a:off x="236772" y="902346"/>
            <a:ext cx="11242183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500" b="1">
                <a:latin typeface="Calibri"/>
                <a:cs typeface="Calibri"/>
              </a:rPr>
              <a:t>Controllo anti-spoofing</a:t>
            </a:r>
            <a:r>
              <a:rPr lang="it-IT" sz="2500">
                <a:latin typeface="Calibri"/>
                <a:cs typeface="Calibri"/>
              </a:rPr>
              <a:t> </a:t>
            </a:r>
            <a:endParaRPr lang="en-US" sz="2500">
              <a:latin typeface="Calibri"/>
              <a:cs typeface="Calibri"/>
            </a:endParaRPr>
          </a:p>
          <a:p>
            <a:r>
              <a:rPr lang="it-IT" sz="2500">
                <a:latin typeface="Calibri"/>
                <a:cs typeface="Calibri"/>
              </a:rPr>
              <a:t>Caso: Spoofing check abilitato sul controller</a:t>
            </a:r>
            <a:endParaRPr lang="en-US" sz="2500">
              <a:latin typeface="Calibri"/>
              <a:cs typeface="Calibri"/>
            </a:endParaRPr>
          </a:p>
          <a:p>
            <a:endParaRPr lang="it-IT" sz="2500">
              <a:latin typeface="Calibri"/>
              <a:cs typeface="Calibri"/>
            </a:endParaRPr>
          </a:p>
          <a:p>
            <a:endParaRPr lang="it-IT" sz="2500">
              <a:latin typeface="Calibri"/>
              <a:cs typeface="Calibri"/>
            </a:endParaRPr>
          </a:p>
        </p:txBody>
      </p:sp>
      <p:pic>
        <p:nvPicPr>
          <p:cNvPr id="4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9F35A57C-7E53-706F-9FC2-F58BF085EDC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4" r="50831" b="-544"/>
          <a:stretch/>
        </p:blipFill>
        <p:spPr>
          <a:xfrm>
            <a:off x="236894" y="1828784"/>
            <a:ext cx="3267779" cy="3831047"/>
          </a:xfrm>
          <a:prstGeom prst="rect">
            <a:avLst/>
          </a:prstGeom>
        </p:spPr>
      </p:pic>
      <p:pic>
        <p:nvPicPr>
          <p:cNvPr id="6" name="Immagine 9">
            <a:extLst>
              <a:ext uri="{FF2B5EF4-FFF2-40B4-BE49-F238E27FC236}">
                <a16:creationId xmlns:a16="http://schemas.microsoft.com/office/drawing/2014/main" id="{90968608-28FC-A0F5-0AD5-2C2673E88B1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78" t="1765" r="60766"/>
          <a:stretch/>
        </p:blipFill>
        <p:spPr>
          <a:xfrm>
            <a:off x="3988596" y="3429000"/>
            <a:ext cx="3186239" cy="1311583"/>
          </a:xfrm>
          <a:prstGeom prst="rect">
            <a:avLst/>
          </a:prstGeom>
        </p:spPr>
      </p:pic>
      <p:sp>
        <p:nvSpPr>
          <p:cNvPr id="3" name="Freccia a destra 2">
            <a:extLst>
              <a:ext uri="{FF2B5EF4-FFF2-40B4-BE49-F238E27FC236}">
                <a16:creationId xmlns:a16="http://schemas.microsoft.com/office/drawing/2014/main" id="{58F245BF-1227-5560-6B71-5A5FB94B8405}"/>
              </a:ext>
            </a:extLst>
          </p:cNvPr>
          <p:cNvSpPr/>
          <p:nvPr/>
        </p:nvSpPr>
        <p:spPr>
          <a:xfrm>
            <a:off x="2561358" y="3737488"/>
            <a:ext cx="1207696" cy="359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CCA9737E-ECDA-E2CD-A0EF-E4D32F5174E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0338" r="237" b="-837"/>
          <a:stretch/>
        </p:blipFill>
        <p:spPr>
          <a:xfrm>
            <a:off x="8690126" y="1832309"/>
            <a:ext cx="3271526" cy="3832309"/>
          </a:xfrm>
          <a:prstGeom prst="rect">
            <a:avLst/>
          </a:prstGeom>
        </p:spPr>
      </p:pic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1938E1A7-A8A7-FE3D-CD04-38899A7B2815}"/>
              </a:ext>
            </a:extLst>
          </p:cNvPr>
          <p:cNvSpPr/>
          <p:nvPr/>
        </p:nvSpPr>
        <p:spPr>
          <a:xfrm>
            <a:off x="7331944" y="3916262"/>
            <a:ext cx="1207696" cy="359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2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Immagine 4">
            <a:extLst>
              <a:ext uri="{FF2B5EF4-FFF2-40B4-BE49-F238E27FC236}">
                <a16:creationId xmlns:a16="http://schemas.microsoft.com/office/drawing/2014/main" id="{B1B64B67-E2A4-6D40-9A7E-5D2187F3D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825" y="5956300"/>
            <a:ext cx="196215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Immagine 6">
            <a:extLst>
              <a:ext uri="{FF2B5EF4-FFF2-40B4-BE49-F238E27FC236}">
                <a16:creationId xmlns:a16="http://schemas.microsoft.com/office/drawing/2014/main" id="{812AF4DC-455C-6E4A-8F53-83FD75334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8" y="0"/>
            <a:ext cx="12192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EB8DEF-428B-D14B-8E9D-B27B95667739}"/>
              </a:ext>
            </a:extLst>
          </p:cNvPr>
          <p:cNvSpPr/>
          <p:nvPr/>
        </p:nvSpPr>
        <p:spPr>
          <a:xfrm>
            <a:off x="235611" y="159836"/>
            <a:ext cx="11720083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r>
              <a:rPr lang="it-IT" sz="2800" b="1">
                <a:solidFill>
                  <a:schemeClr val="bg1"/>
                </a:solidFill>
                <a:latin typeface="CMSS12"/>
              </a:rPr>
              <a:t>Progetto</a:t>
            </a:r>
          </a:p>
        </p:txBody>
      </p:sp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6665161C-CE0F-8549-BC57-5F91F632C5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8325" y="5956299"/>
            <a:ext cx="1440903" cy="77587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3BEC8E8-2DE5-CE4B-9ABC-C7F3482B33E3}"/>
              </a:ext>
            </a:extLst>
          </p:cNvPr>
          <p:cNvSpPr/>
          <p:nvPr/>
        </p:nvSpPr>
        <p:spPr>
          <a:xfrm>
            <a:off x="235612" y="1720840"/>
            <a:ext cx="11720083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endParaRPr lang="it-IT" sz="2400">
              <a:latin typeface="CMSS12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DE6D862-1253-CCE6-7B94-7F49265812E9}"/>
              </a:ext>
            </a:extLst>
          </p:cNvPr>
          <p:cNvSpPr txBox="1"/>
          <p:nvPr/>
        </p:nvSpPr>
        <p:spPr>
          <a:xfrm>
            <a:off x="236772" y="902346"/>
            <a:ext cx="11242183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500" b="1">
                <a:latin typeface="Calibri"/>
                <a:cs typeface="Calibri"/>
              </a:rPr>
              <a:t>Controllo anti-spoofing</a:t>
            </a:r>
            <a:r>
              <a:rPr lang="it-IT" sz="2500">
                <a:latin typeface="Calibri"/>
                <a:cs typeface="Calibri"/>
              </a:rPr>
              <a:t> </a:t>
            </a:r>
            <a:endParaRPr lang="en-US" sz="2500">
              <a:latin typeface="Calibri"/>
              <a:cs typeface="Calibri"/>
            </a:endParaRPr>
          </a:p>
          <a:p>
            <a:r>
              <a:rPr lang="it-IT" sz="2500">
                <a:latin typeface="Calibri"/>
                <a:cs typeface="Calibri"/>
              </a:rPr>
              <a:t>Caso: Spoofing check abilitato sul controller</a:t>
            </a:r>
            <a:endParaRPr lang="en-US" sz="2500">
              <a:latin typeface="Calibri"/>
              <a:cs typeface="Calibri"/>
            </a:endParaRPr>
          </a:p>
          <a:p>
            <a:endParaRPr lang="it-IT" sz="2500">
              <a:latin typeface="Calibri"/>
              <a:cs typeface="Calibri"/>
            </a:endParaRPr>
          </a:p>
          <a:p>
            <a:endParaRPr lang="it-IT" sz="2500">
              <a:latin typeface="Calibri"/>
              <a:cs typeface="Calibri"/>
            </a:endParaRPr>
          </a:p>
        </p:txBody>
      </p:sp>
      <p:pic>
        <p:nvPicPr>
          <p:cNvPr id="4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9F35A57C-7E53-706F-9FC2-F58BF085EDC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63" r="50649" b="60150"/>
          <a:stretch/>
        </p:blipFill>
        <p:spPr>
          <a:xfrm>
            <a:off x="236894" y="2852901"/>
            <a:ext cx="4286269" cy="1976475"/>
          </a:xfrm>
          <a:prstGeom prst="rect">
            <a:avLst/>
          </a:prstGeom>
        </p:spPr>
      </p:pic>
      <p:pic>
        <p:nvPicPr>
          <p:cNvPr id="6" name="Immagine 9">
            <a:extLst>
              <a:ext uri="{FF2B5EF4-FFF2-40B4-BE49-F238E27FC236}">
                <a16:creationId xmlns:a16="http://schemas.microsoft.com/office/drawing/2014/main" id="{90968608-28FC-A0F5-0AD5-2C2673E88B1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151" r="69858" b="-1075"/>
          <a:stretch/>
        </p:blipFill>
        <p:spPr>
          <a:xfrm>
            <a:off x="4894370" y="3026433"/>
            <a:ext cx="2759304" cy="1493321"/>
          </a:xfrm>
          <a:prstGeom prst="rect">
            <a:avLst/>
          </a:prstGeom>
        </p:spPr>
      </p:pic>
      <p:sp>
        <p:nvSpPr>
          <p:cNvPr id="3" name="Freccia a destra 2">
            <a:extLst>
              <a:ext uri="{FF2B5EF4-FFF2-40B4-BE49-F238E27FC236}">
                <a16:creationId xmlns:a16="http://schemas.microsoft.com/office/drawing/2014/main" id="{58F245BF-1227-5560-6B71-5A5FB94B8405}"/>
              </a:ext>
            </a:extLst>
          </p:cNvPr>
          <p:cNvSpPr/>
          <p:nvPr/>
        </p:nvSpPr>
        <p:spPr>
          <a:xfrm>
            <a:off x="3682792" y="3665600"/>
            <a:ext cx="1207696" cy="359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CCA9737E-ECDA-E2CD-A0EF-E4D32F5174E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9971" r="434" b="56061"/>
          <a:stretch/>
        </p:blipFill>
        <p:spPr>
          <a:xfrm>
            <a:off x="7992985" y="2853101"/>
            <a:ext cx="3929787" cy="1971837"/>
          </a:xfrm>
          <a:prstGeom prst="rect">
            <a:avLst/>
          </a:prstGeom>
        </p:spPr>
      </p:pic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1938E1A7-A8A7-FE3D-CD04-38899A7B2815}"/>
              </a:ext>
            </a:extLst>
          </p:cNvPr>
          <p:cNvSpPr/>
          <p:nvPr/>
        </p:nvSpPr>
        <p:spPr>
          <a:xfrm>
            <a:off x="6886245" y="3599960"/>
            <a:ext cx="1207696" cy="359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214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Immagine 4">
            <a:extLst>
              <a:ext uri="{FF2B5EF4-FFF2-40B4-BE49-F238E27FC236}">
                <a16:creationId xmlns:a16="http://schemas.microsoft.com/office/drawing/2014/main" id="{B1B64B67-E2A4-6D40-9A7E-5D2187F3D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825" y="5956300"/>
            <a:ext cx="196215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Immagine 6">
            <a:extLst>
              <a:ext uri="{FF2B5EF4-FFF2-40B4-BE49-F238E27FC236}">
                <a16:creationId xmlns:a16="http://schemas.microsoft.com/office/drawing/2014/main" id="{812AF4DC-455C-6E4A-8F53-83FD75334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8" y="0"/>
            <a:ext cx="12192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EB8DEF-428B-D14B-8E9D-B27B95667739}"/>
              </a:ext>
            </a:extLst>
          </p:cNvPr>
          <p:cNvSpPr/>
          <p:nvPr/>
        </p:nvSpPr>
        <p:spPr>
          <a:xfrm>
            <a:off x="235611" y="159836"/>
            <a:ext cx="11720083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r>
              <a:rPr lang="it-IT" sz="2800" b="1">
                <a:solidFill>
                  <a:schemeClr val="bg1"/>
                </a:solidFill>
                <a:latin typeface="CMSS12"/>
              </a:rPr>
              <a:t>Progetto</a:t>
            </a:r>
          </a:p>
        </p:txBody>
      </p:sp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6665161C-CE0F-8549-BC57-5F91F632C5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8325" y="5956299"/>
            <a:ext cx="1440903" cy="77587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3BEC8E8-2DE5-CE4B-9ABC-C7F3482B33E3}"/>
              </a:ext>
            </a:extLst>
          </p:cNvPr>
          <p:cNvSpPr/>
          <p:nvPr/>
        </p:nvSpPr>
        <p:spPr>
          <a:xfrm>
            <a:off x="235612" y="1720840"/>
            <a:ext cx="11720083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endParaRPr lang="it-IT" sz="2400">
              <a:latin typeface="CMSS12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DE6D862-1253-CCE6-7B94-7F49265812E9}"/>
              </a:ext>
            </a:extLst>
          </p:cNvPr>
          <p:cNvSpPr txBox="1"/>
          <p:nvPr/>
        </p:nvSpPr>
        <p:spPr>
          <a:xfrm>
            <a:off x="236773" y="902346"/>
            <a:ext cx="11242183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500" b="1">
                <a:latin typeface="Calibri"/>
                <a:cs typeface="Calibri"/>
              </a:rPr>
              <a:t>Controllo anti-spoofing</a:t>
            </a:r>
            <a:r>
              <a:rPr lang="it-IT" sz="2500">
                <a:latin typeface="Calibri"/>
                <a:cs typeface="Calibri"/>
              </a:rPr>
              <a:t> </a:t>
            </a:r>
            <a:endParaRPr lang="en-US" sz="2500">
              <a:latin typeface="Calibri"/>
              <a:cs typeface="Calibri"/>
            </a:endParaRPr>
          </a:p>
          <a:p>
            <a:r>
              <a:rPr lang="it-IT" sz="2500">
                <a:latin typeface="Calibri"/>
                <a:cs typeface="Calibri"/>
              </a:rPr>
              <a:t>Caso: Spoofing check abilitato sul controller</a:t>
            </a:r>
            <a:endParaRPr lang="en-US" sz="2500">
              <a:latin typeface="Calibri"/>
              <a:cs typeface="Calibri"/>
            </a:endParaRPr>
          </a:p>
          <a:p>
            <a:endParaRPr lang="it-IT" sz="2500">
              <a:latin typeface="Calibri"/>
              <a:cs typeface="Calibri"/>
            </a:endParaRPr>
          </a:p>
          <a:p>
            <a:endParaRPr lang="it-IT" sz="2500">
              <a:latin typeface="Calibri"/>
              <a:cs typeface="Calibri"/>
            </a:endParaRPr>
          </a:p>
        </p:txBody>
      </p:sp>
      <p:pic>
        <p:nvPicPr>
          <p:cNvPr id="4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4C686187-188B-F3BA-F9CD-97C3D3CF490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240" r="50583" b="413"/>
          <a:stretch/>
        </p:blipFill>
        <p:spPr>
          <a:xfrm>
            <a:off x="239921" y="1841373"/>
            <a:ext cx="3564173" cy="3995832"/>
          </a:xfrm>
          <a:prstGeom prst="rect">
            <a:avLst/>
          </a:prstGeom>
        </p:spPr>
      </p:pic>
      <p:pic>
        <p:nvPicPr>
          <p:cNvPr id="6" name="Immagine 9">
            <a:extLst>
              <a:ext uri="{FF2B5EF4-FFF2-40B4-BE49-F238E27FC236}">
                <a16:creationId xmlns:a16="http://schemas.microsoft.com/office/drawing/2014/main" id="{D46F8B4B-BF1A-3344-CA2E-E2D86654AFA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-655" r="42418" b="1786"/>
          <a:stretch/>
        </p:blipFill>
        <p:spPr>
          <a:xfrm>
            <a:off x="3882632" y="3532114"/>
            <a:ext cx="4038385" cy="784921"/>
          </a:xfrm>
          <a:prstGeom prst="rect">
            <a:avLst/>
          </a:prstGeom>
        </p:spPr>
      </p:pic>
      <p:sp>
        <p:nvSpPr>
          <p:cNvPr id="3" name="Freccia a destra 2">
            <a:extLst>
              <a:ext uri="{FF2B5EF4-FFF2-40B4-BE49-F238E27FC236}">
                <a16:creationId xmlns:a16="http://schemas.microsoft.com/office/drawing/2014/main" id="{E5B6388A-E6E2-4A83-F85B-0DBC47DED9F2}"/>
              </a:ext>
            </a:extLst>
          </p:cNvPr>
          <p:cNvSpPr/>
          <p:nvPr/>
        </p:nvSpPr>
        <p:spPr>
          <a:xfrm>
            <a:off x="2678090" y="3788898"/>
            <a:ext cx="1207696" cy="359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9B620C19-5759-5F2D-3C76-6F6E2E47F01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0583" b="413"/>
          <a:stretch/>
        </p:blipFill>
        <p:spPr>
          <a:xfrm>
            <a:off x="8450903" y="1833021"/>
            <a:ext cx="3502378" cy="3991574"/>
          </a:xfrm>
          <a:prstGeom prst="rect">
            <a:avLst/>
          </a:prstGeom>
        </p:spPr>
      </p:pic>
      <p:sp>
        <p:nvSpPr>
          <p:cNvPr id="16" name="Freccia a destra 15">
            <a:extLst>
              <a:ext uri="{FF2B5EF4-FFF2-40B4-BE49-F238E27FC236}">
                <a16:creationId xmlns:a16="http://schemas.microsoft.com/office/drawing/2014/main" id="{C58E0D94-967E-A207-1057-632739CF4447}"/>
              </a:ext>
            </a:extLst>
          </p:cNvPr>
          <p:cNvSpPr/>
          <p:nvPr/>
        </p:nvSpPr>
        <p:spPr>
          <a:xfrm>
            <a:off x="7319777" y="3739618"/>
            <a:ext cx="1207696" cy="359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31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Immagine 4">
            <a:extLst>
              <a:ext uri="{FF2B5EF4-FFF2-40B4-BE49-F238E27FC236}">
                <a16:creationId xmlns:a16="http://schemas.microsoft.com/office/drawing/2014/main" id="{B1B64B67-E2A4-6D40-9A7E-5D2187F3D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825" y="5956300"/>
            <a:ext cx="196215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Immagine 6">
            <a:extLst>
              <a:ext uri="{FF2B5EF4-FFF2-40B4-BE49-F238E27FC236}">
                <a16:creationId xmlns:a16="http://schemas.microsoft.com/office/drawing/2014/main" id="{812AF4DC-455C-6E4A-8F53-83FD75334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8" y="0"/>
            <a:ext cx="12192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EB8DEF-428B-D14B-8E9D-B27B95667739}"/>
              </a:ext>
            </a:extLst>
          </p:cNvPr>
          <p:cNvSpPr/>
          <p:nvPr/>
        </p:nvSpPr>
        <p:spPr>
          <a:xfrm>
            <a:off x="235611" y="159836"/>
            <a:ext cx="11720083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r>
              <a:rPr lang="it-IT" sz="2800" b="1">
                <a:solidFill>
                  <a:schemeClr val="bg1"/>
                </a:solidFill>
                <a:latin typeface="Calibri"/>
                <a:cs typeface="Calibri"/>
              </a:rPr>
              <a:t>P4</a:t>
            </a:r>
            <a:endParaRPr lang="it-IT" sz="2000" b="1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6665161C-CE0F-8549-BC57-5F91F632C5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8325" y="5956299"/>
            <a:ext cx="1440903" cy="77587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3BEC8E8-2DE5-CE4B-9ABC-C7F3482B33E3}"/>
              </a:ext>
            </a:extLst>
          </p:cNvPr>
          <p:cNvSpPr/>
          <p:nvPr/>
        </p:nvSpPr>
        <p:spPr>
          <a:xfrm>
            <a:off x="235612" y="851893"/>
            <a:ext cx="11720083" cy="71327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t-IT" sz="3000" b="1">
                <a:latin typeface="Calibri"/>
                <a:cs typeface="Calibri"/>
              </a:rPr>
              <a:t>Programmare un Target P4</a:t>
            </a:r>
            <a:endParaRPr lang="it-IT">
              <a:cs typeface="Calibri" panose="020F0502020204030204" pitchFamily="34" charset="0"/>
            </a:endParaRPr>
          </a:p>
        </p:txBody>
      </p:sp>
      <p:pic>
        <p:nvPicPr>
          <p:cNvPr id="2" name="Immagine 2">
            <a:extLst>
              <a:ext uri="{FF2B5EF4-FFF2-40B4-BE49-F238E27FC236}">
                <a16:creationId xmlns:a16="http://schemas.microsoft.com/office/drawing/2014/main" id="{00FCAC25-AC38-CAA0-1005-9593EFC343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0822" y="1564244"/>
            <a:ext cx="7996990" cy="354235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D9735B2-B0DE-8914-77C1-8B3B3A0366CB}"/>
              </a:ext>
            </a:extLst>
          </p:cNvPr>
          <p:cNvSpPr txBox="1"/>
          <p:nvPr/>
        </p:nvSpPr>
        <p:spPr>
          <a:xfrm>
            <a:off x="518026" y="5113421"/>
            <a:ext cx="1115928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b="1">
                <a:latin typeface="Calibri"/>
                <a:cs typeface="Calibri"/>
              </a:rPr>
              <a:t>Dispositivi programmabili che supportano P4: FPGA, CPU, NPU, PISA </a:t>
            </a:r>
            <a:endParaRPr lang="it-IT" sz="24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918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Immagine 4">
            <a:extLst>
              <a:ext uri="{FF2B5EF4-FFF2-40B4-BE49-F238E27FC236}">
                <a16:creationId xmlns:a16="http://schemas.microsoft.com/office/drawing/2014/main" id="{B1B64B67-E2A4-6D40-9A7E-5D2187F3D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825" y="5956300"/>
            <a:ext cx="196215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Immagine 6">
            <a:extLst>
              <a:ext uri="{FF2B5EF4-FFF2-40B4-BE49-F238E27FC236}">
                <a16:creationId xmlns:a16="http://schemas.microsoft.com/office/drawing/2014/main" id="{812AF4DC-455C-6E4A-8F53-83FD75334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8" y="0"/>
            <a:ext cx="12192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EB8DEF-428B-D14B-8E9D-B27B95667739}"/>
              </a:ext>
            </a:extLst>
          </p:cNvPr>
          <p:cNvSpPr/>
          <p:nvPr/>
        </p:nvSpPr>
        <p:spPr>
          <a:xfrm>
            <a:off x="235611" y="159836"/>
            <a:ext cx="11720083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r>
              <a:rPr lang="it-IT" sz="2800" b="1">
                <a:solidFill>
                  <a:schemeClr val="bg1"/>
                </a:solidFill>
                <a:latin typeface="CMSS12"/>
              </a:rPr>
              <a:t>Progetto</a:t>
            </a:r>
          </a:p>
        </p:txBody>
      </p:sp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6665161C-CE0F-8549-BC57-5F91F632C5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8325" y="5956299"/>
            <a:ext cx="1440903" cy="77587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3BEC8E8-2DE5-CE4B-9ABC-C7F3482B33E3}"/>
              </a:ext>
            </a:extLst>
          </p:cNvPr>
          <p:cNvSpPr/>
          <p:nvPr/>
        </p:nvSpPr>
        <p:spPr>
          <a:xfrm>
            <a:off x="235612" y="1720840"/>
            <a:ext cx="11720083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endParaRPr lang="it-IT" sz="2400">
              <a:latin typeface="CMSS12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DE6D862-1253-CCE6-7B94-7F49265812E9}"/>
              </a:ext>
            </a:extLst>
          </p:cNvPr>
          <p:cNvSpPr txBox="1"/>
          <p:nvPr/>
        </p:nvSpPr>
        <p:spPr>
          <a:xfrm>
            <a:off x="236773" y="902346"/>
            <a:ext cx="11242183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500" b="1">
                <a:latin typeface="Calibri"/>
                <a:cs typeface="Calibri"/>
              </a:rPr>
              <a:t>Controllo anti-spoofing</a:t>
            </a:r>
            <a:r>
              <a:rPr lang="it-IT" sz="2500">
                <a:latin typeface="Calibri"/>
                <a:cs typeface="Calibri"/>
              </a:rPr>
              <a:t> </a:t>
            </a:r>
            <a:endParaRPr lang="en-US" sz="2500">
              <a:latin typeface="Calibri"/>
              <a:cs typeface="Calibri"/>
            </a:endParaRPr>
          </a:p>
          <a:p>
            <a:r>
              <a:rPr lang="it-IT" sz="2500">
                <a:latin typeface="Calibri"/>
                <a:cs typeface="Calibri"/>
              </a:rPr>
              <a:t>Caso: Spoofing check abilitato sul controller</a:t>
            </a:r>
            <a:endParaRPr lang="en-US" sz="2500">
              <a:latin typeface="Calibri"/>
              <a:cs typeface="Calibri"/>
            </a:endParaRPr>
          </a:p>
          <a:p>
            <a:endParaRPr lang="it-IT" sz="2500">
              <a:latin typeface="Calibri"/>
              <a:cs typeface="Calibri"/>
            </a:endParaRPr>
          </a:p>
          <a:p>
            <a:endParaRPr lang="it-IT" sz="2500">
              <a:latin typeface="Calibri"/>
              <a:cs typeface="Calibri"/>
            </a:endParaRPr>
          </a:p>
        </p:txBody>
      </p:sp>
      <p:pic>
        <p:nvPicPr>
          <p:cNvPr id="4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4C686187-188B-F3BA-F9CD-97C3D3CF490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41" t="1220" r="50598" b="68400"/>
          <a:stretch/>
        </p:blipFill>
        <p:spPr>
          <a:xfrm>
            <a:off x="165064" y="2667381"/>
            <a:ext cx="4658770" cy="2398911"/>
          </a:xfrm>
          <a:prstGeom prst="rect">
            <a:avLst/>
          </a:prstGeom>
        </p:spPr>
      </p:pic>
      <p:pic>
        <p:nvPicPr>
          <p:cNvPr id="6" name="Immagine 9">
            <a:extLst>
              <a:ext uri="{FF2B5EF4-FFF2-40B4-BE49-F238E27FC236}">
                <a16:creationId xmlns:a16="http://schemas.microsoft.com/office/drawing/2014/main" id="{D46F8B4B-BF1A-3344-CA2E-E2D86654AFA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26899" t="7273" r="69199" b="-5455"/>
          <a:stretch/>
        </p:blipFill>
        <p:spPr>
          <a:xfrm>
            <a:off x="3221274" y="3790907"/>
            <a:ext cx="4765549" cy="923240"/>
          </a:xfrm>
          <a:prstGeom prst="rect">
            <a:avLst/>
          </a:prstGeom>
        </p:spPr>
      </p:pic>
      <p:sp>
        <p:nvSpPr>
          <p:cNvPr id="3" name="Freccia a destra 2">
            <a:extLst>
              <a:ext uri="{FF2B5EF4-FFF2-40B4-BE49-F238E27FC236}">
                <a16:creationId xmlns:a16="http://schemas.microsoft.com/office/drawing/2014/main" id="{E5B6388A-E6E2-4A83-F85B-0DBC47DED9F2}"/>
              </a:ext>
            </a:extLst>
          </p:cNvPr>
          <p:cNvSpPr/>
          <p:nvPr/>
        </p:nvSpPr>
        <p:spPr>
          <a:xfrm>
            <a:off x="4403373" y="4004559"/>
            <a:ext cx="1207696" cy="359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9B620C19-5759-5F2D-3C76-6F6E2E47F01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0507" r="1014" b="40531"/>
          <a:stretch/>
        </p:blipFill>
        <p:spPr>
          <a:xfrm>
            <a:off x="8565922" y="2595021"/>
            <a:ext cx="3435891" cy="2383586"/>
          </a:xfrm>
          <a:prstGeom prst="rect">
            <a:avLst/>
          </a:prstGeom>
        </p:spPr>
      </p:pic>
      <p:sp>
        <p:nvSpPr>
          <p:cNvPr id="16" name="Freccia a destra 15">
            <a:extLst>
              <a:ext uri="{FF2B5EF4-FFF2-40B4-BE49-F238E27FC236}">
                <a16:creationId xmlns:a16="http://schemas.microsoft.com/office/drawing/2014/main" id="{C58E0D94-967E-A207-1057-632739CF4447}"/>
              </a:ext>
            </a:extLst>
          </p:cNvPr>
          <p:cNvSpPr/>
          <p:nvPr/>
        </p:nvSpPr>
        <p:spPr>
          <a:xfrm>
            <a:off x="7693588" y="3998411"/>
            <a:ext cx="1207696" cy="359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1111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Immagine 6">
            <a:extLst>
              <a:ext uri="{FF2B5EF4-FFF2-40B4-BE49-F238E27FC236}">
                <a16:creationId xmlns:a16="http://schemas.microsoft.com/office/drawing/2014/main" id="{D9674870-201D-BD4B-9632-FE1FD7584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4425"/>
            <a:ext cx="12192000" cy="44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Immagine 3">
            <a:extLst>
              <a:ext uri="{FF2B5EF4-FFF2-40B4-BE49-F238E27FC236}">
                <a16:creationId xmlns:a16="http://schemas.microsoft.com/office/drawing/2014/main" id="{FFBE89CE-F37D-834A-BF03-14CDD6C47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925" y="338138"/>
            <a:ext cx="4248150" cy="185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BA86C9DB-276E-B343-93B4-CF0F8AAB9FAA}"/>
              </a:ext>
            </a:extLst>
          </p:cNvPr>
          <p:cNvSpPr/>
          <p:nvPr/>
        </p:nvSpPr>
        <p:spPr>
          <a:xfrm>
            <a:off x="3386138" y="2997200"/>
            <a:ext cx="5419725" cy="707886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4000" b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Grazie per l’attenzione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8E5791FD-21E7-8344-A23A-6DD59C0DC6EA}"/>
              </a:ext>
            </a:extLst>
          </p:cNvPr>
          <p:cNvSpPr/>
          <p:nvPr/>
        </p:nvSpPr>
        <p:spPr>
          <a:xfrm>
            <a:off x="1071563" y="5202238"/>
            <a:ext cx="8203870" cy="76944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200" b="1">
                <a:solidFill>
                  <a:schemeClr val="bg2">
                    <a:lumMod val="25000"/>
                  </a:schemeClr>
                </a:solidFill>
                <a:latin typeface="Calibri"/>
                <a:cs typeface="Times"/>
              </a:rPr>
              <a:t>Stefano </a:t>
            </a:r>
            <a:r>
              <a:rPr lang="it-IT" sz="2200" b="1" err="1">
                <a:solidFill>
                  <a:schemeClr val="bg2">
                    <a:lumMod val="25000"/>
                  </a:schemeClr>
                </a:solidFill>
                <a:latin typeface="Calibri"/>
                <a:cs typeface="Times"/>
              </a:rPr>
              <a:t>Hinic</a:t>
            </a:r>
            <a:endParaRPr lang="it-IT" sz="2200" b="1">
              <a:solidFill>
                <a:schemeClr val="bg2">
                  <a:lumMod val="25000"/>
                </a:schemeClr>
              </a:solidFill>
              <a:latin typeface="Calibri"/>
              <a:cs typeface="Times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200" b="1">
                <a:solidFill>
                  <a:schemeClr val="bg2">
                    <a:lumMod val="25000"/>
                  </a:schemeClr>
                </a:solidFill>
                <a:latin typeface="Calibri"/>
                <a:cs typeface="Times"/>
              </a:rPr>
              <a:t>Umberto </a:t>
            </a:r>
            <a:r>
              <a:rPr lang="it-IT" sz="2200" b="1" err="1">
                <a:solidFill>
                  <a:schemeClr val="bg2">
                    <a:lumMod val="25000"/>
                  </a:schemeClr>
                </a:solidFill>
                <a:latin typeface="Calibri"/>
                <a:cs typeface="Times"/>
              </a:rPr>
              <a:t>Impicciatore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ACEC17C-7993-8444-B375-1F210DB670D3}"/>
              </a:ext>
            </a:extLst>
          </p:cNvPr>
          <p:cNvSpPr/>
          <p:nvPr/>
        </p:nvSpPr>
        <p:spPr>
          <a:xfrm>
            <a:off x="704850" y="5202238"/>
            <a:ext cx="134938" cy="1655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noFill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4F6DC9D-FFA8-9BFD-7D9F-C4D35A3E84FE}"/>
              </a:ext>
            </a:extLst>
          </p:cNvPr>
          <p:cNvSpPr txBox="1"/>
          <p:nvPr/>
        </p:nvSpPr>
        <p:spPr>
          <a:xfrm>
            <a:off x="4143993" y="3701143"/>
            <a:ext cx="391885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b="1" i="0" u="none" strike="noStrike">
                <a:solidFill>
                  <a:srgbClr val="3B3838"/>
                </a:solidFill>
                <a:latin typeface="Calibri"/>
              </a:rPr>
              <a:t>Per il progetto completo  </a:t>
            </a:r>
            <a:r>
              <a:rPr lang="it-IT" sz="2000">
                <a:solidFill>
                  <a:srgbClr val="000000"/>
                </a:solidFill>
                <a:latin typeface="Calibri"/>
                <a:hlinkClick r:id="rId4"/>
              </a:rPr>
              <a:t>clicca qui</a:t>
            </a:r>
            <a:r>
              <a:rPr lang="it-IT" sz="2000" b="0" i="0">
                <a:latin typeface="Calibri"/>
                <a:hlinkClick r:id="rId4"/>
              </a:rPr>
              <a:t>​</a:t>
            </a:r>
            <a:endParaRPr lang="it-IT" sz="2000"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Immagine 4">
            <a:extLst>
              <a:ext uri="{FF2B5EF4-FFF2-40B4-BE49-F238E27FC236}">
                <a16:creationId xmlns:a16="http://schemas.microsoft.com/office/drawing/2014/main" id="{B1B64B67-E2A4-6D40-9A7E-5D2187F3D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825" y="5956300"/>
            <a:ext cx="196215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Immagine 6">
            <a:extLst>
              <a:ext uri="{FF2B5EF4-FFF2-40B4-BE49-F238E27FC236}">
                <a16:creationId xmlns:a16="http://schemas.microsoft.com/office/drawing/2014/main" id="{812AF4DC-455C-6E4A-8F53-83FD75334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8" y="0"/>
            <a:ext cx="12192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EB8DEF-428B-D14B-8E9D-B27B95667739}"/>
              </a:ext>
            </a:extLst>
          </p:cNvPr>
          <p:cNvSpPr/>
          <p:nvPr/>
        </p:nvSpPr>
        <p:spPr>
          <a:xfrm>
            <a:off x="235611" y="159836"/>
            <a:ext cx="11720083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r>
              <a:rPr lang="it-IT" sz="2800" b="1">
                <a:solidFill>
                  <a:schemeClr val="bg1"/>
                </a:solidFill>
                <a:latin typeface="Calibri"/>
                <a:cs typeface="Calibri"/>
              </a:rPr>
              <a:t>P4</a:t>
            </a:r>
            <a:endParaRPr lang="it-IT" sz="2000" b="1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6665161C-CE0F-8549-BC57-5F91F632C5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8325" y="5956299"/>
            <a:ext cx="1440903" cy="77587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3BEC8E8-2DE5-CE4B-9ABC-C7F3482B33E3}"/>
              </a:ext>
            </a:extLst>
          </p:cNvPr>
          <p:cNvSpPr/>
          <p:nvPr/>
        </p:nvSpPr>
        <p:spPr>
          <a:xfrm>
            <a:off x="235612" y="851893"/>
            <a:ext cx="11720083" cy="71327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t-IT" sz="3000" b="1">
                <a:latin typeface="Calibri"/>
                <a:cs typeface="Calibri"/>
              </a:rPr>
              <a:t>Elementi del linguaggio P4</a:t>
            </a:r>
            <a:endParaRPr lang="it-IT">
              <a:cs typeface="Calibri" panose="020F0502020204030204" pitchFamily="34" charset="0"/>
            </a:endParaRPr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937B3248-44A5-0268-2522-EC06518E63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9558" y="1558604"/>
            <a:ext cx="8959515" cy="424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35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Immagine 4">
            <a:extLst>
              <a:ext uri="{FF2B5EF4-FFF2-40B4-BE49-F238E27FC236}">
                <a16:creationId xmlns:a16="http://schemas.microsoft.com/office/drawing/2014/main" id="{B1B64B67-E2A4-6D40-9A7E-5D2187F3D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825" y="5956300"/>
            <a:ext cx="196215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Immagine 6">
            <a:extLst>
              <a:ext uri="{FF2B5EF4-FFF2-40B4-BE49-F238E27FC236}">
                <a16:creationId xmlns:a16="http://schemas.microsoft.com/office/drawing/2014/main" id="{812AF4DC-455C-6E4A-8F53-83FD75334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8" y="0"/>
            <a:ext cx="12192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EB8DEF-428B-D14B-8E9D-B27B95667739}"/>
              </a:ext>
            </a:extLst>
          </p:cNvPr>
          <p:cNvSpPr/>
          <p:nvPr/>
        </p:nvSpPr>
        <p:spPr>
          <a:xfrm>
            <a:off x="235611" y="159836"/>
            <a:ext cx="11720083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r>
              <a:rPr lang="it-IT" sz="2800" b="1">
                <a:solidFill>
                  <a:schemeClr val="bg1"/>
                </a:solidFill>
                <a:latin typeface="Calibri"/>
                <a:cs typeface="Calibri"/>
              </a:rPr>
              <a:t>P4</a:t>
            </a:r>
            <a:endParaRPr lang="it-IT" sz="2000" b="1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6665161C-CE0F-8549-BC57-5F91F632C5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8325" y="5956299"/>
            <a:ext cx="1440903" cy="77587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3BEC8E8-2DE5-CE4B-9ABC-C7F3482B33E3}"/>
              </a:ext>
            </a:extLst>
          </p:cNvPr>
          <p:cNvSpPr/>
          <p:nvPr/>
        </p:nvSpPr>
        <p:spPr>
          <a:xfrm>
            <a:off x="235612" y="731577"/>
            <a:ext cx="11452715" cy="116955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t-IT" sz="3000" b="1">
                <a:latin typeface="Calibri"/>
                <a:cs typeface="Calibri"/>
              </a:rPr>
              <a:t>P4 Hello World (V1Model)</a:t>
            </a:r>
            <a:endParaRPr lang="it-IT">
              <a:cs typeface="Calibri" panose="020F0502020204030204" pitchFamily="34" charset="0"/>
            </a:endParaRPr>
          </a:p>
          <a:p>
            <a:pPr algn="just"/>
            <a:endParaRPr lang="it-IT" sz="2500" b="1">
              <a:latin typeface="Calibri"/>
              <a:cs typeface="Calibri"/>
            </a:endParaRPr>
          </a:p>
        </p:txBody>
      </p:sp>
      <p:pic>
        <p:nvPicPr>
          <p:cNvPr id="2" name="Immagine 2">
            <a:extLst>
              <a:ext uri="{FF2B5EF4-FFF2-40B4-BE49-F238E27FC236}">
                <a16:creationId xmlns:a16="http://schemas.microsoft.com/office/drawing/2014/main" id="{09AF74CF-CB04-A790-163D-1BCD4C09FB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5663" y="1478840"/>
            <a:ext cx="9387306" cy="438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71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Immagine 4">
            <a:extLst>
              <a:ext uri="{FF2B5EF4-FFF2-40B4-BE49-F238E27FC236}">
                <a16:creationId xmlns:a16="http://schemas.microsoft.com/office/drawing/2014/main" id="{B1B64B67-E2A4-6D40-9A7E-5D2187F3D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825" y="5956300"/>
            <a:ext cx="196215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Immagine 6">
            <a:extLst>
              <a:ext uri="{FF2B5EF4-FFF2-40B4-BE49-F238E27FC236}">
                <a16:creationId xmlns:a16="http://schemas.microsoft.com/office/drawing/2014/main" id="{812AF4DC-455C-6E4A-8F53-83FD75334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8" y="0"/>
            <a:ext cx="12192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EB8DEF-428B-D14B-8E9D-B27B95667739}"/>
              </a:ext>
            </a:extLst>
          </p:cNvPr>
          <p:cNvSpPr/>
          <p:nvPr/>
        </p:nvSpPr>
        <p:spPr>
          <a:xfrm>
            <a:off x="235611" y="159836"/>
            <a:ext cx="11720083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r>
              <a:rPr lang="it-IT" sz="2800" b="1">
                <a:solidFill>
                  <a:schemeClr val="bg1"/>
                </a:solidFill>
                <a:latin typeface="Calibri"/>
                <a:cs typeface="Calibri"/>
              </a:rPr>
              <a:t>Attacco </a:t>
            </a:r>
            <a:r>
              <a:rPr lang="it-IT" sz="2800" b="1" err="1">
                <a:solidFill>
                  <a:schemeClr val="bg1"/>
                </a:solidFill>
                <a:latin typeface="Calibri"/>
                <a:cs typeface="Calibri"/>
              </a:rPr>
              <a:t>DoS</a:t>
            </a:r>
            <a:r>
              <a:rPr lang="it-IT" sz="2800" b="1">
                <a:solidFill>
                  <a:schemeClr val="bg1"/>
                </a:solidFill>
                <a:latin typeface="Calibri"/>
                <a:cs typeface="Calibri"/>
              </a:rPr>
              <a:t> e </a:t>
            </a:r>
            <a:r>
              <a:rPr lang="it-IT" sz="2800" b="1" err="1">
                <a:solidFill>
                  <a:schemeClr val="bg1"/>
                </a:solidFill>
                <a:latin typeface="Calibri"/>
                <a:cs typeface="Calibri"/>
              </a:rPr>
              <a:t>DDoS</a:t>
            </a:r>
          </a:p>
        </p:txBody>
      </p:sp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6665161C-CE0F-8549-BC57-5F91F632C5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8325" y="5956299"/>
            <a:ext cx="1440903" cy="77587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3BEC8E8-2DE5-CE4B-9ABC-C7F3482B33E3}"/>
              </a:ext>
            </a:extLst>
          </p:cNvPr>
          <p:cNvSpPr/>
          <p:nvPr/>
        </p:nvSpPr>
        <p:spPr>
          <a:xfrm>
            <a:off x="231967" y="686623"/>
            <a:ext cx="11452715" cy="71327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t-IT" sz="3000" b="1">
                <a:latin typeface="Calibri"/>
                <a:cs typeface="Calibri"/>
              </a:rPr>
              <a:t>iPerf3</a:t>
            </a:r>
          </a:p>
        </p:txBody>
      </p:sp>
      <p:pic>
        <p:nvPicPr>
          <p:cNvPr id="2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CB597D24-A73B-91E5-D437-BD7124CA93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1329" y="1395772"/>
            <a:ext cx="6939566" cy="450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331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Immagine 4">
            <a:extLst>
              <a:ext uri="{FF2B5EF4-FFF2-40B4-BE49-F238E27FC236}">
                <a16:creationId xmlns:a16="http://schemas.microsoft.com/office/drawing/2014/main" id="{B1B64B67-E2A4-6D40-9A7E-5D2187F3D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825" y="5956300"/>
            <a:ext cx="196215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Immagine 6">
            <a:extLst>
              <a:ext uri="{FF2B5EF4-FFF2-40B4-BE49-F238E27FC236}">
                <a16:creationId xmlns:a16="http://schemas.microsoft.com/office/drawing/2014/main" id="{812AF4DC-455C-6E4A-8F53-83FD75334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8" y="0"/>
            <a:ext cx="12192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EB8DEF-428B-D14B-8E9D-B27B95667739}"/>
              </a:ext>
            </a:extLst>
          </p:cNvPr>
          <p:cNvSpPr/>
          <p:nvPr/>
        </p:nvSpPr>
        <p:spPr>
          <a:xfrm>
            <a:off x="235611" y="159836"/>
            <a:ext cx="11720083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r>
              <a:rPr lang="it-IT" sz="2800" b="1" u="sng">
                <a:solidFill>
                  <a:schemeClr val="bg1"/>
                </a:solidFill>
                <a:latin typeface="CMSS12"/>
              </a:rPr>
              <a:t>P4Runtime</a:t>
            </a:r>
            <a:endParaRPr lang="it-IT" sz="2000" b="1" u="sng">
              <a:solidFill>
                <a:schemeClr val="bg1"/>
              </a:solidFill>
              <a:latin typeface="CMSS12"/>
            </a:endParaRPr>
          </a:p>
        </p:txBody>
      </p:sp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6665161C-CE0F-8549-BC57-5F91F632C5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8325" y="5956299"/>
            <a:ext cx="1440903" cy="77587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3BEC8E8-2DE5-CE4B-9ABC-C7F3482B33E3}"/>
              </a:ext>
            </a:extLst>
          </p:cNvPr>
          <p:cNvSpPr/>
          <p:nvPr/>
        </p:nvSpPr>
        <p:spPr>
          <a:xfrm>
            <a:off x="235612" y="1720840"/>
            <a:ext cx="11720083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endParaRPr lang="it-IT" sz="2400">
              <a:latin typeface="CMSS12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8A62A9A-AAFB-8ACA-6C69-876AAFB57D29}"/>
              </a:ext>
            </a:extLst>
          </p:cNvPr>
          <p:cNvSpPr txBox="1"/>
          <p:nvPr/>
        </p:nvSpPr>
        <p:spPr>
          <a:xfrm>
            <a:off x="238664" y="1431985"/>
            <a:ext cx="6928473" cy="43396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2400">
                <a:latin typeface="Calibri"/>
                <a:cs typeface="Calibri"/>
              </a:rPr>
              <a:t>Framework </a:t>
            </a:r>
            <a:r>
              <a:rPr lang="en-US" sz="2400" err="1">
                <a:latin typeface="Calibri"/>
                <a:cs typeface="Calibri"/>
              </a:rPr>
              <a:t>che</a:t>
            </a:r>
            <a:r>
              <a:rPr lang="en-US" sz="2400">
                <a:latin typeface="Calibri"/>
                <a:cs typeface="Calibri"/>
              </a:rPr>
              <a:t> dispone di </a:t>
            </a:r>
            <a:r>
              <a:rPr lang="en-US" sz="2400" err="1">
                <a:latin typeface="Calibri"/>
                <a:cs typeface="Calibri"/>
              </a:rPr>
              <a:t>interfacce</a:t>
            </a:r>
            <a:r>
              <a:rPr lang="en-US" sz="2400">
                <a:latin typeface="Calibri"/>
                <a:cs typeface="Calibri"/>
              </a:rPr>
              <a:t> per il </a:t>
            </a:r>
            <a:r>
              <a:rPr lang="en-US" sz="2400" err="1">
                <a:latin typeface="Calibri"/>
                <a:cs typeface="Calibri"/>
              </a:rPr>
              <a:t>controllo</a:t>
            </a:r>
            <a:r>
              <a:rPr lang="en-US" sz="2400">
                <a:latin typeface="Calibri"/>
                <a:cs typeface="Calibri"/>
              </a:rPr>
              <a:t> runtime </a:t>
            </a:r>
            <a:r>
              <a:rPr lang="en-US" sz="2400" err="1">
                <a:latin typeface="Calibri"/>
                <a:cs typeface="Calibri"/>
              </a:rPr>
              <a:t>dei</a:t>
            </a:r>
            <a:r>
              <a:rPr lang="en-US" sz="2400">
                <a:latin typeface="Calibri"/>
                <a:cs typeface="Calibri"/>
              </a:rPr>
              <a:t> target P4</a:t>
            </a:r>
            <a:endParaRPr lang="it-IT" sz="2400">
              <a:latin typeface="Calibri"/>
              <a:cs typeface="Calibri"/>
            </a:endParaRPr>
          </a:p>
          <a:p>
            <a:endParaRPr lang="en-US" sz="2400">
              <a:cs typeface="Calibri" panose="020F0502020204030204" pitchFamily="34" charset="0"/>
            </a:endParaRPr>
          </a:p>
          <a:p>
            <a:pPr>
              <a:buFont typeface="Arial"/>
              <a:buChar char="•"/>
            </a:pPr>
            <a:r>
              <a:rPr lang="en-US" sz="2400" err="1">
                <a:latin typeface="Calibri"/>
                <a:cs typeface="Calibri"/>
              </a:rPr>
              <a:t>Definisce</a:t>
            </a:r>
            <a:r>
              <a:rPr lang="en-US" sz="2400">
                <a:latin typeface="Calibri"/>
                <a:cs typeface="Calibri"/>
              </a:rPr>
              <a:t>  </a:t>
            </a:r>
            <a:r>
              <a:rPr lang="en-US" sz="2400" err="1">
                <a:latin typeface="Calibri"/>
                <a:cs typeface="Calibri"/>
              </a:rPr>
              <a:t>una</a:t>
            </a:r>
            <a:r>
              <a:rPr lang="en-US" sz="2400">
                <a:latin typeface="Calibri"/>
                <a:cs typeface="Calibri"/>
              </a:rPr>
              <a:t> API </a:t>
            </a:r>
            <a:r>
              <a:rPr lang="en-US" sz="2400" err="1">
                <a:latin typeface="Calibri"/>
                <a:cs typeface="Calibri"/>
              </a:rPr>
              <a:t>basata</a:t>
            </a:r>
            <a:r>
              <a:rPr lang="en-US" sz="2400">
                <a:latin typeface="Calibri"/>
                <a:cs typeface="Calibri"/>
              </a:rPr>
              <a:t> </a:t>
            </a:r>
            <a:r>
              <a:rPr lang="en-US" sz="2400" err="1">
                <a:latin typeface="Calibri"/>
                <a:cs typeface="Calibri"/>
              </a:rPr>
              <a:t>su</a:t>
            </a:r>
            <a:r>
              <a:rPr lang="en-US" sz="2400">
                <a:latin typeface="Calibri"/>
                <a:cs typeface="Calibri"/>
              </a:rPr>
              <a:t> </a:t>
            </a:r>
            <a:r>
              <a:rPr lang="en-US" sz="2400" err="1">
                <a:latin typeface="Calibri"/>
                <a:cs typeface="Calibri"/>
              </a:rPr>
              <a:t>protobuf</a:t>
            </a:r>
            <a:r>
              <a:rPr lang="en-US" sz="2400">
                <a:latin typeface="Calibri"/>
                <a:cs typeface="Calibri"/>
              </a:rPr>
              <a:t> e </a:t>
            </a:r>
            <a:r>
              <a:rPr lang="en-US" sz="2400" err="1">
                <a:latin typeface="Calibri"/>
                <a:cs typeface="Calibri"/>
              </a:rPr>
              <a:t>gRPC</a:t>
            </a:r>
            <a:r>
              <a:rPr lang="en-US" sz="2400">
                <a:latin typeface="Calibri"/>
                <a:cs typeface="Calibri"/>
              </a:rPr>
              <a:t> </a:t>
            </a:r>
            <a:r>
              <a:rPr lang="en-US" sz="2400" err="1">
                <a:latin typeface="Calibri"/>
                <a:cs typeface="Calibri"/>
              </a:rPr>
              <a:t>indipendente</a:t>
            </a:r>
            <a:r>
              <a:rPr lang="en-US" sz="2400">
                <a:latin typeface="Calibri"/>
                <a:cs typeface="Calibri"/>
              </a:rPr>
              <a:t> dal </a:t>
            </a:r>
            <a:r>
              <a:rPr lang="en-US" sz="2400" err="1">
                <a:latin typeface="Calibri"/>
                <a:cs typeface="Calibri"/>
              </a:rPr>
              <a:t>programma</a:t>
            </a:r>
            <a:r>
              <a:rPr lang="en-US" sz="2400">
                <a:latin typeface="Calibri"/>
                <a:cs typeface="Calibri"/>
              </a:rPr>
              <a:t> P4</a:t>
            </a:r>
            <a:endParaRPr lang="en-US" sz="2400">
              <a:cs typeface="Calibri" panose="020F0502020204030204" pitchFamily="34" charset="0"/>
            </a:endParaRPr>
          </a:p>
          <a:p>
            <a:endParaRPr lang="en-US" sz="2400">
              <a:latin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2400" err="1">
                <a:latin typeface="Calibri"/>
                <a:cs typeface="Calibri"/>
              </a:rPr>
              <a:t>Consente</a:t>
            </a:r>
            <a:r>
              <a:rPr lang="en-US" sz="2400">
                <a:latin typeface="Calibri"/>
                <a:cs typeface="Calibri"/>
              </a:rPr>
              <a:t> la </a:t>
            </a:r>
            <a:r>
              <a:rPr lang="en-US" sz="2400" err="1">
                <a:latin typeface="Calibri"/>
                <a:cs typeface="Calibri"/>
              </a:rPr>
              <a:t>riconfigurazione</a:t>
            </a:r>
            <a:r>
              <a:rPr lang="en-US" sz="2400">
                <a:latin typeface="Calibri"/>
                <a:cs typeface="Calibri"/>
              </a:rPr>
              <a:t> </a:t>
            </a:r>
            <a:r>
              <a:rPr lang="en-US" sz="2400" err="1">
                <a:latin typeface="Calibri"/>
                <a:cs typeface="Calibri"/>
              </a:rPr>
              <a:t>degli</a:t>
            </a:r>
            <a:r>
              <a:rPr lang="en-US" sz="2400">
                <a:latin typeface="Calibri"/>
                <a:cs typeface="Calibri"/>
              </a:rPr>
              <a:t> switch</a:t>
            </a:r>
            <a:endParaRPr lang="en-US" sz="2400">
              <a:cs typeface="Calibri"/>
            </a:endParaRPr>
          </a:p>
          <a:p>
            <a:pPr lvl="2">
              <a:buFont typeface="Arial"/>
              <a:buChar char="•"/>
            </a:pPr>
            <a:r>
              <a:rPr lang="en-US" sz="2000" err="1">
                <a:latin typeface="Calibri"/>
                <a:cs typeface="Calibri"/>
              </a:rPr>
              <a:t>Possibilità</a:t>
            </a:r>
            <a:r>
              <a:rPr lang="en-US" sz="2000">
                <a:latin typeface="Calibri"/>
                <a:cs typeface="Calibri"/>
              </a:rPr>
              <a:t> di </a:t>
            </a:r>
            <a:r>
              <a:rPr lang="en-US" sz="2000" err="1">
                <a:latin typeface="Calibri"/>
                <a:cs typeface="Calibri"/>
              </a:rPr>
              <a:t>inserire</a:t>
            </a:r>
            <a:r>
              <a:rPr lang="en-US" sz="2000">
                <a:latin typeface="Calibri"/>
                <a:cs typeface="Calibri"/>
              </a:rPr>
              <a:t> un nuovo </a:t>
            </a:r>
            <a:r>
              <a:rPr lang="en-US" sz="2000" err="1">
                <a:latin typeface="Calibri"/>
                <a:cs typeface="Calibri"/>
              </a:rPr>
              <a:t>programma</a:t>
            </a:r>
            <a:r>
              <a:rPr lang="en-US" sz="2000">
                <a:latin typeface="Calibri"/>
                <a:cs typeface="Calibri"/>
              </a:rPr>
              <a:t> P4 senza </a:t>
            </a:r>
            <a:r>
              <a:rPr lang="en-US" sz="2000" err="1">
                <a:latin typeface="Calibri"/>
                <a:cs typeface="Calibri"/>
              </a:rPr>
              <a:t>ricompilare</a:t>
            </a:r>
            <a:r>
              <a:rPr lang="en-US" sz="2000">
                <a:latin typeface="Calibri"/>
                <a:cs typeface="Calibri"/>
              </a:rPr>
              <a:t> lo stack software </a:t>
            </a:r>
            <a:r>
              <a:rPr lang="en-US" sz="2000" err="1">
                <a:latin typeface="Calibri"/>
                <a:cs typeface="Calibri"/>
              </a:rPr>
              <a:t>degli</a:t>
            </a:r>
            <a:r>
              <a:rPr lang="en-US" sz="2000">
                <a:latin typeface="Calibri"/>
                <a:cs typeface="Calibri"/>
              </a:rPr>
              <a:t> switch di </a:t>
            </a:r>
            <a:r>
              <a:rPr lang="en-US" sz="2000" err="1">
                <a:latin typeface="Calibri"/>
                <a:cs typeface="Calibri"/>
              </a:rPr>
              <a:t>destinazione</a:t>
            </a:r>
            <a:endParaRPr lang="en-US" sz="2000">
              <a:latin typeface="Calibri"/>
              <a:cs typeface="Calibri"/>
            </a:endParaRPr>
          </a:p>
          <a:p>
            <a:pPr lvl="2">
              <a:buFont typeface="Arial"/>
              <a:buChar char="•"/>
            </a:pPr>
            <a:endParaRPr lang="en-US" sz="2400">
              <a:cs typeface="Calibri" panose="020F0502020204030204" pitchFamily="34" charset="0"/>
            </a:endParaRPr>
          </a:p>
          <a:p>
            <a:endParaRPr lang="en-US" sz="2400">
              <a:cs typeface="Calibri" panose="020F0502020204030204" pitchFamily="34" charset="0"/>
            </a:endParaRPr>
          </a:p>
        </p:txBody>
      </p:sp>
      <p:pic>
        <p:nvPicPr>
          <p:cNvPr id="10" name="Immagine 10">
            <a:extLst>
              <a:ext uri="{FF2B5EF4-FFF2-40B4-BE49-F238E27FC236}">
                <a16:creationId xmlns:a16="http://schemas.microsoft.com/office/drawing/2014/main" id="{D01B8F02-397D-7D63-021B-94D2472B01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5519" y="1352909"/>
            <a:ext cx="3752131" cy="4396596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FB9661-82B6-AE7E-7EFA-F0B79EE5DF7F}"/>
              </a:ext>
            </a:extLst>
          </p:cNvPr>
          <p:cNvSpPr txBox="1"/>
          <p:nvPr/>
        </p:nvSpPr>
        <p:spPr>
          <a:xfrm>
            <a:off x="242807" y="849823"/>
            <a:ext cx="4280115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it-IT" sz="2500" b="1">
                <a:latin typeface="Calibri"/>
                <a:cs typeface="Calibri"/>
              </a:rPr>
              <a:t>Introduzione a P4Runtime</a:t>
            </a:r>
            <a:endParaRPr lang="it-IT" sz="25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447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DF3610110C5EB4EA5EA769D101A2812" ma:contentTypeVersion="0" ma:contentTypeDescription="Creare un nuovo documento." ma:contentTypeScope="" ma:versionID="daba73b79c49963863821d4d1495277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4ea373c70dcfdb0a3329420882916a0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A971F94-D6D5-4EDC-98B6-CD8E8F8D9F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25EEE5-3F60-45B5-B3C1-1BB2156469E7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8031C77-5792-47F6-B4E1-3C224C9BBF5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4403</Words>
  <Application>Microsoft Office PowerPoint</Application>
  <PresentationFormat>Widescreen</PresentationFormat>
  <Paragraphs>415</Paragraphs>
  <Slides>51</Slides>
  <Notes>50</Notes>
  <HiddenSlides>8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51</vt:i4>
      </vt:variant>
    </vt:vector>
  </HeadingPairs>
  <TitlesOfParts>
    <vt:vector size="57" baseType="lpstr">
      <vt:lpstr>Arial</vt:lpstr>
      <vt:lpstr>Arial,Sans-Serif</vt:lpstr>
      <vt:lpstr>Calibri</vt:lpstr>
      <vt:lpstr>Calibri Light</vt:lpstr>
      <vt:lpstr>CMSS12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Chiara Boscarol</dc:creator>
  <cp:lastModifiedBy>Stefano Hinic</cp:lastModifiedBy>
  <cp:revision>8</cp:revision>
  <dcterms:created xsi:type="dcterms:W3CDTF">2019-05-24T07:22:49Z</dcterms:created>
  <dcterms:modified xsi:type="dcterms:W3CDTF">2023-02-09T14:56:24Z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0x010100CDF3610110C5EB4EA5EA769D101A2812</vt:lpwstr>
  </property>
</Properties>
</file>