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2" r:id="rId4"/>
    <p:sldId id="259" r:id="rId5"/>
    <p:sldId id="264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49"/>
  </p:normalViewPr>
  <p:slideViewPr>
    <p:cSldViewPr snapToGrid="0" snapToObjects="1">
      <p:cViewPr>
        <p:scale>
          <a:sx n="130" d="100"/>
          <a:sy n="130" d="100"/>
        </p:scale>
        <p:origin x="22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B1818-2FFB-7148-9F4A-840D4F8F71B2}" type="datetimeFigureOut">
              <a:rPr lang="en-US" smtClean="0"/>
              <a:t>12/2/20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71E46-647F-9F48-8A25-1EA18A3A7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689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347C9-CDEE-334C-AC79-E02F1872F4FB}" type="datetimeFigureOut">
              <a:rPr lang="en-US" smtClean="0"/>
              <a:t>12/2/20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7ED524-2BFD-BD4C-A90B-55D260E3F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1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ED524-2BFD-BD4C-A90B-55D260E3F7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88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ED524-2BFD-BD4C-A90B-55D260E3F7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5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ED524-2BFD-BD4C-A90B-55D260E3F7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61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ED524-2BFD-BD4C-A90B-55D260E3F7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85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ED524-2BFD-BD4C-A90B-55D260E3F7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13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ED524-2BFD-BD4C-A90B-55D260E3F7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49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ED524-2BFD-BD4C-A90B-55D260E3F7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6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DDCBB93-8C89-0B4C-BBB3-0311318C28C1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D857E3A-D0B7-BD45-9CF9-C1AE9A0A861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BB93-8C89-0B4C-BBB3-0311318C28C1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7E3A-D0B7-BD45-9CF9-C1AE9A0A86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BB93-8C89-0B4C-BBB3-0311318C28C1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7E3A-D0B7-BD45-9CF9-C1AE9A0A86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BB93-8C89-0B4C-BBB3-0311318C28C1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7E3A-D0B7-BD45-9CF9-C1AE9A0A86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DDCBB93-8C89-0B4C-BBB3-0311318C28C1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D857E3A-D0B7-BD45-9CF9-C1AE9A0A861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BB93-8C89-0B4C-BBB3-0311318C28C1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7E3A-D0B7-BD45-9CF9-C1AE9A0A86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BB93-8C89-0B4C-BBB3-0311318C28C1}" type="datetimeFigureOut">
              <a:rPr lang="en-US" smtClean="0"/>
              <a:t>12/2/20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7E3A-D0B7-BD45-9CF9-C1AE9A0A86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BB93-8C89-0B4C-BBB3-0311318C28C1}" type="datetimeFigureOut">
              <a:rPr lang="en-US" smtClean="0"/>
              <a:t>12/2/20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7E3A-D0B7-BD45-9CF9-C1AE9A0A86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BB93-8C89-0B4C-BBB3-0311318C28C1}" type="datetimeFigureOut">
              <a:rPr lang="en-US" smtClean="0"/>
              <a:t>12/2/20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7E3A-D0B7-BD45-9CF9-C1AE9A0A86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DDCBB93-8C89-0B4C-BBB3-0311318C28C1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ED857E3A-D0B7-BD45-9CF9-C1AE9A0A861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DDCBB93-8C89-0B4C-BBB3-0311318C28C1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ED857E3A-D0B7-BD45-9CF9-C1AE9A0A86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DDCBB93-8C89-0B4C-BBB3-0311318C28C1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D857E3A-D0B7-BD45-9CF9-C1AE9A0A861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9754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9422" y="1209590"/>
            <a:ext cx="5456617" cy="4394988"/>
          </a:xfrm>
        </p:spPr>
        <p:txBody>
          <a:bodyPr>
            <a:normAutofit/>
          </a:bodyPr>
          <a:lstStyle/>
          <a:p>
            <a:r>
              <a:rPr lang="en-US" sz="6000" dirty="0" smtClean="0"/>
              <a:t>Analyzing Airbnb Listings in la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Stella </a:t>
            </a:r>
            <a:r>
              <a:rPr lang="en-US" dirty="0" err="1" smtClean="0"/>
              <a:t>huang</a:t>
            </a:r>
            <a:endParaRPr lang="en-US" dirty="0" smtClean="0"/>
          </a:p>
          <a:p>
            <a:r>
              <a:rPr lang="en-US" dirty="0" smtClean="0"/>
              <a:t>Stats 202a </a:t>
            </a:r>
            <a:r>
              <a:rPr lang="en-US" dirty="0" smtClean="0"/>
              <a:t>project  12/03/20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86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51678" y="1352283"/>
            <a:ext cx="10178322" cy="4527310"/>
          </a:xfrm>
        </p:spPr>
        <p:txBody>
          <a:bodyPr/>
          <a:lstStyle/>
          <a:p>
            <a:r>
              <a:rPr lang="en-US" dirty="0" smtClean="0"/>
              <a:t>Publically available and web-scraped dataset on Airbnb listings </a:t>
            </a:r>
            <a:r>
              <a:rPr lang="en-US" dirty="0" smtClean="0"/>
              <a:t>(2011- October </a:t>
            </a:r>
            <a:r>
              <a:rPr lang="en-US" dirty="0" smtClean="0"/>
              <a:t>2020)</a:t>
            </a:r>
          </a:p>
          <a:p>
            <a:r>
              <a:rPr lang="en-US" dirty="0" smtClean="0"/>
              <a:t>Dataset variables:</a:t>
            </a:r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936680" y="3859999"/>
            <a:ext cx="22280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List of amenities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Geo coordinates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Bath/bed count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Max/max nights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Availability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Ratings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48050" y="3838295"/>
            <a:ext cx="22280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Response rate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Acceptance rate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Verification status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Rental listings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Superhost</a:t>
            </a:r>
            <a:r>
              <a:rPr lang="en-US" dirty="0" smtClean="0"/>
              <a:t> status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59420" y="3859999"/>
            <a:ext cx="22280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Number of listings within 3 mi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Host age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Time since last review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Region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36680" y="2423209"/>
            <a:ext cx="222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Listing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48050" y="2423209"/>
            <a:ext cx="222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Host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9420" y="2423209"/>
            <a:ext cx="222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Feature engineered</a:t>
            </a:r>
          </a:p>
        </p:txBody>
      </p:sp>
      <p:pic>
        <p:nvPicPr>
          <p:cNvPr id="1026" name="Picture 2" descr="ersian red house icon - Free persian red house 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578" y="2844415"/>
            <a:ext cx="824248" cy="82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897" y="2852957"/>
            <a:ext cx="762349" cy="861863"/>
          </a:xfrm>
          <a:prstGeom prst="rect">
            <a:avLst/>
          </a:prstGeom>
        </p:spPr>
      </p:pic>
      <p:pic>
        <p:nvPicPr>
          <p:cNvPr id="1038" name="Picture 14" descr="conExperience » G-Collection » Tool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379" y="2844415"/>
            <a:ext cx="824248" cy="82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61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results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345570"/>
              </p:ext>
            </p:extLst>
          </p:nvPr>
        </p:nvGraphicFramePr>
        <p:xfrm>
          <a:off x="1543666" y="2231923"/>
          <a:ext cx="936425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540"/>
                <a:gridCol w="1740310"/>
                <a:gridCol w="1701251"/>
                <a:gridCol w="3258155"/>
              </a:tblGrid>
              <a:tr h="46211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Method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Test RMSE </a:t>
                      </a:r>
                      <a:r>
                        <a:rPr lang="en-US" sz="1600" dirty="0" smtClean="0"/>
                        <a:t>(of log y)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Test Adj</a:t>
                      </a:r>
                      <a:r>
                        <a:rPr lang="en-US" sz="1600" dirty="0" smtClean="0"/>
                        <a:t>.</a:t>
                      </a:r>
                      <a:r>
                        <a:rPr lang="en-US" sz="1600" baseline="0" dirty="0" smtClean="0"/>
                        <a:t> R </a:t>
                      </a:r>
                      <a:r>
                        <a:rPr lang="en-US" sz="1600" baseline="0" dirty="0" err="1" smtClean="0"/>
                        <a:t>Sqaured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Top Variables</a:t>
                      </a:r>
                      <a:endParaRPr lang="en-US" sz="1600" dirty="0"/>
                    </a:p>
                  </a:txBody>
                  <a:tcPr/>
                </a:tc>
              </a:tr>
              <a:tr h="125423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Linear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smtClean="0"/>
                        <a:t>Regression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600" baseline="0" dirty="0" smtClean="0"/>
                        <a:t>Baseline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600" dirty="0" smtClean="0"/>
                        <a:t>0.4115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600" dirty="0" smtClean="0"/>
                        <a:t>0.654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smtClean="0"/>
                        <a:t>Bedrooms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smtClean="0"/>
                        <a:t>Room type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smtClean="0"/>
                        <a:t>Longitude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smtClean="0"/>
                        <a:t>Bathrooms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smtClean="0"/>
                        <a:t>Availability</a:t>
                      </a:r>
                      <a:r>
                        <a:rPr lang="en-US" sz="1600" baseline="0" dirty="0" smtClean="0"/>
                        <a:t> in next 60 days</a:t>
                      </a:r>
                      <a:endParaRPr lang="en-US" sz="1600" dirty="0" smtClean="0"/>
                    </a:p>
                  </a:txBody>
                  <a:tcPr/>
                </a:tc>
              </a:tr>
              <a:tr h="3208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Step-wise</a:t>
                      </a:r>
                      <a:r>
                        <a:rPr lang="en-US" sz="1600" baseline="0" dirty="0" smtClean="0"/>
                        <a:t> Regression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600" baseline="0" dirty="0" smtClean="0"/>
                        <a:t>optimal</a:t>
                      </a:r>
                      <a:r>
                        <a:rPr lang="en-US" sz="1600" baseline="0" dirty="0" smtClean="0"/>
                        <a:t>: </a:t>
                      </a:r>
                      <a:r>
                        <a:rPr lang="en-US" sz="1600" baseline="0" dirty="0" smtClean="0"/>
                        <a:t>15 variables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600" dirty="0" smtClean="0"/>
                        <a:t>0.4123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600" dirty="0" smtClean="0"/>
                        <a:t>0.653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</a:t>
                      </a:r>
                      <a:endParaRPr lang="en-US" sz="1600" dirty="0"/>
                    </a:p>
                  </a:txBody>
                  <a:tcPr/>
                </a:tc>
              </a:tr>
              <a:tr h="150601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Random </a:t>
                      </a:r>
                      <a:r>
                        <a:rPr lang="en-US" sz="1600" dirty="0" smtClean="0"/>
                        <a:t>Forest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600" dirty="0" smtClean="0"/>
                        <a:t>500 trees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600" dirty="0" smtClean="0"/>
                        <a:t>11 variables</a:t>
                      </a:r>
                      <a:r>
                        <a:rPr lang="en-US" sz="1600" baseline="0" dirty="0" smtClean="0"/>
                        <a:t> tried at splits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600" dirty="0" smtClean="0"/>
                        <a:t>0.336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0.775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smtClean="0"/>
                        <a:t>Longitude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smtClean="0"/>
                        <a:t>Availability</a:t>
                      </a:r>
                      <a:r>
                        <a:rPr lang="en-US" sz="1600" baseline="0" dirty="0" smtClean="0"/>
                        <a:t> in next 60 days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aseline="0" dirty="0" smtClean="0"/>
                        <a:t>Num. of listings &lt; 3 miles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aseline="0" dirty="0" smtClean="0"/>
                        <a:t>Room type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aseline="0" dirty="0" smtClean="0"/>
                        <a:t>Latitude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1251678" y="1352283"/>
            <a:ext cx="10178322" cy="8796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Objective : predict price </a:t>
            </a:r>
            <a:r>
              <a:rPr lang="en-US" dirty="0"/>
              <a:t>of listings in </a:t>
            </a:r>
            <a:r>
              <a:rPr lang="en-US" dirty="0" smtClean="0"/>
              <a:t>West </a:t>
            </a:r>
            <a:r>
              <a:rPr lang="en-US" dirty="0"/>
              <a:t>&amp; Central </a:t>
            </a:r>
            <a:r>
              <a:rPr lang="en-US" dirty="0" smtClean="0"/>
              <a:t>LA</a:t>
            </a:r>
          </a:p>
          <a:p>
            <a:r>
              <a:rPr lang="en-US" dirty="0" smtClean="0"/>
              <a:t>Data: 12,300 samples and 33 features</a:t>
            </a:r>
          </a:p>
          <a:p>
            <a:r>
              <a:rPr lang="en-US" smtClean="0"/>
              <a:t>Method: 70-30 </a:t>
            </a:r>
            <a:r>
              <a:rPr lang="en-US" dirty="0" smtClean="0"/>
              <a:t>train/test split; 5 Fold CV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1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</a:t>
            </a:r>
            <a:r>
              <a:rPr lang="en-US" smtClean="0"/>
              <a:t>vs longitude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00590" y="5076304"/>
            <a:ext cx="4793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Figure: </a:t>
            </a:r>
            <a:r>
              <a:rPr lang="en-US" sz="1600" smtClean="0"/>
              <a:t>kernel density estimate of price by longitude</a:t>
            </a:r>
            <a:endParaRPr lang="en-US" sz="1600" dirty="0" smtClean="0"/>
          </a:p>
          <a:p>
            <a:pPr algn="ctr"/>
            <a:endParaRPr lang="en-US" sz="1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160" y="1874517"/>
            <a:ext cx="5190887" cy="320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2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</a:t>
            </a:r>
            <a:r>
              <a:rPr lang="en-US" smtClean="0"/>
              <a:t>vs longitude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253" y="1249288"/>
            <a:ext cx="6630115" cy="27200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253" y="3909764"/>
            <a:ext cx="6630115" cy="272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1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FUTURE/next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09253"/>
            <a:ext cx="10178322" cy="359359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dirty="0" smtClean="0"/>
              <a:t>Data: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dirty="0" smtClean="0"/>
              <a:t>Quantify </a:t>
            </a:r>
            <a:r>
              <a:rPr lang="en-US" dirty="0" smtClean="0"/>
              <a:t>qualitative variables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dirty="0" smtClean="0"/>
              <a:t>Detect anomalies (outdated/unusual </a:t>
            </a:r>
            <a:r>
              <a:rPr lang="en-US" dirty="0" smtClean="0"/>
              <a:t>listings)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defRPr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dirty="0" smtClean="0"/>
              <a:t>Analysis: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dirty="0" smtClean="0"/>
              <a:t>Geospatial analysis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dirty="0" smtClean="0"/>
              <a:t>Multivariate KDE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485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46036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2376</TotalTime>
  <Words>205</Words>
  <Application>Microsoft Macintosh PowerPoint</Application>
  <PresentationFormat>Widescreen</PresentationFormat>
  <Paragraphs>75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Gill Sans MT</vt:lpstr>
      <vt:lpstr>Impact</vt:lpstr>
      <vt:lpstr>Arial</vt:lpstr>
      <vt:lpstr>Badge</vt:lpstr>
      <vt:lpstr>Analyzing Airbnb Listings in la</vt:lpstr>
      <vt:lpstr>ABOUT THE DATA</vt:lpstr>
      <vt:lpstr>Prediction results</vt:lpstr>
      <vt:lpstr>Price vs longitude</vt:lpstr>
      <vt:lpstr>Price vs longitude</vt:lpstr>
      <vt:lpstr>FUTURE/next steps</vt:lpstr>
      <vt:lpstr> Questions?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Stella Huang</dc:creator>
  <cp:lastModifiedBy>Stella Huang</cp:lastModifiedBy>
  <cp:revision>127</cp:revision>
  <cp:lastPrinted>2020-12-03T02:28:47Z</cp:lastPrinted>
  <dcterms:created xsi:type="dcterms:W3CDTF">2020-11-26T06:56:49Z</dcterms:created>
  <dcterms:modified xsi:type="dcterms:W3CDTF">2020-12-03T22:22:27Z</dcterms:modified>
</cp:coreProperties>
</file>