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63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edro steibel" userId="08d14709d58c96e1" providerId="LiveId" clId="{8F68E0D4-21EA-4AE1-B4CF-5178DD29F8EF}"/>
    <pc:docChg chg="modSld">
      <pc:chgData name="Juan Pedro steibel" userId="08d14709d58c96e1" providerId="LiveId" clId="{8F68E0D4-21EA-4AE1-B4CF-5178DD29F8EF}" dt="2018-11-27T14:28:30.589" v="12" actId="115"/>
      <pc:docMkLst>
        <pc:docMk/>
      </pc:docMkLst>
      <pc:sldChg chg="modSp">
        <pc:chgData name="Juan Pedro steibel" userId="08d14709d58c96e1" providerId="LiveId" clId="{8F68E0D4-21EA-4AE1-B4CF-5178DD29F8EF}" dt="2018-11-11T18:20:05.345" v="0" actId="20577"/>
        <pc:sldMkLst>
          <pc:docMk/>
          <pc:sldMk cId="190728453" sldId="256"/>
        </pc:sldMkLst>
        <pc:spChg chg="mod">
          <ac:chgData name="Juan Pedro steibel" userId="08d14709d58c96e1" providerId="LiveId" clId="{8F68E0D4-21EA-4AE1-B4CF-5178DD29F8EF}" dt="2018-11-11T18:20:05.345" v="0" actId="20577"/>
          <ac:spMkLst>
            <pc:docMk/>
            <pc:sldMk cId="190728453" sldId="256"/>
            <ac:spMk id="3" creationId="{00000000-0000-0000-0000-000000000000}"/>
          </ac:spMkLst>
        </pc:spChg>
      </pc:sldChg>
      <pc:sldChg chg="modSp">
        <pc:chgData name="Juan Pedro steibel" userId="08d14709d58c96e1" providerId="LiveId" clId="{8F68E0D4-21EA-4AE1-B4CF-5178DD29F8EF}" dt="2018-11-27T14:28:30.589" v="12" actId="115"/>
        <pc:sldMkLst>
          <pc:docMk/>
          <pc:sldMk cId="2261408082" sldId="283"/>
        </pc:sldMkLst>
        <pc:graphicFrameChg chg="mod modGraphic">
          <ac:chgData name="Juan Pedro steibel" userId="08d14709d58c96e1" providerId="LiveId" clId="{8F68E0D4-21EA-4AE1-B4CF-5178DD29F8EF}" dt="2018-11-27T14:28:30.589" v="12" actId="115"/>
          <ac:graphicFrameMkLst>
            <pc:docMk/>
            <pc:sldMk cId="2261408082" sldId="283"/>
            <ac:graphicFrameMk id="5" creationId="{00000000-0000-0000-0000-000000000000}"/>
          </ac:graphicFrameMkLst>
        </pc:graphicFrameChg>
      </pc:sldChg>
    </pc:docChg>
  </pc:docChgLst>
  <pc:docChgLst>
    <pc:chgData name="Juan Pedro steibel" userId="08d14709d58c96e1" providerId="LiveId" clId="{B536681B-A45C-4F3C-B52E-6808AFB3A1D7}"/>
    <pc:docChg chg="modSld">
      <pc:chgData name="Juan Pedro steibel" userId="08d14709d58c96e1" providerId="LiveId" clId="{B536681B-A45C-4F3C-B52E-6808AFB3A1D7}" dt="2019-10-03T17:02:31.360" v="13" actId="113"/>
      <pc:docMkLst>
        <pc:docMk/>
      </pc:docMkLst>
      <pc:sldChg chg="modSp">
        <pc:chgData name="Juan Pedro steibel" userId="08d14709d58c96e1" providerId="LiveId" clId="{B536681B-A45C-4F3C-B52E-6808AFB3A1D7}" dt="2019-10-03T17:02:31.360" v="13" actId="113"/>
        <pc:sldMkLst>
          <pc:docMk/>
          <pc:sldMk cId="2186444209" sldId="271"/>
        </pc:sldMkLst>
        <pc:spChg chg="mod">
          <ac:chgData name="Juan Pedro steibel" userId="08d14709d58c96e1" providerId="LiveId" clId="{B536681B-A45C-4F3C-B52E-6808AFB3A1D7}" dt="2019-10-03T17:01:48.192" v="1" actId="20577"/>
          <ac:spMkLst>
            <pc:docMk/>
            <pc:sldMk cId="2186444209" sldId="271"/>
            <ac:spMk id="16" creationId="{00000000-0000-0000-0000-000000000000}"/>
          </ac:spMkLst>
        </pc:spChg>
        <pc:spChg chg="mod">
          <ac:chgData name="Juan Pedro steibel" userId="08d14709d58c96e1" providerId="LiveId" clId="{B536681B-A45C-4F3C-B52E-6808AFB3A1D7}" dt="2019-10-03T17:02:31.360" v="13" actId="113"/>
          <ac:spMkLst>
            <pc:docMk/>
            <pc:sldMk cId="2186444209" sldId="271"/>
            <ac:spMk id="17" creationId="{00000000-0000-0000-0000-000000000000}"/>
          </ac:spMkLst>
        </pc:spChg>
      </pc:sldChg>
    </pc:docChg>
  </pc:docChgLst>
  <pc:docChgLst>
    <pc:chgData name="Juan Pedro steibel" userId="08d14709d58c96e1" providerId="LiveId" clId="{15F383F4-CBBE-422B-A4A8-A9FCC0F024BE}"/>
    <pc:docChg chg="custSel modSld">
      <pc:chgData name="Juan Pedro steibel" userId="08d14709d58c96e1" providerId="LiveId" clId="{15F383F4-CBBE-422B-A4A8-A9FCC0F024BE}" dt="2021-03-10T01:24:27.271" v="13" actId="20577"/>
      <pc:docMkLst>
        <pc:docMk/>
      </pc:docMkLst>
      <pc:sldChg chg="addSp delSp modSp mod">
        <pc:chgData name="Juan Pedro steibel" userId="08d14709d58c96e1" providerId="LiveId" clId="{15F383F4-CBBE-422B-A4A8-A9FCC0F024BE}" dt="2021-03-10T01:22:13.285" v="1" actId="478"/>
        <pc:sldMkLst>
          <pc:docMk/>
          <pc:sldMk cId="190728453" sldId="256"/>
        </pc:sldMkLst>
        <pc:spChg chg="del">
          <ac:chgData name="Juan Pedro steibel" userId="08d14709d58c96e1" providerId="LiveId" clId="{15F383F4-CBBE-422B-A4A8-A9FCC0F024BE}" dt="2021-03-10T01:22:10.144" v="0" actId="478"/>
          <ac:spMkLst>
            <pc:docMk/>
            <pc:sldMk cId="190728453" sldId="256"/>
            <ac:spMk id="3" creationId="{00000000-0000-0000-0000-000000000000}"/>
          </ac:spMkLst>
        </pc:spChg>
        <pc:spChg chg="add del mod">
          <ac:chgData name="Juan Pedro steibel" userId="08d14709d58c96e1" providerId="LiveId" clId="{15F383F4-CBBE-422B-A4A8-A9FCC0F024BE}" dt="2021-03-10T01:22:13.285" v="1" actId="478"/>
          <ac:spMkLst>
            <pc:docMk/>
            <pc:sldMk cId="190728453" sldId="256"/>
            <ac:spMk id="5" creationId="{BFBB7C71-CF28-48F9-A281-63F94E773329}"/>
          </ac:spMkLst>
        </pc:spChg>
      </pc:sldChg>
      <pc:sldChg chg="modSp mod">
        <pc:chgData name="Juan Pedro steibel" userId="08d14709d58c96e1" providerId="LiveId" clId="{15F383F4-CBBE-422B-A4A8-A9FCC0F024BE}" dt="2021-03-10T01:24:27.271" v="13" actId="20577"/>
        <pc:sldMkLst>
          <pc:docMk/>
          <pc:sldMk cId="3579962641" sldId="279"/>
        </pc:sldMkLst>
        <pc:spChg chg="mod">
          <ac:chgData name="Juan Pedro steibel" userId="08d14709d58c96e1" providerId="LiveId" clId="{15F383F4-CBBE-422B-A4A8-A9FCC0F024BE}" dt="2021-03-10T01:24:27.271" v="13" actId="20577"/>
          <ac:spMkLst>
            <pc:docMk/>
            <pc:sldMk cId="3579962641" sldId="279"/>
            <ac:spMk id="5" creationId="{00000000-0000-0000-0000-000000000000}"/>
          </ac:spMkLst>
        </pc:spChg>
      </pc:sldChg>
    </pc:docChg>
  </pc:docChgLst>
  <pc:docChgLst>
    <pc:chgData name="Juan Pedro steibel" userId="08d14709d58c96e1" providerId="LiveId" clId="{836678B2-3E07-4783-BCB8-8EC89D0488A3}"/>
    <pc:docChg chg="undo custSel delSld modSld">
      <pc:chgData name="Juan Pedro steibel" userId="08d14709d58c96e1" providerId="LiveId" clId="{836678B2-3E07-4783-BCB8-8EC89D0488A3}" dt="2020-12-02T23:24:19.729" v="389" actId="20577"/>
      <pc:docMkLst>
        <pc:docMk/>
      </pc:docMkLst>
      <pc:sldChg chg="modSp mod">
        <pc:chgData name="Juan Pedro steibel" userId="08d14709d58c96e1" providerId="LiveId" clId="{836678B2-3E07-4783-BCB8-8EC89D0488A3}" dt="2020-12-02T20:20:34.726" v="3" actId="20577"/>
        <pc:sldMkLst>
          <pc:docMk/>
          <pc:sldMk cId="190728453" sldId="256"/>
        </pc:sldMkLst>
        <pc:spChg chg="mod">
          <ac:chgData name="Juan Pedro steibel" userId="08d14709d58c96e1" providerId="LiveId" clId="{836678B2-3E07-4783-BCB8-8EC89D0488A3}" dt="2020-12-02T20:20:34.726" v="3" actId="20577"/>
          <ac:spMkLst>
            <pc:docMk/>
            <pc:sldMk cId="190728453" sldId="256"/>
            <ac:spMk id="3" creationId="{00000000-0000-0000-0000-000000000000}"/>
          </ac:spMkLst>
        </pc:spChg>
      </pc:sldChg>
      <pc:sldChg chg="del">
        <pc:chgData name="Juan Pedro steibel" userId="08d14709d58c96e1" providerId="LiveId" clId="{836678B2-3E07-4783-BCB8-8EC89D0488A3}" dt="2020-12-02T20:23:38.469" v="7" actId="47"/>
        <pc:sldMkLst>
          <pc:docMk/>
          <pc:sldMk cId="133368332" sldId="278"/>
        </pc:sldMkLst>
      </pc:sldChg>
      <pc:sldChg chg="addSp delSp modSp mod">
        <pc:chgData name="Juan Pedro steibel" userId="08d14709d58c96e1" providerId="LiveId" clId="{836678B2-3E07-4783-BCB8-8EC89D0488A3}" dt="2020-12-02T23:24:19.729" v="389" actId="20577"/>
        <pc:sldMkLst>
          <pc:docMk/>
          <pc:sldMk cId="3579962641" sldId="279"/>
        </pc:sldMkLst>
        <pc:spChg chg="mod">
          <ac:chgData name="Juan Pedro steibel" userId="08d14709d58c96e1" providerId="LiveId" clId="{836678B2-3E07-4783-BCB8-8EC89D0488A3}" dt="2020-12-02T23:24:19.729" v="389" actId="20577"/>
          <ac:spMkLst>
            <pc:docMk/>
            <pc:sldMk cId="3579962641" sldId="279"/>
            <ac:spMk id="5" creationId="{00000000-0000-0000-0000-000000000000}"/>
          </ac:spMkLst>
        </pc:spChg>
        <pc:picChg chg="add mod">
          <ac:chgData name="Juan Pedro steibel" userId="08d14709d58c96e1" providerId="LiveId" clId="{836678B2-3E07-4783-BCB8-8EC89D0488A3}" dt="2020-12-02T22:01:44.491" v="11" actId="1076"/>
          <ac:picMkLst>
            <pc:docMk/>
            <pc:sldMk cId="3579962641" sldId="279"/>
            <ac:picMk id="3" creationId="{66138619-D767-4CBB-A6F8-9BF87B058D81}"/>
          </ac:picMkLst>
        </pc:picChg>
        <pc:picChg chg="del">
          <ac:chgData name="Juan Pedro steibel" userId="08d14709d58c96e1" providerId="LiveId" clId="{836678B2-3E07-4783-BCB8-8EC89D0488A3}" dt="2020-12-02T22:01:37.272" v="8" actId="478"/>
          <ac:picMkLst>
            <pc:docMk/>
            <pc:sldMk cId="3579962641" sldId="279"/>
            <ac:picMk id="7" creationId="{00000000-0000-0000-0000-000000000000}"/>
          </ac:picMkLst>
        </pc:picChg>
      </pc:sldChg>
      <pc:sldChg chg="del">
        <pc:chgData name="Juan Pedro steibel" userId="08d14709d58c96e1" providerId="LiveId" clId="{836678B2-3E07-4783-BCB8-8EC89D0488A3}" dt="2020-12-02T20:23:25.536" v="6" actId="47"/>
        <pc:sldMkLst>
          <pc:docMk/>
          <pc:sldMk cId="716988713" sldId="280"/>
        </pc:sldMkLst>
      </pc:sldChg>
      <pc:sldChg chg="del">
        <pc:chgData name="Juan Pedro steibel" userId="08d14709d58c96e1" providerId="LiveId" clId="{836678B2-3E07-4783-BCB8-8EC89D0488A3}" dt="2020-12-02T20:23:08.347" v="4" actId="47"/>
        <pc:sldMkLst>
          <pc:docMk/>
          <pc:sldMk cId="3461226275" sldId="281"/>
        </pc:sldMkLst>
      </pc:sldChg>
      <pc:sldChg chg="del">
        <pc:chgData name="Juan Pedro steibel" userId="08d14709d58c96e1" providerId="LiveId" clId="{836678B2-3E07-4783-BCB8-8EC89D0488A3}" dt="2020-12-02T20:23:09.745" v="5" actId="47"/>
        <pc:sldMkLst>
          <pc:docMk/>
          <pc:sldMk cId="2781601459" sldId="282"/>
        </pc:sldMkLst>
      </pc:sldChg>
      <pc:sldChg chg="del">
        <pc:chgData name="Juan Pedro steibel" userId="08d14709d58c96e1" providerId="LiveId" clId="{836678B2-3E07-4783-BCB8-8EC89D0488A3}" dt="2020-12-02T22:48:00.462" v="384" actId="47"/>
        <pc:sldMkLst>
          <pc:docMk/>
          <pc:sldMk cId="2261408082" sldId="283"/>
        </pc:sldMkLst>
      </pc:sldChg>
      <pc:sldChg chg="del">
        <pc:chgData name="Juan Pedro steibel" userId="08d14709d58c96e1" providerId="LiveId" clId="{836678B2-3E07-4783-BCB8-8EC89D0488A3}" dt="2020-12-02T22:03:19.268" v="241" actId="47"/>
        <pc:sldMkLst>
          <pc:docMk/>
          <pc:sldMk cId="1589404062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E0A-39E6-42C9-B0DF-228885871CB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EBD-5F9F-4D21-AF98-12785B13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E0A-39E6-42C9-B0DF-228885871CB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EBD-5F9F-4D21-AF98-12785B13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E0A-39E6-42C9-B0DF-228885871CB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EBD-5F9F-4D21-AF98-12785B13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0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375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359"/>
            <a:ext cx="7886700" cy="51526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E0A-39E6-42C9-B0DF-228885871CB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EBD-5F9F-4D21-AF98-12785B13E5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E0A-39E6-42C9-B0DF-228885871CB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EBD-5F9F-4D21-AF98-12785B13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0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E0A-39E6-42C9-B0DF-228885871CB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EBD-5F9F-4D21-AF98-12785B13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9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E0A-39E6-42C9-B0DF-228885871CB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EBD-5F9F-4D21-AF98-12785B13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0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E0A-39E6-42C9-B0DF-228885871CB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EBD-5F9F-4D21-AF98-12785B13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E0A-39E6-42C9-B0DF-228885871CB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EBD-5F9F-4D21-AF98-12785B13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E0A-39E6-42C9-B0DF-228885871CB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EBD-5F9F-4D21-AF98-12785B13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6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E0A-39E6-42C9-B0DF-228885871CB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EBD-5F9F-4D21-AF98-12785B13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5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4E0A-39E6-42C9-B0DF-228885871CB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3EBD-5F9F-4D21-AF98-12785B13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4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0.png"/><Relationship Id="rId7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0.pn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00.png"/><Relationship Id="rId7" Type="http://schemas.openxmlformats.org/officeDocument/2006/relationships/image" Target="../media/image2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37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Gaussian linear mixed models to analyze repeated measure data</a:t>
            </a:r>
          </a:p>
        </p:txBody>
      </p:sp>
    </p:spTree>
    <p:extLst>
      <p:ext uri="{BB962C8B-B14F-4D97-AF65-F5344CB8AC3E}">
        <p14:creationId xmlns:p14="http://schemas.microsoft.com/office/powerpoint/2010/main" val="19072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65813"/>
          </a:xfrm>
        </p:spPr>
        <p:txBody>
          <a:bodyPr>
            <a:normAutofit/>
          </a:bodyPr>
          <a:lstStyle/>
          <a:p>
            <a:r>
              <a:rPr lang="en-US" sz="3600" dirty="0"/>
              <a:t>Modeling the correlation structure: add an animal specific slope (independent)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20388" y="1603086"/>
                <a:ext cx="32264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𝒁𝒖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88" y="1603086"/>
                <a:ext cx="322644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58013" y="3348389"/>
                <a:ext cx="35765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𝒁𝑮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013" y="3348389"/>
                <a:ext cx="357657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78324" y="1591930"/>
                <a:ext cx="1626242" cy="503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𝑰</m:t>
                      </m:r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24" y="1591930"/>
                <a:ext cx="1626242" cy="5035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47532" y="2498251"/>
                <a:ext cx="2050648" cy="782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32" y="2498251"/>
                <a:ext cx="2050648" cy="7825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01964" y="2581559"/>
                <a:ext cx="2863289" cy="571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𝒗𝒂𝒓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964" y="2581559"/>
                <a:ext cx="2863289" cy="5717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7613" y="4175824"/>
                <a:ext cx="5309886" cy="96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𝒗𝒂𝒓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/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𝒔𝒚𝒎𝒎𝒆𝒕𝒓𝒊𝒄𝒂𝒍</m:t>
                                </m:r>
                              </m:e>
                              <m:e/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13" y="4175824"/>
                <a:ext cx="5309886" cy="9600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837499" y="4161102"/>
            <a:ext cx="3164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Notice that variance is a function of time (</a:t>
            </a:r>
            <a:r>
              <a:rPr lang="en-US" sz="1600" dirty="0" err="1"/>
              <a:t>heteroskedasticity</a:t>
            </a:r>
            <a:r>
              <a:rPr lang="en-US" sz="1600" dirty="0"/>
              <a:t>) and that correlation is a function of the pairs of times considered: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09411" y="5441905"/>
                <a:ext cx="2863289" cy="3041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𝒗𝒂𝒓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/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411" y="5441905"/>
                <a:ext cx="2863289" cy="304186"/>
              </a:xfrm>
              <a:prstGeom prst="rect">
                <a:avLst/>
              </a:prstGeom>
              <a:blipFill rotWithShape="0">
                <a:blip r:embed="rId8"/>
                <a:stretch>
                  <a:fillRect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73117" y="5883773"/>
                <a:ext cx="4215839" cy="549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𝒄𝒐𝒗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117" y="5883773"/>
                <a:ext cx="4215839" cy="549253"/>
              </a:xfrm>
              <a:prstGeom prst="rect">
                <a:avLst/>
              </a:prstGeom>
              <a:blipFill rotWithShape="0">
                <a:blip r:embed="rId9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78324" y="2498251"/>
                <a:ext cx="18770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24" y="2498251"/>
                <a:ext cx="1877028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09672" y="2089116"/>
                <a:ext cx="18770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72" y="2089116"/>
                <a:ext cx="1877028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87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4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65813"/>
          </a:xfrm>
        </p:spPr>
        <p:txBody>
          <a:bodyPr>
            <a:normAutofit/>
          </a:bodyPr>
          <a:lstStyle/>
          <a:p>
            <a:r>
              <a:rPr lang="en-US" sz="3600" dirty="0"/>
              <a:t>Modeling the correlation structure: add an animal specific slope (co-varying)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20388" y="1603086"/>
                <a:ext cx="32264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𝒁𝒖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88" y="1603086"/>
                <a:ext cx="322644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58013" y="3348389"/>
                <a:ext cx="35765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𝒁𝑮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013" y="3348389"/>
                <a:ext cx="357657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57426" y="2261899"/>
                <a:ext cx="1626242" cy="503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𝑰</m:t>
                      </m:r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26" y="2261899"/>
                <a:ext cx="1626242" cy="5035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034043"/>
                <a:ext cx="2050648" cy="782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34043"/>
                <a:ext cx="2050648" cy="7825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54432" y="3117351"/>
                <a:ext cx="2863289" cy="601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𝒗𝒂𝒓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𝑠𝑦𝑚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32" y="3117351"/>
                <a:ext cx="2863289" cy="6016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0430" y="4161102"/>
            <a:ext cx="8741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structure induces a more general variance-covariance matrix structure: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992048" y="4738725"/>
                <a:ext cx="3419117" cy="3041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𝒗𝒂𝒓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/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048" y="4738725"/>
                <a:ext cx="3419117" cy="304186"/>
              </a:xfrm>
              <a:prstGeom prst="rect">
                <a:avLst/>
              </a:prstGeom>
              <a:blipFill rotWithShape="0">
                <a:blip r:embed="rId7"/>
                <a:stretch>
                  <a:fillRect l="-35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772856" y="5202932"/>
                <a:ext cx="4881385" cy="549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𝒄𝒐𝒗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856" y="5202932"/>
                <a:ext cx="4881385" cy="5492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8338" y="2151567"/>
                <a:ext cx="3460380" cy="73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38" y="2151567"/>
                <a:ext cx="3460380" cy="73366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30416" y="2268455"/>
                <a:ext cx="18770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416" y="2268455"/>
                <a:ext cx="1877028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17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85"/>
            <a:ext cx="9144000" cy="869335"/>
          </a:xfrm>
        </p:spPr>
        <p:txBody>
          <a:bodyPr>
            <a:noAutofit/>
          </a:bodyPr>
          <a:lstStyle/>
          <a:p>
            <a:r>
              <a:rPr lang="en-US" sz="2800" dirty="0"/>
              <a:t>Alternative interpretation of random coefficient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85" y="857250"/>
            <a:ext cx="3220668" cy="3056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238" y="1974911"/>
            <a:ext cx="5104493" cy="4840684"/>
          </a:xfrm>
          <a:prstGeom prst="rect">
            <a:avLst/>
          </a:prstGeom>
        </p:spPr>
      </p:pic>
      <p:sp>
        <p:nvSpPr>
          <p:cNvPr id="5" name="Bent-Up Arrow 4"/>
          <p:cNvSpPr/>
          <p:nvPr/>
        </p:nvSpPr>
        <p:spPr>
          <a:xfrm rot="5400000">
            <a:off x="2008208" y="4202677"/>
            <a:ext cx="1475772" cy="1354238"/>
          </a:xfrm>
          <a:prstGeom prst="bentUpArrow">
            <a:avLst>
              <a:gd name="adj1" fmla="val 34829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68501" y="1046748"/>
            <a:ext cx="424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individual regressions are a deviation from the group mean </a:t>
            </a:r>
          </a:p>
        </p:txBody>
      </p:sp>
    </p:spTree>
    <p:extLst>
      <p:ext uri="{BB962C8B-B14F-4D97-AF65-F5344CB8AC3E}">
        <p14:creationId xmlns:p14="http://schemas.microsoft.com/office/powerpoint/2010/main" val="235280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heterogeneous variances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76109" y="1603086"/>
                <a:ext cx="565134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𝒁𝒖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09" y="1603086"/>
                <a:ext cx="565134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62584" y="2513154"/>
                <a:ext cx="355921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𝒁𝑮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584" y="2513154"/>
                <a:ext cx="355921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1687011" y="2031357"/>
            <a:ext cx="842058" cy="51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4324" y="3423222"/>
            <a:ext cx="7273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many different ways to introduce heterogeneity in the residual variance matrix to reflect </a:t>
            </a:r>
            <a:r>
              <a:rPr lang="en-US" dirty="0" err="1"/>
              <a:t>heteroskedasticity</a:t>
            </a:r>
            <a:r>
              <a:rPr lang="en-US" dirty="0"/>
              <a:t> over time</a:t>
            </a:r>
          </a:p>
          <a:p>
            <a:endParaRPr lang="en-US" dirty="0"/>
          </a:p>
          <a:p>
            <a:r>
              <a:rPr lang="en-US" dirty="0"/>
              <a:t>In this class we will deal only with the simplest model:</a:t>
            </a:r>
          </a:p>
          <a:p>
            <a:r>
              <a:rPr lang="en-US" dirty="0"/>
              <a:t>	Each element of the diagonal of R is a time-specific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121548" y="5112606"/>
                <a:ext cx="1925016" cy="411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𝒅𝒊𝒂𝒈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548" y="5112606"/>
                <a:ext cx="1925016" cy="411138"/>
              </a:xfrm>
              <a:prstGeom prst="rect">
                <a:avLst/>
              </a:prstGeom>
              <a:blipFill rotWithShape="0">
                <a:blip r:embed="rId4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3620" y="5607936"/>
            <a:ext cx="821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Caution: heterogeneous variances are also modeled by the </a:t>
            </a:r>
            <a:r>
              <a:rPr lang="en-US" dirty="0" err="1"/>
              <a:t>Zu</a:t>
            </a:r>
            <a:r>
              <a:rPr lang="en-US" dirty="0"/>
              <a:t> component so adding heterogeneous residuals to a model may affect estimation of random effect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78324" y="2498251"/>
                <a:ext cx="18770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24" y="2498251"/>
                <a:ext cx="187702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09672" y="2089116"/>
                <a:ext cx="18770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72" y="2089116"/>
                <a:ext cx="187702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31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most complex model (unstructured variance-covariance)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76109" y="1603086"/>
                <a:ext cx="565134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09" y="1603086"/>
                <a:ext cx="565134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44977" y="4515967"/>
            <a:ext cx="7273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 time points, T(T+1)/2 parameters are estimated</a:t>
            </a:r>
          </a:p>
          <a:p>
            <a:r>
              <a:rPr lang="en-US" sz="2400" dirty="0"/>
              <a:t>Can only be fit if T&lt;n (number of observations per group)</a:t>
            </a:r>
          </a:p>
          <a:p>
            <a:r>
              <a:rPr lang="en-US" sz="2400" dirty="0"/>
              <a:t>Past a few time points it is not feasible to fit this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61374" y="2568617"/>
                <a:ext cx="2820474" cy="1626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𝒔𝒚𝒎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374" y="2568617"/>
                <a:ext cx="2820474" cy="16269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7543" y="2568617"/>
                <a:ext cx="18770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43" y="2568617"/>
                <a:ext cx="187702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77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Bayesian analysis with these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priors for all levels</a:t>
            </a:r>
          </a:p>
          <a:p>
            <a:pPr lvl="1"/>
            <a:r>
              <a:rPr lang="en-US" dirty="0"/>
              <a:t>Prior on variances have to be selected carefully</a:t>
            </a:r>
          </a:p>
          <a:p>
            <a:pPr lvl="1"/>
            <a:r>
              <a:rPr lang="en-US" dirty="0"/>
              <a:t>Non-informative priors or almost non-informative priors may lead to (almost) improper posterior</a:t>
            </a:r>
          </a:p>
          <a:p>
            <a:r>
              <a:rPr lang="en-US" dirty="0"/>
              <a:t>Implement Gibbs sampler</a:t>
            </a:r>
          </a:p>
          <a:p>
            <a:r>
              <a:rPr lang="en-US" dirty="0"/>
              <a:t>Monitor convergence carefully</a:t>
            </a:r>
          </a:p>
          <a:p>
            <a:pPr lvl="1"/>
            <a:r>
              <a:rPr lang="en-US" dirty="0"/>
              <a:t>Start monitoring convergence of full model (deviance)</a:t>
            </a:r>
          </a:p>
          <a:p>
            <a:pPr lvl="1"/>
            <a:r>
              <a:rPr lang="en-US" dirty="0"/>
              <a:t>Monitor convergence of upper level parameters (co-variances)</a:t>
            </a:r>
          </a:p>
          <a:p>
            <a:pPr lvl="1"/>
            <a:r>
              <a:rPr lang="en-US" dirty="0"/>
              <a:t>Check autocorrelation and cross-correlations</a:t>
            </a:r>
          </a:p>
          <a:p>
            <a:r>
              <a:rPr lang="en-US" dirty="0"/>
              <a:t>Perform posterior inferences</a:t>
            </a:r>
          </a:p>
        </p:txBody>
      </p:sp>
    </p:spTree>
    <p:extLst>
      <p:ext uri="{BB962C8B-B14F-4D97-AF65-F5344CB8AC3E}">
        <p14:creationId xmlns:p14="http://schemas.microsoft.com/office/powerpoint/2010/main" val="2524947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65813"/>
          </a:xfrm>
        </p:spPr>
        <p:txBody>
          <a:bodyPr>
            <a:normAutofit/>
          </a:bodyPr>
          <a:lstStyle/>
          <a:p>
            <a:r>
              <a:rPr lang="en-US" dirty="0"/>
              <a:t>Bayesian analysis of compound symmetry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5498" y="1613711"/>
                <a:ext cx="32264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𝒁𝒖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498" y="1613711"/>
                <a:ext cx="322644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71452" y="2330223"/>
                <a:ext cx="480687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452" y="2330223"/>
                <a:ext cx="480687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63378" y="2942596"/>
                <a:ext cx="22141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378" y="2942596"/>
                <a:ext cx="2214140" cy="369332"/>
              </a:xfrm>
              <a:prstGeom prst="rect">
                <a:avLst/>
              </a:prstGeom>
              <a:blipFill>
                <a:blip r:embed="rId4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98777" y="4779984"/>
                <a:ext cx="33231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𝑔𝑎𝑚𝑚𝑎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77" y="4779984"/>
                <a:ext cx="3323139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73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63378" y="3298064"/>
                <a:ext cx="22141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378" y="3298064"/>
                <a:ext cx="221414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98776" y="5149316"/>
                <a:ext cx="33231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𝑔𝑎𝑚𝑚𝑎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76" y="5149316"/>
                <a:ext cx="3323139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667" r="-146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978324" y="4775392"/>
                <a:ext cx="1783947" cy="400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24" y="4775392"/>
                <a:ext cx="1783947" cy="4009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41529" y="5670880"/>
            <a:ext cx="292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equivalence to inverse scaled chi-squared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20764" y="5128918"/>
                <a:ext cx="1783947" cy="400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4" y="5128918"/>
                <a:ext cx="1783947" cy="4009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08665" y="3765253"/>
            <a:ext cx="102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3011" y="4149974"/>
            <a:ext cx="3492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Semi conjugate </a:t>
            </a:r>
          </a:p>
          <a:p>
            <a:pPr algn="ctr"/>
            <a:r>
              <a:rPr lang="en-US" dirty="0"/>
              <a:t>(more convenient computationally)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61220" y="4288473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</p:spTree>
    <p:extLst>
      <p:ext uri="{BB962C8B-B14F-4D97-AF65-F5344CB8AC3E}">
        <p14:creationId xmlns:p14="http://schemas.microsoft.com/office/powerpoint/2010/main" val="218644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65813"/>
          </a:xfrm>
        </p:spPr>
        <p:txBody>
          <a:bodyPr>
            <a:normAutofit/>
          </a:bodyPr>
          <a:lstStyle/>
          <a:p>
            <a:r>
              <a:rPr lang="en-US" dirty="0"/>
              <a:t>Bayesian analysis of independent coefficient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71452" y="2330223"/>
                <a:ext cx="480687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452" y="2330223"/>
                <a:ext cx="4806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11965" y="3040453"/>
                <a:ext cx="22141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65" y="3040453"/>
                <a:ext cx="221414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98777" y="4779984"/>
                <a:ext cx="33231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𝑔𝑎𝑚𝑚𝑎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77" y="4779984"/>
                <a:ext cx="3323139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73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21914" y="3008094"/>
                <a:ext cx="22141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14" y="3008094"/>
                <a:ext cx="221414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98776" y="5149316"/>
                <a:ext cx="33231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𝑔𝑎𝑚𝑚𝑎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76" y="5149316"/>
                <a:ext cx="3323139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667" r="-165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978324" y="4775392"/>
                <a:ext cx="1783947" cy="400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24" y="4775392"/>
                <a:ext cx="1783947" cy="4009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20764" y="5128918"/>
                <a:ext cx="1783947" cy="400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  <m:sup/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4" y="5128918"/>
                <a:ext cx="1783947" cy="4009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08665" y="3765253"/>
            <a:ext cx="102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3011" y="4149974"/>
            <a:ext cx="3492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Semi conjugate </a:t>
            </a:r>
          </a:p>
          <a:p>
            <a:pPr algn="ctr"/>
            <a:r>
              <a:rPr lang="en-US" dirty="0"/>
              <a:t>(more convenient computationally)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61220" y="4288473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60345" y="3036323"/>
                <a:ext cx="2214140" cy="386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345" y="3036323"/>
                <a:ext cx="2214140" cy="386581"/>
              </a:xfrm>
              <a:prstGeom prst="rect">
                <a:avLst/>
              </a:prstGeom>
              <a:blipFill rotWithShape="0">
                <a:blip r:embed="rId9"/>
                <a:stretch>
                  <a:fillRect b="-29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32367" y="5536494"/>
                <a:ext cx="3323139" cy="4396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𝑔𝑎𝑚𝑚𝑎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367" y="5536494"/>
                <a:ext cx="3323139" cy="43967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55486" y="5555858"/>
                <a:ext cx="1783947" cy="4723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486" y="5555858"/>
                <a:ext cx="1783947" cy="47237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487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65813"/>
          </a:xfrm>
        </p:spPr>
        <p:txBody>
          <a:bodyPr>
            <a:normAutofit/>
          </a:bodyPr>
          <a:lstStyle/>
          <a:p>
            <a:r>
              <a:rPr lang="en-US" dirty="0"/>
              <a:t>Bayesian analysis of random coefficient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71452" y="2330223"/>
                <a:ext cx="480687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452" y="2330223"/>
                <a:ext cx="4806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98777" y="4779984"/>
                <a:ext cx="33231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𝑔𝑎𝑚𝑚𝑎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77" y="4779984"/>
                <a:ext cx="3323139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73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21914" y="3008094"/>
                <a:ext cx="22141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14" y="3008094"/>
                <a:ext cx="221414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978324" y="4775392"/>
                <a:ext cx="1783947" cy="400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24" y="4775392"/>
                <a:ext cx="1783947" cy="4009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08665" y="3765253"/>
            <a:ext cx="102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3011" y="4149974"/>
            <a:ext cx="3492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Semi conjugate </a:t>
            </a:r>
          </a:p>
          <a:p>
            <a:pPr algn="ctr"/>
            <a:r>
              <a:rPr lang="en-US" dirty="0"/>
              <a:t>(more convenient computationally)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61220" y="4288473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8625" y="3115829"/>
                <a:ext cx="2863289" cy="601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𝛼𝛽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𝛼𝛽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625" y="3115829"/>
                <a:ext cx="2863289" cy="6016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849068" y="5566640"/>
            <a:ext cx="5518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Prior on variance-covariance matrix?</a:t>
            </a:r>
          </a:p>
        </p:txBody>
      </p:sp>
    </p:spTree>
    <p:extLst>
      <p:ext uri="{BB962C8B-B14F-4D97-AF65-F5344CB8AC3E}">
        <p14:creationId xmlns:p14="http://schemas.microsoft.com/office/powerpoint/2010/main" val="2311229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65813"/>
          </a:xfrm>
        </p:spPr>
        <p:txBody>
          <a:bodyPr>
            <a:normAutofit/>
          </a:bodyPr>
          <a:lstStyle/>
          <a:p>
            <a:r>
              <a:rPr lang="en-US" dirty="0"/>
              <a:t>Bayesian analysis of random coefficient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71452" y="2330223"/>
                <a:ext cx="480687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452" y="2330223"/>
                <a:ext cx="4806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21914" y="3008094"/>
                <a:ext cx="22141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14" y="3008094"/>
                <a:ext cx="221414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8625" y="3115829"/>
                <a:ext cx="2863289" cy="601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𝛼𝛽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𝛼𝛽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625" y="3115829"/>
                <a:ext cx="2863289" cy="6016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490253" y="3749022"/>
            <a:ext cx="5518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Prior on variance-covariance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3112" y="4464947"/>
                <a:ext cx="3332306" cy="601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𝑊𝑖𝑠h𝑎𝑟𝑡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112" y="4464947"/>
                <a:ext cx="3332306" cy="6016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6" idx="0"/>
          </p:cNvCxnSpPr>
          <p:nvPr/>
        </p:nvCxnSpPr>
        <p:spPr>
          <a:xfrm flipV="1">
            <a:off x="3350871" y="4855581"/>
            <a:ext cx="1122744" cy="60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55448" y="5457220"/>
            <a:ext cx="1990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priori (proportional) variance-covariance matrix</a:t>
            </a:r>
          </a:p>
        </p:txBody>
      </p:sp>
      <p:cxnSp>
        <p:nvCxnSpPr>
          <p:cNvPr id="10" name="Straight Arrow Connector 9"/>
          <p:cNvCxnSpPr>
            <a:stCxn id="20" idx="0"/>
          </p:cNvCxnSpPr>
          <p:nvPr/>
        </p:nvCxnSpPr>
        <p:spPr>
          <a:xfrm flipH="1" flipV="1">
            <a:off x="4953966" y="4855582"/>
            <a:ext cx="515072" cy="60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3615" y="5457220"/>
            <a:ext cx="1990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Degrees of freedom</a:t>
            </a:r>
          </a:p>
          <a:p>
            <a:pPr algn="ctr"/>
            <a:r>
              <a:rPr lang="en-US" sz="1600" dirty="0"/>
              <a:t>Larger of equal to matrix dimension</a:t>
            </a:r>
          </a:p>
        </p:txBody>
      </p:sp>
    </p:spTree>
    <p:extLst>
      <p:ext uri="{BB962C8B-B14F-4D97-AF65-F5344CB8AC3E}">
        <p14:creationId xmlns:p14="http://schemas.microsoft.com/office/powerpoint/2010/main" val="43450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7615"/>
            <a:ext cx="7886700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Characteristics of repeated measure data</a:t>
            </a:r>
          </a:p>
          <a:p>
            <a:r>
              <a:rPr lang="en-US" dirty="0"/>
              <a:t>Motivating example</a:t>
            </a:r>
          </a:p>
          <a:p>
            <a:r>
              <a:rPr lang="en-US" dirty="0"/>
              <a:t>Review of </a:t>
            </a:r>
            <a:r>
              <a:rPr lang="en-US" dirty="0" err="1"/>
              <a:t>frequentist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Modeling the mean</a:t>
            </a:r>
          </a:p>
          <a:p>
            <a:pPr lvl="1"/>
            <a:r>
              <a:rPr lang="en-US" dirty="0"/>
              <a:t>Modeling the correlation structure</a:t>
            </a:r>
          </a:p>
          <a:p>
            <a:pPr lvl="1"/>
            <a:r>
              <a:rPr lang="en-US" dirty="0"/>
              <a:t>Modeling heterogeneous variances</a:t>
            </a:r>
          </a:p>
          <a:p>
            <a:r>
              <a:rPr lang="en-US" dirty="0"/>
              <a:t>Bayesian analysis: </a:t>
            </a:r>
          </a:p>
          <a:p>
            <a:pPr lvl="1"/>
            <a:r>
              <a:rPr lang="en-US" dirty="0"/>
              <a:t>Priors</a:t>
            </a:r>
          </a:p>
          <a:p>
            <a:pPr lvl="1"/>
            <a:r>
              <a:rPr lang="en-US" dirty="0"/>
              <a:t>Model comparison and testing</a:t>
            </a:r>
          </a:p>
        </p:txBody>
      </p:sp>
    </p:spTree>
    <p:extLst>
      <p:ext uri="{BB962C8B-B14F-4D97-AF65-F5344CB8AC3E}">
        <p14:creationId xmlns:p14="http://schemas.microsoft.com/office/powerpoint/2010/main" val="2102142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Bayesian analysis of the multivariate (unstructured covariance)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76109" y="1603086"/>
                <a:ext cx="565134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09" y="1603086"/>
                <a:ext cx="565134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20177" y="2574709"/>
                <a:ext cx="3262303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  <m:sup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177" y="2574709"/>
                <a:ext cx="3262303" cy="14618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20177" y="4515699"/>
                <a:ext cx="333230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𝑊𝑖𝑠h𝑎𝑟𝑡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177" y="4515699"/>
                <a:ext cx="3332306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86366" y="5579370"/>
            <a:ext cx="8397027" cy="97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unstructured variance-covariance matrix, inverse </a:t>
            </a:r>
            <a:r>
              <a:rPr lang="en-US" sz="2800" dirty="0" err="1"/>
              <a:t>whishart</a:t>
            </a:r>
            <a:r>
              <a:rPr lang="en-US" sz="2800" dirty="0"/>
              <a:t> is a typical prior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97548" y="1596455"/>
                <a:ext cx="18770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548" y="1596455"/>
                <a:ext cx="187702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278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Wishart</a:t>
            </a:r>
            <a:r>
              <a:rPr lang="en-US" sz="3600" dirty="0"/>
              <a:t> and inverse </a:t>
            </a:r>
            <a:r>
              <a:rPr lang="en-US" sz="3600" dirty="0" err="1"/>
              <a:t>Wishart</a:t>
            </a:r>
            <a:r>
              <a:rPr lang="en-US" sz="3600" dirty="0"/>
              <a:t>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2572" y="1617953"/>
                <a:ext cx="414367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𝑊𝑖𝑠h𝑎𝑟𝑡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72" y="1617953"/>
                <a:ext cx="414367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21972" y="2241256"/>
            <a:ext cx="839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Multivariate generalization of the gamma distribution: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40577" y="2774901"/>
                <a:ext cx="414367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577" y="2774901"/>
                <a:ext cx="414367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74034" y="3210639"/>
                <a:ext cx="414367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𝑊𝑖𝑠h𝑎𝑟𝑡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34" y="3210639"/>
                <a:ext cx="414367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84766" y="4251676"/>
                <a:ext cx="5206186" cy="486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𝑖𝑛𝑣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𝑊𝑖𝑠h𝑎𝑟𝑡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766" y="4251676"/>
                <a:ext cx="5206186" cy="4863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21971" y="3684991"/>
            <a:ext cx="839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Its inverse, will follow the inverse-</a:t>
            </a:r>
            <a:r>
              <a:rPr lang="en-US" sz="2800" dirty="0" err="1"/>
              <a:t>wishart</a:t>
            </a:r>
            <a:r>
              <a:rPr lang="en-US" sz="2800" dirty="0"/>
              <a:t>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7097" y="5125276"/>
            <a:ext cx="8397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Caution: sometimes the inverse-</a:t>
            </a:r>
            <a:r>
              <a:rPr lang="en-US" sz="2800" dirty="0" err="1"/>
              <a:t>wishart</a:t>
            </a:r>
            <a:r>
              <a:rPr lang="en-US" sz="2800" dirty="0"/>
              <a:t> or the </a:t>
            </a:r>
            <a:r>
              <a:rPr lang="en-US" sz="2800" dirty="0" err="1"/>
              <a:t>wishart</a:t>
            </a:r>
            <a:r>
              <a:rPr lang="en-US" sz="2800" dirty="0"/>
              <a:t> are parameterized in terms of V or its inverse (similar to the gamma and inverse-gamma).</a:t>
            </a:r>
          </a:p>
        </p:txBody>
      </p:sp>
    </p:spTree>
    <p:extLst>
      <p:ext uri="{BB962C8B-B14F-4D97-AF65-F5344CB8AC3E}">
        <p14:creationId xmlns:p14="http://schemas.microsoft.com/office/powerpoint/2010/main" val="386398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Wishart</a:t>
            </a:r>
            <a:r>
              <a:rPr lang="en-US" sz="3600" dirty="0"/>
              <a:t> and inverse </a:t>
            </a:r>
            <a:r>
              <a:rPr lang="en-US" sz="3600" dirty="0" err="1"/>
              <a:t>Wishart</a:t>
            </a:r>
            <a:r>
              <a:rPr lang="en-US" sz="3600" dirty="0"/>
              <a:t>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2572" y="1617953"/>
                <a:ext cx="414367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𝑊𝑖𝑠h𝑎𝑟𝑡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72" y="1617953"/>
                <a:ext cx="414367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21972" y="2241256"/>
            <a:ext cx="839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Multivariate generalization of the gamma distribution: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40577" y="2774901"/>
                <a:ext cx="476400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577" y="2774901"/>
                <a:ext cx="476400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60404" y="3249276"/>
                <a:ext cx="414367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𝑊𝑖𝑠h𝑎𝑟𝑡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04" y="3249276"/>
                <a:ext cx="414367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84765" y="5140314"/>
                <a:ext cx="6081949" cy="486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𝑖𝑛𝑣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𝑊𝑖𝑠h𝑎𝑟𝑡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765" y="5140314"/>
                <a:ext cx="6081949" cy="4863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21971" y="4573629"/>
            <a:ext cx="839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Its inverse, will follow the inverse-</a:t>
            </a:r>
            <a:r>
              <a:rPr lang="en-US" sz="2800" dirty="0" err="1"/>
              <a:t>wishart</a:t>
            </a:r>
            <a:r>
              <a:rPr lang="en-US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36282" y="3826676"/>
                <a:ext cx="4266028" cy="5223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𝒕𝒓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82" y="3826676"/>
                <a:ext cx="4266028" cy="5223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052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85"/>
            <a:ext cx="7886700" cy="869335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413" y="1112508"/>
            <a:ext cx="3846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Weights of 30 rats</a:t>
            </a:r>
          </a:p>
          <a:p>
            <a:pPr lvl="1"/>
            <a:r>
              <a:rPr lang="en-US" sz="2000" dirty="0"/>
              <a:t>From </a:t>
            </a:r>
            <a:r>
              <a:rPr lang="en-US" sz="2000" dirty="0" err="1"/>
              <a:t>OpenBUGS</a:t>
            </a:r>
            <a:r>
              <a:rPr lang="en-US" sz="2000" dirty="0"/>
              <a:t> examples</a:t>
            </a:r>
          </a:p>
          <a:p>
            <a:endParaRPr lang="en-US" sz="2000" dirty="0"/>
          </a:p>
          <a:p>
            <a:r>
              <a:rPr lang="en-US" sz="2000" dirty="0"/>
              <a:t>Assume linear trend for fixed effects</a:t>
            </a:r>
          </a:p>
          <a:p>
            <a:endParaRPr lang="en-US" sz="2000" dirty="0"/>
          </a:p>
          <a:p>
            <a:r>
              <a:rPr lang="en-US" sz="2000" dirty="0"/>
              <a:t>Fit an </a:t>
            </a:r>
            <a:r>
              <a:rPr lang="en-US" sz="2000" dirty="0" err="1"/>
              <a:t>icm</a:t>
            </a:r>
            <a:r>
              <a:rPr lang="en-US" sz="2000" dirty="0"/>
              <a:t> in two different implementations in stan</a:t>
            </a:r>
          </a:p>
          <a:p>
            <a:r>
              <a:rPr lang="en-US" sz="2000" dirty="0"/>
              <a:t>      direct translation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stanified</a:t>
            </a:r>
            <a:r>
              <a:rPr lang="en-US" sz="2000" dirty="0"/>
              <a:t> translation</a:t>
            </a:r>
          </a:p>
          <a:p>
            <a:endParaRPr lang="en-US" sz="2000" dirty="0"/>
          </a:p>
          <a:p>
            <a:r>
              <a:rPr lang="en-US" sz="2000" dirty="0"/>
              <a:t>Fit </a:t>
            </a:r>
            <a:r>
              <a:rPr lang="en-US" sz="2000" dirty="0" err="1"/>
              <a:t>rcm</a:t>
            </a:r>
            <a:r>
              <a:rPr lang="en-US" sz="2000" dirty="0"/>
              <a:t> in stan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38619-D767-4CBB-A6F8-9BF87B05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71" y="773723"/>
            <a:ext cx="4830616" cy="45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6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854633" cy="816015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of repeated measure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</a:t>
            </a:r>
          </a:p>
          <a:p>
            <a:pPr lvl="1"/>
            <a:r>
              <a:rPr lang="en-US" dirty="0"/>
              <a:t>External factors (treatments, contemporary groups)</a:t>
            </a:r>
          </a:p>
          <a:p>
            <a:pPr lvl="1"/>
            <a:r>
              <a:rPr lang="en-US" dirty="0"/>
              <a:t>Time-dependent trend</a:t>
            </a:r>
          </a:p>
          <a:p>
            <a:pPr lvl="2"/>
            <a:r>
              <a:rPr lang="en-US" dirty="0"/>
              <a:t>Possible interaction with external factors</a:t>
            </a:r>
          </a:p>
          <a:p>
            <a:pPr lvl="1"/>
            <a:r>
              <a:rPr lang="en-US" dirty="0"/>
              <a:t>(most commonly) This is the object of inference</a:t>
            </a:r>
          </a:p>
          <a:p>
            <a:r>
              <a:rPr lang="en-US" dirty="0"/>
              <a:t>Correlation structure</a:t>
            </a:r>
          </a:p>
          <a:p>
            <a:pPr lvl="1"/>
            <a:r>
              <a:rPr lang="en-US" dirty="0"/>
              <a:t>Within animal, between measurement correlation usually present</a:t>
            </a:r>
          </a:p>
          <a:p>
            <a:pPr lvl="1"/>
            <a:r>
              <a:rPr lang="en-US" dirty="0"/>
              <a:t>Function of time and/or differences between time point</a:t>
            </a:r>
          </a:p>
          <a:p>
            <a:pPr lvl="1"/>
            <a:r>
              <a:rPr lang="en-US" dirty="0"/>
              <a:t>This is treated (generally) as nuisance parameters</a:t>
            </a:r>
          </a:p>
          <a:p>
            <a:r>
              <a:rPr lang="en-US" dirty="0"/>
              <a:t>Heterogeneous variances</a:t>
            </a:r>
          </a:p>
          <a:p>
            <a:pPr lvl="1"/>
            <a:r>
              <a:rPr lang="en-US" dirty="0"/>
              <a:t>In general there is variance heterogeneity over time</a:t>
            </a:r>
          </a:p>
        </p:txBody>
      </p:sp>
    </p:spTree>
    <p:extLst>
      <p:ext uri="{BB962C8B-B14F-4D97-AF65-F5344CB8AC3E}">
        <p14:creationId xmlns:p14="http://schemas.microsoft.com/office/powerpoint/2010/main" val="341631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905" y="700273"/>
            <a:ext cx="5646095" cy="5354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85"/>
            <a:ext cx="7886700" cy="869335"/>
          </a:xfrm>
        </p:spPr>
        <p:txBody>
          <a:bodyPr>
            <a:normAutofit/>
          </a:bodyPr>
          <a:lstStyle/>
          <a:p>
            <a:r>
              <a:rPr lang="en-US" dirty="0"/>
              <a:t>Motivating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397" y="1627662"/>
            <a:ext cx="332507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Weights of 27 rats</a:t>
            </a:r>
          </a:p>
          <a:p>
            <a:r>
              <a:rPr lang="en-US" sz="1350" dirty="0"/>
              <a:t>	subject to 3 treatments</a:t>
            </a:r>
          </a:p>
          <a:p>
            <a:r>
              <a:rPr lang="en-US" sz="1350" dirty="0"/>
              <a:t>	measured over a 5 week period</a:t>
            </a:r>
          </a:p>
        </p:txBody>
      </p:sp>
      <p:sp>
        <p:nvSpPr>
          <p:cNvPr id="6" name="Right Arrow 5"/>
          <p:cNvSpPr/>
          <p:nvPr/>
        </p:nvSpPr>
        <p:spPr>
          <a:xfrm rot="19757487">
            <a:off x="4723438" y="2424012"/>
            <a:ext cx="2631869" cy="570016"/>
          </a:xfrm>
          <a:prstGeom prst="rightArrow">
            <a:avLst>
              <a:gd name="adj1" fmla="val 50000"/>
              <a:gd name="adj2" fmla="val 15585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Mean Time-trend </a:t>
            </a:r>
          </a:p>
        </p:txBody>
      </p:sp>
      <p:sp>
        <p:nvSpPr>
          <p:cNvPr id="7" name="Right Arrow 6"/>
          <p:cNvSpPr/>
          <p:nvPr/>
        </p:nvSpPr>
        <p:spPr>
          <a:xfrm rot="19429234">
            <a:off x="6010367" y="3016937"/>
            <a:ext cx="2487810" cy="316430"/>
          </a:xfrm>
          <a:prstGeom prst="rightArrow">
            <a:avLst>
              <a:gd name="adj1" fmla="val 50000"/>
              <a:gd name="adj2" fmla="val 20186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Group- specific time-trend </a:t>
            </a:r>
          </a:p>
        </p:txBody>
      </p:sp>
      <p:sp>
        <p:nvSpPr>
          <p:cNvPr id="8" name="Right Arrow 7"/>
          <p:cNvSpPr/>
          <p:nvPr/>
        </p:nvSpPr>
        <p:spPr>
          <a:xfrm rot="20439937">
            <a:off x="6210122" y="3479407"/>
            <a:ext cx="2487810" cy="316430"/>
          </a:xfrm>
          <a:prstGeom prst="rightArrow">
            <a:avLst>
              <a:gd name="adj1" fmla="val 50000"/>
              <a:gd name="adj2" fmla="val 20186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Group- specific time-trend 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4194959" y="4762747"/>
            <a:ext cx="258287" cy="527045"/>
          </a:xfrm>
          <a:prstGeom prst="upDownArrow">
            <a:avLst>
              <a:gd name="adj1" fmla="val 40741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Up-Down Arrow 9"/>
          <p:cNvSpPr/>
          <p:nvPr/>
        </p:nvSpPr>
        <p:spPr>
          <a:xfrm>
            <a:off x="8551018" y="1344911"/>
            <a:ext cx="258287" cy="2317884"/>
          </a:xfrm>
          <a:prstGeom prst="upDownArrow">
            <a:avLst>
              <a:gd name="adj1" fmla="val 40741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5683522" y="3224214"/>
            <a:ext cx="260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Heteroskedasticity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03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1843"/>
          </a:xfrm>
        </p:spPr>
        <p:txBody>
          <a:bodyPr>
            <a:normAutofit/>
          </a:bodyPr>
          <a:lstStyle/>
          <a:p>
            <a:r>
              <a:rPr lang="en-US" sz="4000" dirty="0"/>
              <a:t>A general linear model, </a:t>
            </a:r>
            <a:r>
              <a:rPr lang="en-US" sz="4000" dirty="0" err="1"/>
              <a:t>frequentist</a:t>
            </a:r>
            <a:r>
              <a:rPr lang="en-US" sz="4000" dirty="0"/>
              <a:t>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964" y="3194605"/>
                <a:ext cx="565134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𝒁𝒖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64" y="3194605"/>
                <a:ext cx="565134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27355" y="4230539"/>
            <a:ext cx="1968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Population-specific</a:t>
            </a:r>
          </a:p>
          <a:p>
            <a:pPr algn="ctr"/>
            <a:r>
              <a:rPr lang="en-US" dirty="0"/>
              <a:t>mean model</a:t>
            </a:r>
          </a:p>
          <a:p>
            <a:pPr algn="ctr"/>
            <a:r>
              <a:rPr lang="en-US" dirty="0"/>
              <a:t>(fixed effects)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2711599" y="3628657"/>
            <a:ext cx="1073323" cy="60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74820" y="4734555"/>
            <a:ext cx="1887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Individual-specific departure from population mean.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4618529" y="3687048"/>
            <a:ext cx="150637" cy="104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82584" y="4348732"/>
            <a:ext cx="188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Unexplained variation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5897417" y="3547634"/>
            <a:ext cx="1128876" cy="80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95843" y="5678155"/>
                <a:ext cx="18770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843" y="5678155"/>
                <a:ext cx="187702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20294" y="5078200"/>
                <a:ext cx="18770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294" y="5078200"/>
                <a:ext cx="187702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5032" y="2067008"/>
                <a:ext cx="355921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𝒁𝑮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32" y="2067008"/>
                <a:ext cx="355921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endCxn id="17" idx="2"/>
          </p:cNvCxnSpPr>
          <p:nvPr/>
        </p:nvCxnSpPr>
        <p:spPr>
          <a:xfrm flipH="1" flipV="1">
            <a:off x="2404640" y="2559451"/>
            <a:ext cx="535330" cy="76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03767" y="1416299"/>
            <a:ext cx="2893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and variance over time are modeled by both, residuals and random effects</a:t>
            </a:r>
          </a:p>
        </p:txBody>
      </p:sp>
    </p:spTree>
    <p:extLst>
      <p:ext uri="{BB962C8B-B14F-4D97-AF65-F5344CB8AC3E}">
        <p14:creationId xmlns:p14="http://schemas.microsoft.com/office/powerpoint/2010/main" val="184346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5" grpId="0"/>
      <p:bldP spid="16" grpId="0"/>
      <p:bldP spid="1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Treat times as categories</a:t>
            </a:r>
          </a:p>
          <a:p>
            <a:pPr lvl="1"/>
            <a:r>
              <a:rPr lang="en-US" sz="2000" dirty="0"/>
              <a:t>Only possible if a small number of time points are measures</a:t>
            </a:r>
          </a:p>
          <a:p>
            <a:pPr lvl="2"/>
            <a:r>
              <a:rPr lang="en-US" sz="1800" dirty="0"/>
              <a:t>In particular: Same times measured in all individuals</a:t>
            </a:r>
          </a:p>
          <a:p>
            <a:pPr lvl="1"/>
            <a:r>
              <a:rPr lang="en-US" sz="2000" dirty="0"/>
              <a:t>Tend to model means better at the expense of possible over fitting</a:t>
            </a:r>
          </a:p>
          <a:p>
            <a:pPr lvl="1"/>
            <a:r>
              <a:rPr lang="en-US" sz="2000" dirty="0"/>
              <a:t>Preferred first step when comparing </a:t>
            </a:r>
            <a:r>
              <a:rPr lang="en-US" sz="2000" dirty="0" err="1"/>
              <a:t>covariances</a:t>
            </a:r>
            <a:r>
              <a:rPr lang="en-US" sz="2000" dirty="0"/>
              <a:t> structures</a:t>
            </a:r>
          </a:p>
          <a:p>
            <a:r>
              <a:rPr lang="en-US" sz="2400" dirty="0"/>
              <a:t>Treat time as a continuous variable and fit a regression on it</a:t>
            </a:r>
          </a:p>
          <a:p>
            <a:pPr lvl="1"/>
            <a:r>
              <a:rPr lang="en-US" sz="2000" dirty="0"/>
              <a:t>Under fitting can lead to biased residual and random effects estimates (affects covariance structure selection)</a:t>
            </a:r>
          </a:p>
          <a:p>
            <a:pPr lvl="1"/>
            <a:r>
              <a:rPr lang="en-US" sz="2000" dirty="0"/>
              <a:t>Consider alternative linear models (and in some cases non-linear models)</a:t>
            </a:r>
          </a:p>
          <a:p>
            <a:pPr lvl="1"/>
            <a:r>
              <a:rPr lang="en-US" sz="2000" dirty="0"/>
              <a:t>Don’t limit yourself to a straight line and don’t abuse polynomial regression</a:t>
            </a:r>
          </a:p>
          <a:p>
            <a:pPr lvl="1"/>
            <a:r>
              <a:rPr lang="en-US" sz="2000" dirty="0"/>
              <a:t>If you use polynomial regression, perform variable selection</a:t>
            </a:r>
          </a:p>
        </p:txBody>
      </p:sp>
    </p:spTree>
    <p:extLst>
      <p:ext uri="{BB962C8B-B14F-4D97-AF65-F5344CB8AC3E}">
        <p14:creationId xmlns:p14="http://schemas.microsoft.com/office/powerpoint/2010/main" val="236372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the correlation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76109" y="1603086"/>
                <a:ext cx="565134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𝒁𝒖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09" y="1603086"/>
                <a:ext cx="565134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62584" y="2513154"/>
                <a:ext cx="355921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𝒁𝑮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584" y="2513154"/>
                <a:ext cx="355921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1687011" y="2031357"/>
            <a:ext cx="842058" cy="51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4324" y="3423222"/>
                <a:ext cx="727374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can tackle this problem by choosing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One thing to have in mind is that because both random and residual correlations can be modeled, over fitting may </a:t>
                </a:r>
                <a:r>
                  <a:rPr lang="en-US" dirty="0" err="1"/>
                  <a:t>ocur</a:t>
                </a:r>
                <a:r>
                  <a:rPr lang="en-US" dirty="0"/>
                  <a:t> if we use a too general model in both elements.</a:t>
                </a:r>
              </a:p>
              <a:p>
                <a:endParaRPr lang="en-US" dirty="0"/>
              </a:p>
              <a:p>
                <a:r>
                  <a:rPr lang="en-US" dirty="0"/>
                  <a:t>We will now start with the simplest model and make it progressively more complex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24" y="3423222"/>
                <a:ext cx="7273742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754" t="-1587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99837" y="2095529"/>
                <a:ext cx="18770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837" y="2095529"/>
                <a:ext cx="187702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99837" y="1575813"/>
                <a:ext cx="18770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837" y="1575813"/>
                <a:ext cx="187702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3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18546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the correlation structure: the simplest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76109" y="1603086"/>
                <a:ext cx="565134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09" y="1603086"/>
                <a:ext cx="565134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6109" y="2547876"/>
                <a:ext cx="229757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09" y="2547876"/>
                <a:ext cx="2297576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1687011" y="2031357"/>
            <a:ext cx="842058" cy="51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4324" y="3423222"/>
            <a:ext cx="7273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between repeated measures: zero</a:t>
            </a:r>
          </a:p>
          <a:p>
            <a:r>
              <a:rPr lang="en-US" dirty="0"/>
              <a:t>Variances over time: constant (</a:t>
            </a:r>
            <a:r>
              <a:rPr lang="en-US" dirty="0" err="1"/>
              <a:t>heteroskedastic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This is the simplest model and (most often) it does not fit the data well at all</a:t>
            </a:r>
          </a:p>
          <a:p>
            <a:endParaRPr lang="en-US" dirty="0"/>
          </a:p>
          <a:p>
            <a:r>
              <a:rPr lang="en-US" dirty="0"/>
              <a:t>Let’s add a single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3859" y="2584046"/>
                <a:ext cx="1626242" cy="503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𝑰</m:t>
                      </m:r>
                      <m:sSubSup>
                        <m:sSub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859" y="2584046"/>
                <a:ext cx="1626242" cy="5035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11243" y="1601123"/>
                <a:ext cx="18770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243" y="1601123"/>
                <a:ext cx="187702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6581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the correlation structure: Compound symmetry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20388" y="1603086"/>
                <a:ext cx="32264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𝒁𝒖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88" y="1603086"/>
                <a:ext cx="322644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8175" y="2518328"/>
                <a:ext cx="35765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𝒁𝑮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175" y="2518328"/>
                <a:ext cx="357657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30824" y="4426805"/>
            <a:ext cx="727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an independent animal effect (intercept) in the model results in a compound symmetry structure. There is an equivalent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78324" y="1591930"/>
                <a:ext cx="1626242" cy="503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𝑰</m:t>
                      </m:r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24" y="1591930"/>
                <a:ext cx="1626242" cy="5035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0506" y="2095529"/>
                <a:ext cx="1491205" cy="1337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06" y="2095529"/>
                <a:ext cx="1491205" cy="13378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021711" y="2157944"/>
            <a:ext cx="2187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One column per individual, row element is 1 if observation belong to the individual.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79663" y="3089003"/>
                <a:ext cx="221414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𝒗𝒂𝒓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𝑰</m:t>
                      </m:r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63" y="3089003"/>
                <a:ext cx="2214140" cy="307777"/>
              </a:xfrm>
              <a:prstGeom prst="rect">
                <a:avLst/>
              </a:prstGeom>
              <a:blipFill rotWithShape="0">
                <a:blip r:embed="rId6"/>
                <a:stretch>
                  <a:fillRect t="-4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90678" y="3551289"/>
                <a:ext cx="5108776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mr>
                        </m:m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sz="1400" b="1" dirty="0" smtClean="0"/>
                                <m:t>+</m:t>
                              </m:r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sz="1400" b="1" dirty="0" smtClean="0"/>
                                <m:t>+</m:t>
                              </m:r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b="1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1400" b="1" dirty="0" smtClean="0"/>
                          <m:t>+</m:t>
                        </m:r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1400" b="1" dirty="0" smtClean="0"/>
                          <m:t>+</m:t>
                        </m:r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678" y="3551289"/>
                <a:ext cx="5108776" cy="5697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56504" y="5457407"/>
                <a:ext cx="32264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04" y="5457407"/>
                <a:ext cx="3226442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00669" y="5204233"/>
                <a:ext cx="3367148" cy="13451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b="1" dirty="0" smtClean="0"/>
                        <m:t>+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b="1" dirty="0" smtClean="0"/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669" y="5204233"/>
                <a:ext cx="3367148" cy="13451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11099" y="2083636"/>
                <a:ext cx="18770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099" y="2083636"/>
                <a:ext cx="1877028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80097" y="2071742"/>
                <a:ext cx="18770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097" y="2071742"/>
                <a:ext cx="1877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1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1542</TotalTime>
  <Words>1595</Words>
  <Application>Microsoft Office PowerPoint</Application>
  <PresentationFormat>On-screen Show (4:3)</PresentationFormat>
  <Paragraphs>223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Gaussian linear mixed models to analyze repeated measure data</vt:lpstr>
      <vt:lpstr>Outline</vt:lpstr>
      <vt:lpstr>Characteristics of repeated measure data</vt:lpstr>
      <vt:lpstr>Motivating example</vt:lpstr>
      <vt:lpstr>A general linear model, frequentist version</vt:lpstr>
      <vt:lpstr>Modeling the mean</vt:lpstr>
      <vt:lpstr>Modeling the correlation structure</vt:lpstr>
      <vt:lpstr>Modeling the correlation structure: the simplest model</vt:lpstr>
      <vt:lpstr>Modeling the correlation structure: Compound symmetry model</vt:lpstr>
      <vt:lpstr>Modeling the correlation structure: add an animal specific slope (independent)</vt:lpstr>
      <vt:lpstr>Modeling the correlation structure: add an animal specific slope (co-varying)</vt:lpstr>
      <vt:lpstr>Alternative interpretation of random coefficient model</vt:lpstr>
      <vt:lpstr>Modeling heterogeneous variances</vt:lpstr>
      <vt:lpstr>The most complex model (unstructured variance-covariance)</vt:lpstr>
      <vt:lpstr>Bayesian analysis with these models</vt:lpstr>
      <vt:lpstr>Bayesian analysis of compound symmetry</vt:lpstr>
      <vt:lpstr>Bayesian analysis of independent coefficient model</vt:lpstr>
      <vt:lpstr>Bayesian analysis of random coefficient model</vt:lpstr>
      <vt:lpstr>Bayesian analysis of random coefficient model</vt:lpstr>
      <vt:lpstr>Bayesian analysis of the multivariate (unstructured covariance) model</vt:lpstr>
      <vt:lpstr>Wishart and inverse Wishart distributions</vt:lpstr>
      <vt:lpstr>Wishart and inverse Wishart distributions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linear mixed models to analyze repeated measure data</dc:title>
  <dc:creator>Juan Pedro steibel</dc:creator>
  <cp:lastModifiedBy>Juan Pedro steibel</cp:lastModifiedBy>
  <cp:revision>42</cp:revision>
  <dcterms:created xsi:type="dcterms:W3CDTF">2014-11-07T13:19:54Z</dcterms:created>
  <dcterms:modified xsi:type="dcterms:W3CDTF">2021-03-10T01:24:39Z</dcterms:modified>
</cp:coreProperties>
</file>