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278" r:id="rId4"/>
    <p:sldId id="295" r:id="rId5"/>
    <p:sldId id="279" r:id="rId6"/>
    <p:sldId id="261" r:id="rId7"/>
    <p:sldId id="281" r:id="rId8"/>
    <p:sldId id="282" r:id="rId9"/>
    <p:sldId id="283" r:id="rId10"/>
    <p:sldId id="284" r:id="rId11"/>
    <p:sldId id="285" r:id="rId1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3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5486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8DCD5-F757-BC44-A72E-D74562D2E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E191-C84B-9546-897B-ACADB520C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394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94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78D29-FD5D-6E48-BE81-277FE6498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BCC6A-4909-DC4D-BB8D-5164C4A29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E5CAD-8113-E840-B638-F3429ADA9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80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A7038-8912-E242-8B6D-3AA69414C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E4B4B-62BD-E044-9D93-7CC55E314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8603A-575D-0A4D-A730-7CDC45E7B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AD6C0-8C27-3149-A9F8-5FFCB0858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46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91E-951B-5244-AA4C-AB5690670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2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44D0-1B6F-FD4B-A19F-547C4A3E3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04A9C-0A10-0440-BC1F-FD8A1D0E2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38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6165F-599C-BD45-A5A4-9404CC131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8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05962-1BA3-5345-AAFC-696AA0CC7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7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C44E0-4FC4-D342-94DE-EC5C615F0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0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31336-C169-9448-B29C-096333ED6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9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A001-DE09-FC4D-A0BE-5BC8193FD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69FAE-A4BE-7B4B-9985-906C8337C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FDDBE-2456-4646-995F-26D90B569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8ACA0-E1EF-2D48-B6D5-9C865DD86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2ACA9-3BE4-0C49-83A1-A41043609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7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9E623-DA03-3840-8453-31D855D66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D1D6D-8821-FA47-B0DB-B6F3CE226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1600200"/>
            <a:ext cx="8686800" cy="4953000"/>
          </a:xfrm>
          <a:prstGeom prst="roundRect">
            <a:avLst>
              <a:gd name="adj" fmla="val 16667"/>
            </a:avLst>
          </a:prstGeom>
          <a:noFill/>
          <a:ln w="25560" cap="flat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152400"/>
            <a:ext cx="8305800" cy="1219200"/>
          </a:xfrm>
          <a:prstGeom prst="roundRect">
            <a:avLst>
              <a:gd name="adj" fmla="val 16667"/>
            </a:avLst>
          </a:prstGeom>
          <a:noFill/>
          <a:ln w="25560" cap="flat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400800"/>
            <a:ext cx="2132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629F4388-AD0A-CC40-B128-82DFD44C3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858F9338-675B-B24D-9A6C-A22AE3958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Bonus: tail area probabilities for multilevel factors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Juan Steibel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How to do it in R (three lines)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function(difs){</a:t>
            </a:r>
          </a:p>
          <a:p>
            <a:pPr marL="0" indent="0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std&lt;-backsolve(</a:t>
            </a:r>
          </a:p>
          <a:p>
            <a:pPr marL="0" indent="0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 chol(var(difs)),</a:t>
            </a:r>
          </a:p>
          <a:p>
            <a:pPr marL="0" indent="0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 cbind(0,t(difs))-colMeans(difs),</a:t>
            </a:r>
          </a:p>
          <a:p>
            <a:pPr marL="0" indent="0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 transpose=T)</a:t>
            </a:r>
          </a:p>
          <a:p>
            <a:pPr marL="0" indent="0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sqdist&lt;-colSums(std*std)</a:t>
            </a:r>
          </a:p>
          <a:p>
            <a:pPr marL="0" indent="0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sum(sqdist[-1]&gt;sqdist[1])/nrow(difs)</a:t>
            </a:r>
          </a:p>
          <a:p>
            <a:pPr marL="0" indent="0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0484" name="Straight Arrow Connector 9"/>
          <p:cNvCxnSpPr>
            <a:cxnSpLocks noChangeShapeType="1"/>
          </p:cNvCxnSpPr>
          <p:nvPr/>
        </p:nvCxnSpPr>
        <p:spPr bwMode="auto">
          <a:xfrm flipH="1">
            <a:off x="3810000" y="1600200"/>
            <a:ext cx="1905000" cy="762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5" name="Straight Arrow Connector 12"/>
          <p:cNvCxnSpPr>
            <a:cxnSpLocks noChangeShapeType="1"/>
          </p:cNvCxnSpPr>
          <p:nvPr/>
        </p:nvCxnSpPr>
        <p:spPr bwMode="auto">
          <a:xfrm flipH="1">
            <a:off x="4762500" y="2362200"/>
            <a:ext cx="1333500" cy="523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6" name="Straight Arrow Connector 14"/>
          <p:cNvCxnSpPr>
            <a:cxnSpLocks noChangeShapeType="1"/>
          </p:cNvCxnSpPr>
          <p:nvPr/>
        </p:nvCxnSpPr>
        <p:spPr bwMode="auto">
          <a:xfrm flipH="1">
            <a:off x="4953000" y="2362200"/>
            <a:ext cx="2247900" cy="762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7" name="Right Brace 13"/>
          <p:cNvSpPr>
            <a:spLocks/>
          </p:cNvSpPr>
          <p:nvPr/>
        </p:nvSpPr>
        <p:spPr bwMode="auto">
          <a:xfrm rot="-5400000">
            <a:off x="4953000" y="-152400"/>
            <a:ext cx="152400" cy="6705600"/>
          </a:xfrm>
          <a:prstGeom prst="rightBrace">
            <a:avLst>
              <a:gd name="adj1" fmla="val 8352"/>
              <a:gd name="adj2" fmla="val 4775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0488" name="Straight Arrow Connector 17"/>
          <p:cNvCxnSpPr>
            <a:cxnSpLocks noChangeShapeType="1"/>
          </p:cNvCxnSpPr>
          <p:nvPr/>
        </p:nvCxnSpPr>
        <p:spPr bwMode="auto">
          <a:xfrm flipH="1">
            <a:off x="5700713" y="4249738"/>
            <a:ext cx="700087" cy="136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9" name="TextBox 18"/>
          <p:cNvSpPr txBox="1">
            <a:spLocks noChangeArrowheads="1"/>
          </p:cNvSpPr>
          <p:nvPr/>
        </p:nvSpPr>
        <p:spPr bwMode="auto">
          <a:xfrm>
            <a:off x="4495800" y="1295400"/>
            <a:ext cx="322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Solves system of equations</a:t>
            </a:r>
          </a:p>
        </p:txBody>
      </p:sp>
      <p:sp>
        <p:nvSpPr>
          <p:cNvPr id="20490" name="TextBox 20"/>
          <p:cNvSpPr txBox="1">
            <a:spLocks noChangeArrowheads="1"/>
          </p:cNvSpPr>
          <p:nvPr/>
        </p:nvSpPr>
        <p:spPr bwMode="auto">
          <a:xfrm>
            <a:off x="5830888" y="2068513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LHS</a:t>
            </a:r>
          </a:p>
        </p:txBody>
      </p:sp>
      <p:sp>
        <p:nvSpPr>
          <p:cNvPr id="20491" name="TextBox 21"/>
          <p:cNvSpPr txBox="1">
            <a:spLocks noChangeArrowheads="1"/>
          </p:cNvSpPr>
          <p:nvPr/>
        </p:nvSpPr>
        <p:spPr bwMode="auto">
          <a:xfrm>
            <a:off x="6948488" y="20574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RHS</a:t>
            </a:r>
          </a:p>
        </p:txBody>
      </p:sp>
      <p:sp>
        <p:nvSpPr>
          <p:cNvPr id="20492" name="TextBox 22"/>
          <p:cNvSpPr txBox="1">
            <a:spLocks noChangeArrowheads="1"/>
          </p:cNvSpPr>
          <p:nvPr/>
        </p:nvSpPr>
        <p:spPr bwMode="auto">
          <a:xfrm>
            <a:off x="6172200" y="3886200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Squared distance</a:t>
            </a:r>
          </a:p>
        </p:txBody>
      </p:sp>
      <p:sp>
        <p:nvSpPr>
          <p:cNvPr id="20493" name="TextBox 23"/>
          <p:cNvSpPr txBox="1">
            <a:spLocks noChangeArrowheads="1"/>
          </p:cNvSpPr>
          <p:nvPr/>
        </p:nvSpPr>
        <p:spPr bwMode="auto">
          <a:xfrm>
            <a:off x="4051300" y="5875338"/>
            <a:ext cx="407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Distance from new 0,0 to old center</a:t>
            </a:r>
          </a:p>
        </p:txBody>
      </p:sp>
      <p:sp>
        <p:nvSpPr>
          <p:cNvPr id="20494" name="TextBox 24"/>
          <p:cNvSpPr txBox="1">
            <a:spLocks noChangeArrowheads="1"/>
          </p:cNvSpPr>
          <p:nvPr/>
        </p:nvSpPr>
        <p:spPr bwMode="auto">
          <a:xfrm>
            <a:off x="685800" y="6070041"/>
            <a:ext cx="3532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Distance from point to new 0,0</a:t>
            </a:r>
          </a:p>
        </p:txBody>
      </p:sp>
      <p:cxnSp>
        <p:nvCxnSpPr>
          <p:cNvPr id="20495" name="Straight Arrow Connector 25"/>
          <p:cNvCxnSpPr>
            <a:cxnSpLocks noChangeShapeType="1"/>
          </p:cNvCxnSpPr>
          <p:nvPr/>
        </p:nvCxnSpPr>
        <p:spPr bwMode="auto">
          <a:xfrm flipV="1">
            <a:off x="2133600" y="5105400"/>
            <a:ext cx="76200" cy="1020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6" name="Straight Arrow Connector 28"/>
          <p:cNvCxnSpPr>
            <a:cxnSpLocks noChangeShapeType="1"/>
            <a:stCxn id="20493" idx="0"/>
          </p:cNvCxnSpPr>
          <p:nvPr/>
        </p:nvCxnSpPr>
        <p:spPr bwMode="auto">
          <a:xfrm flipH="1" flipV="1">
            <a:off x="5429250" y="5105400"/>
            <a:ext cx="657225" cy="769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757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With only two levels</a:t>
            </a:r>
            <a:endParaRPr lang="en-US" altLang="en-US" sz="1800" dirty="0"/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>
          <a:xfrm>
            <a:off x="304800" y="1873250"/>
            <a:ext cx="8229600" cy="12509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An alternative is to look at the distribution of the difference of two levels: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00200" y="2798797"/>
            <a:ext cx="5257800" cy="54143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12293" name="Straight Connector 9"/>
          <p:cNvCxnSpPr>
            <a:cxnSpLocks noChangeShapeType="1"/>
          </p:cNvCxnSpPr>
          <p:nvPr/>
        </p:nvCxnSpPr>
        <p:spPr bwMode="auto">
          <a:xfrm>
            <a:off x="990600" y="4724400"/>
            <a:ext cx="2438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4" name="Straight Connector 11"/>
          <p:cNvCxnSpPr>
            <a:cxnSpLocks noChangeShapeType="1"/>
          </p:cNvCxnSpPr>
          <p:nvPr/>
        </p:nvCxnSpPr>
        <p:spPr bwMode="auto">
          <a:xfrm flipH="1" flipV="1">
            <a:off x="3043238" y="3654425"/>
            <a:ext cx="4762" cy="1212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5" name="Freeform 12"/>
          <p:cNvSpPr>
            <a:spLocks/>
          </p:cNvSpPr>
          <p:nvPr/>
        </p:nvSpPr>
        <p:spPr bwMode="auto">
          <a:xfrm>
            <a:off x="1133475" y="3654425"/>
            <a:ext cx="2305050" cy="1054100"/>
          </a:xfrm>
          <a:custGeom>
            <a:avLst/>
            <a:gdLst>
              <a:gd name="T0" fmla="*/ 0 w 2306472"/>
              <a:gd name="T1" fmla="*/ 1026809 h 1054295"/>
              <a:gd name="T2" fmla="*/ 395541 w 2306472"/>
              <a:gd name="T3" fmla="*/ 876712 h 1054295"/>
              <a:gd name="T4" fmla="*/ 777443 w 2306472"/>
              <a:gd name="T5" fmla="*/ 194450 h 1054295"/>
              <a:gd name="T6" fmla="*/ 1159345 w 2306472"/>
              <a:gd name="T7" fmla="*/ 30707 h 1054295"/>
              <a:gd name="T8" fmla="*/ 1664000 w 2306472"/>
              <a:gd name="T9" fmla="*/ 712969 h 1054295"/>
              <a:gd name="T10" fmla="*/ 2305050 w 2306472"/>
              <a:gd name="T11" fmla="*/ 1054100 h 105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6472" h="1054295">
                <a:moveTo>
                  <a:pt x="0" y="1026999"/>
                </a:moveTo>
                <a:cubicBezTo>
                  <a:pt x="133065" y="1021312"/>
                  <a:pt x="266131" y="1015626"/>
                  <a:pt x="395785" y="876874"/>
                </a:cubicBezTo>
                <a:cubicBezTo>
                  <a:pt x="525439" y="738122"/>
                  <a:pt x="650544" y="335513"/>
                  <a:pt x="777923" y="194486"/>
                </a:cubicBezTo>
                <a:cubicBezTo>
                  <a:pt x="905302" y="53459"/>
                  <a:pt x="1012209" y="-55723"/>
                  <a:pt x="1160060" y="30713"/>
                </a:cubicBezTo>
                <a:cubicBezTo>
                  <a:pt x="1307911" y="117149"/>
                  <a:pt x="1473958" y="542504"/>
                  <a:pt x="1665027" y="713101"/>
                </a:cubicBezTo>
                <a:cubicBezTo>
                  <a:pt x="1856096" y="883698"/>
                  <a:pt x="2188191" y="990606"/>
                  <a:pt x="2306472" y="105429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Box 13"/>
          <p:cNvSpPr txBox="1">
            <a:spLocks noChangeArrowheads="1"/>
          </p:cNvSpPr>
          <p:nvPr/>
        </p:nvSpPr>
        <p:spPr bwMode="auto">
          <a:xfrm>
            <a:off x="2887663" y="48117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0</a:t>
            </a:r>
          </a:p>
        </p:txBody>
      </p:sp>
      <p:sp>
        <p:nvSpPr>
          <p:cNvPr id="12297" name="TextBox 15"/>
          <p:cNvSpPr txBox="1">
            <a:spLocks noChangeArrowheads="1"/>
          </p:cNvSpPr>
          <p:nvPr/>
        </p:nvSpPr>
        <p:spPr bwMode="auto">
          <a:xfrm>
            <a:off x="3200400" y="3657600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Compute this tail area  </a:t>
            </a:r>
          </a:p>
        </p:txBody>
      </p:sp>
      <p:cxnSp>
        <p:nvCxnSpPr>
          <p:cNvPr id="12298" name="Straight Arrow Connector 17"/>
          <p:cNvCxnSpPr>
            <a:cxnSpLocks noChangeShapeType="1"/>
          </p:cNvCxnSpPr>
          <p:nvPr/>
        </p:nvCxnSpPr>
        <p:spPr bwMode="auto">
          <a:xfrm flipH="1">
            <a:off x="3124200" y="3962400"/>
            <a:ext cx="238125" cy="681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9" name="TextBox 19"/>
          <p:cNvSpPr txBox="1">
            <a:spLocks noChangeArrowheads="1"/>
          </p:cNvSpPr>
          <p:nvPr/>
        </p:nvSpPr>
        <p:spPr bwMode="auto">
          <a:xfrm>
            <a:off x="3740150" y="4064000"/>
            <a:ext cx="5175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 very small value shows evidence against the null hypothesis that the two distributions are different.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4959" y="5569623"/>
                <a:ext cx="518032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59" y="5569623"/>
                <a:ext cx="5180329" cy="8917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Computing tail area probabilities</a:t>
            </a:r>
          </a:p>
        </p:txBody>
      </p:sp>
      <p:sp>
        <p:nvSpPr>
          <p:cNvPr id="12297" name="TextBox 15"/>
          <p:cNvSpPr txBox="1">
            <a:spLocks noChangeArrowheads="1"/>
          </p:cNvSpPr>
          <p:nvPr/>
        </p:nvSpPr>
        <p:spPr bwMode="auto">
          <a:xfrm>
            <a:off x="2743200" y="2651125"/>
            <a:ext cx="40767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Compute this tail area and double it (assume symmetry)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0602"/>
            <a:ext cx="5260236" cy="5417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3364579" y="4396583"/>
            <a:ext cx="369221" cy="845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9"/>
          <p:cNvCxnSpPr>
            <a:cxnSpLocks noChangeShapeType="1"/>
          </p:cNvCxnSpPr>
          <p:nvPr/>
        </p:nvCxnSpPr>
        <p:spPr bwMode="auto">
          <a:xfrm>
            <a:off x="1114304" y="4442529"/>
            <a:ext cx="2438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1"/>
          <p:cNvCxnSpPr>
            <a:cxnSpLocks noChangeShapeType="1"/>
          </p:cNvCxnSpPr>
          <p:nvPr/>
        </p:nvCxnSpPr>
        <p:spPr bwMode="auto">
          <a:xfrm flipH="1" flipV="1">
            <a:off x="3166942" y="3372554"/>
            <a:ext cx="4762" cy="1212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2"/>
          <p:cNvSpPr>
            <a:spLocks/>
          </p:cNvSpPr>
          <p:nvPr/>
        </p:nvSpPr>
        <p:spPr bwMode="auto">
          <a:xfrm>
            <a:off x="1257179" y="3372554"/>
            <a:ext cx="2305050" cy="1054100"/>
          </a:xfrm>
          <a:custGeom>
            <a:avLst/>
            <a:gdLst>
              <a:gd name="T0" fmla="*/ 0 w 2306472"/>
              <a:gd name="T1" fmla="*/ 1026809 h 1054295"/>
              <a:gd name="T2" fmla="*/ 395541 w 2306472"/>
              <a:gd name="T3" fmla="*/ 876712 h 1054295"/>
              <a:gd name="T4" fmla="*/ 777443 w 2306472"/>
              <a:gd name="T5" fmla="*/ 194450 h 1054295"/>
              <a:gd name="T6" fmla="*/ 1159345 w 2306472"/>
              <a:gd name="T7" fmla="*/ 30707 h 1054295"/>
              <a:gd name="T8" fmla="*/ 1664000 w 2306472"/>
              <a:gd name="T9" fmla="*/ 712969 h 1054295"/>
              <a:gd name="T10" fmla="*/ 2305050 w 2306472"/>
              <a:gd name="T11" fmla="*/ 1054100 h 105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6472" h="1054295">
                <a:moveTo>
                  <a:pt x="0" y="1026999"/>
                </a:moveTo>
                <a:cubicBezTo>
                  <a:pt x="133065" y="1021312"/>
                  <a:pt x="266131" y="1015626"/>
                  <a:pt x="395785" y="876874"/>
                </a:cubicBezTo>
                <a:cubicBezTo>
                  <a:pt x="525439" y="738122"/>
                  <a:pt x="650544" y="335513"/>
                  <a:pt x="777923" y="194486"/>
                </a:cubicBezTo>
                <a:cubicBezTo>
                  <a:pt x="905302" y="53459"/>
                  <a:pt x="1012209" y="-55723"/>
                  <a:pt x="1160060" y="30713"/>
                </a:cubicBezTo>
                <a:cubicBezTo>
                  <a:pt x="1307911" y="117149"/>
                  <a:pt x="1473958" y="542504"/>
                  <a:pt x="1665027" y="713101"/>
                </a:cubicBezTo>
                <a:cubicBezTo>
                  <a:pt x="1856096" y="883698"/>
                  <a:pt x="2188191" y="990606"/>
                  <a:pt x="2306472" y="105429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3" name="Straight Arrow Connector 17"/>
          <p:cNvCxnSpPr>
            <a:cxnSpLocks noChangeShapeType="1"/>
          </p:cNvCxnSpPr>
          <p:nvPr/>
        </p:nvCxnSpPr>
        <p:spPr bwMode="auto">
          <a:xfrm flipH="1">
            <a:off x="3275108" y="2872010"/>
            <a:ext cx="673587" cy="15494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9"/>
          <p:cNvCxnSpPr>
            <a:cxnSpLocks noChangeShapeType="1"/>
          </p:cNvCxnSpPr>
          <p:nvPr/>
        </p:nvCxnSpPr>
        <p:spPr bwMode="auto">
          <a:xfrm>
            <a:off x="5969936" y="4662448"/>
            <a:ext cx="2438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11"/>
          <p:cNvCxnSpPr>
            <a:cxnSpLocks noChangeShapeType="1"/>
          </p:cNvCxnSpPr>
          <p:nvPr/>
        </p:nvCxnSpPr>
        <p:spPr bwMode="auto">
          <a:xfrm flipH="1" flipV="1">
            <a:off x="6500900" y="3536911"/>
            <a:ext cx="4762" cy="1212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Freeform 12"/>
          <p:cNvSpPr>
            <a:spLocks/>
          </p:cNvSpPr>
          <p:nvPr/>
        </p:nvSpPr>
        <p:spPr bwMode="auto">
          <a:xfrm>
            <a:off x="6112811" y="3592473"/>
            <a:ext cx="2305050" cy="1054100"/>
          </a:xfrm>
          <a:custGeom>
            <a:avLst/>
            <a:gdLst>
              <a:gd name="T0" fmla="*/ 0 w 2306472"/>
              <a:gd name="T1" fmla="*/ 1026809 h 1054295"/>
              <a:gd name="T2" fmla="*/ 395541 w 2306472"/>
              <a:gd name="T3" fmla="*/ 876712 h 1054295"/>
              <a:gd name="T4" fmla="*/ 777443 w 2306472"/>
              <a:gd name="T5" fmla="*/ 194450 h 1054295"/>
              <a:gd name="T6" fmla="*/ 1159345 w 2306472"/>
              <a:gd name="T7" fmla="*/ 30707 h 1054295"/>
              <a:gd name="T8" fmla="*/ 1664000 w 2306472"/>
              <a:gd name="T9" fmla="*/ 712969 h 1054295"/>
              <a:gd name="T10" fmla="*/ 2305050 w 2306472"/>
              <a:gd name="T11" fmla="*/ 1054100 h 105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6472" h="1054295">
                <a:moveTo>
                  <a:pt x="0" y="1026999"/>
                </a:moveTo>
                <a:cubicBezTo>
                  <a:pt x="133065" y="1021312"/>
                  <a:pt x="266131" y="1015626"/>
                  <a:pt x="395785" y="876874"/>
                </a:cubicBezTo>
                <a:cubicBezTo>
                  <a:pt x="525439" y="738122"/>
                  <a:pt x="650544" y="335513"/>
                  <a:pt x="777923" y="194486"/>
                </a:cubicBezTo>
                <a:cubicBezTo>
                  <a:pt x="905302" y="53459"/>
                  <a:pt x="1012209" y="-55723"/>
                  <a:pt x="1160060" y="30713"/>
                </a:cubicBezTo>
                <a:cubicBezTo>
                  <a:pt x="1307911" y="117149"/>
                  <a:pt x="1473958" y="542504"/>
                  <a:pt x="1665027" y="713101"/>
                </a:cubicBezTo>
                <a:cubicBezTo>
                  <a:pt x="1856096" y="883698"/>
                  <a:pt x="2188191" y="990606"/>
                  <a:pt x="2306472" y="105429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6324600" y="472019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8" name="Straight Arrow Connector 17"/>
          <p:cNvCxnSpPr>
            <a:cxnSpLocks noChangeShapeType="1"/>
          </p:cNvCxnSpPr>
          <p:nvPr/>
        </p:nvCxnSpPr>
        <p:spPr bwMode="auto">
          <a:xfrm flipH="1">
            <a:off x="6112811" y="4645110"/>
            <a:ext cx="211789" cy="5968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96000" y="2996286"/>
            <a:ext cx="334087" cy="16488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13"/>
          <p:cNvSpPr txBox="1">
            <a:spLocks noChangeArrowheads="1"/>
          </p:cNvSpPr>
          <p:nvPr/>
        </p:nvSpPr>
        <p:spPr bwMode="auto">
          <a:xfrm>
            <a:off x="2967285" y="452961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1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828800" y="5257800"/>
                <a:ext cx="518032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257800"/>
                <a:ext cx="5180329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12" name="TextBox 12311"/>
          <p:cNvSpPr txBox="1"/>
          <p:nvPr/>
        </p:nvSpPr>
        <p:spPr>
          <a:xfrm>
            <a:off x="228601" y="577689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Note: computation to a single tail can be used if the a direction of change is assumed, similar to a single-tailed test.</a:t>
            </a:r>
          </a:p>
        </p:txBody>
      </p:sp>
    </p:spTree>
    <p:extLst>
      <p:ext uri="{BB962C8B-B14F-4D97-AF65-F5344CB8AC3E}">
        <p14:creationId xmlns:p14="http://schemas.microsoft.com/office/powerpoint/2010/main" val="20375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4788" y="196216"/>
            <a:ext cx="8228013" cy="114141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Tail area probabilities for multiple levels </a:t>
            </a:r>
            <a:r>
              <a:rPr lang="en-US" altLang="en-US" sz="1800" dirty="0"/>
              <a:t>Credit: Donald Bates (unpublished)</a:t>
            </a:r>
            <a:endParaRPr lang="en-US" altLang="en-US" sz="4000" dirty="0"/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9200" y="1676400"/>
            <a:ext cx="5562600" cy="49244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304800" y="2846387"/>
            <a:ext cx="861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Compute tail area probability for each contrast, then see if at least one is small enough to reject hypothesis. This is appropriate for comparing against a reference level.</a:t>
            </a:r>
          </a:p>
        </p:txBody>
      </p:sp>
      <p:sp>
        <p:nvSpPr>
          <p:cNvPr id="13317" name="TextBox 18"/>
          <p:cNvSpPr txBox="1">
            <a:spLocks noChangeArrowheads="1"/>
          </p:cNvSpPr>
          <p:nvPr/>
        </p:nvSpPr>
        <p:spPr bwMode="auto">
          <a:xfrm>
            <a:off x="381000" y="4121150"/>
            <a:ext cx="8610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But using these contrasts, there is a general alternative that is a generalized version of the tail area computation showed before. That computes the joint tail area probability</a:t>
            </a:r>
          </a:p>
        </p:txBody>
      </p:sp>
      <p:sp>
        <p:nvSpPr>
          <p:cNvPr id="13318" name="TextBox 20"/>
          <p:cNvSpPr txBox="1">
            <a:spLocks noChangeArrowheads="1"/>
          </p:cNvSpPr>
          <p:nvPr/>
        </p:nvSpPr>
        <p:spPr bwMode="auto">
          <a:xfrm>
            <a:off x="457200" y="5334000"/>
            <a:ext cx="861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 will illustrate it here with two dimensions (three levels)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MCMC chain of two diferences </a:t>
            </a:r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5593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Interpretation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5593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68860" y="3516868"/>
            <a:ext cx="526041" cy="36933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08979" y="6019800"/>
            <a:ext cx="526041" cy="36933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16390" name="Straight Arrow Connector 5"/>
          <p:cNvCxnSpPr>
            <a:cxnSpLocks noChangeShapeType="1"/>
          </p:cNvCxnSpPr>
          <p:nvPr/>
        </p:nvCxnSpPr>
        <p:spPr bwMode="auto">
          <a:xfrm flipH="1">
            <a:off x="4572000" y="3048000"/>
            <a:ext cx="32766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010400" y="2678113"/>
            <a:ext cx="1865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Posterior mean</a:t>
            </a:r>
          </a:p>
        </p:txBody>
      </p:sp>
      <p:cxnSp>
        <p:nvCxnSpPr>
          <p:cNvPr id="16392" name="Straight Arrow Connector 8"/>
          <p:cNvCxnSpPr>
            <a:cxnSpLocks noChangeShapeType="1"/>
          </p:cNvCxnSpPr>
          <p:nvPr/>
        </p:nvCxnSpPr>
        <p:spPr bwMode="auto">
          <a:xfrm flipH="1">
            <a:off x="4114800" y="4021138"/>
            <a:ext cx="32766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3" name="TextBox 9"/>
          <p:cNvSpPr txBox="1">
            <a:spLocks noChangeArrowheads="1"/>
          </p:cNvSpPr>
          <p:nvPr/>
        </p:nvSpPr>
        <p:spPr bwMode="auto">
          <a:xfrm>
            <a:off x="7267575" y="36687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0,0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Grow an ellipse along the axis of variation and count how many points lye outside</a:t>
            </a:r>
          </a:p>
        </p:txBody>
      </p:sp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1759" y="3516868"/>
            <a:ext cx="526041" cy="36933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36359" y="6260068"/>
            <a:ext cx="526041" cy="36933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" name="Rectangle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0" y="6324600"/>
            <a:ext cx="761747" cy="36933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17414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00200"/>
            <a:ext cx="512445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It’s easier if we rotate and standardize</a:t>
            </a:r>
          </a:p>
        </p:txBody>
      </p:sp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1759" y="3516868"/>
            <a:ext cx="526041" cy="36933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36359" y="6260068"/>
            <a:ext cx="526041" cy="36933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1843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59" y="1638856"/>
            <a:ext cx="5230813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01" y="1916668"/>
            <a:ext cx="509248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Rotated and scaled</a:t>
            </a:r>
          </a:p>
        </p:txBody>
      </p:sp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95400" y="3429000"/>
            <a:ext cx="526041" cy="36933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9359" y="6412468"/>
            <a:ext cx="526041" cy="36933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37928" y="6135469"/>
            <a:ext cx="2143472" cy="646331"/>
          </a:xfrm>
          <a:prstGeom prst="rect">
            <a:avLst/>
          </a:prstGeom>
          <a:blipFill rotWithShape="0">
            <a:blip r:embed="rId5"/>
            <a:stretch>
              <a:fillRect l="-2557" t="-4673" r="-1136" b="-1308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953000"/>
            <a:ext cx="2089098" cy="646331"/>
          </a:xfrm>
          <a:prstGeom prst="rect">
            <a:avLst/>
          </a:prstGeom>
          <a:blipFill rotWithShape="0">
            <a:blip r:embed="rId6"/>
            <a:stretch>
              <a:fillRect t="-5660" r="-2332" b="-1320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57200" y="2338294"/>
            <a:ext cx="1792288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0,0 is now re-scaled posterior mean.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29563</TotalTime>
  <Words>334</Words>
  <Application>Microsoft Office PowerPoint</Application>
  <PresentationFormat>On-screen Show (4:3)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Courier New</vt:lpstr>
      <vt:lpstr>Times New Roman</vt:lpstr>
      <vt:lpstr>Wingdings</vt:lpstr>
      <vt:lpstr>Office Theme</vt:lpstr>
      <vt:lpstr>1_Office Theme</vt:lpstr>
      <vt:lpstr>Bonus: tail area probabilities for multilevel factors</vt:lpstr>
      <vt:lpstr>With only two levels</vt:lpstr>
      <vt:lpstr>Computing tail area probabilities</vt:lpstr>
      <vt:lpstr>Tail area probabilities for multiple levels Credit: Donald Bates (unpublished)</vt:lpstr>
      <vt:lpstr>MCMC chain of two diferences </vt:lpstr>
      <vt:lpstr>Interpretation</vt:lpstr>
      <vt:lpstr>Grow an ellipse along the axis of variation and count how many points lye outside</vt:lpstr>
      <vt:lpstr>It’s easier if we rotate and standardize</vt:lpstr>
      <vt:lpstr>Rotated and scaled</vt:lpstr>
      <vt:lpstr>How to do it in R (three lines)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parameter models</dc:title>
  <dc:creator>Juan</dc:creator>
  <cp:lastModifiedBy>Juan Pedro steibel</cp:lastModifiedBy>
  <cp:revision>112</cp:revision>
  <cp:lastPrinted>1601-01-01T00:00:00Z</cp:lastPrinted>
  <dcterms:created xsi:type="dcterms:W3CDTF">2010-08-30T21:03:54Z</dcterms:created>
  <dcterms:modified xsi:type="dcterms:W3CDTF">2021-03-11T15:22:39Z</dcterms:modified>
</cp:coreProperties>
</file>