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57" r:id="rId4"/>
    <p:sldId id="258" r:id="rId5"/>
    <p:sldId id="266" r:id="rId6"/>
    <p:sldId id="268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35" r:id="rId19"/>
    <p:sldId id="336" r:id="rId20"/>
    <p:sldId id="337" r:id="rId21"/>
    <p:sldId id="338" r:id="rId22"/>
    <p:sldId id="339" r:id="rId23"/>
    <p:sldId id="343" r:id="rId24"/>
    <p:sldId id="289" r:id="rId25"/>
    <p:sldId id="290" r:id="rId26"/>
    <p:sldId id="291" r:id="rId27"/>
    <p:sldId id="292" r:id="rId28"/>
    <p:sldId id="293" r:id="rId29"/>
    <p:sldId id="327" r:id="rId30"/>
    <p:sldId id="325" r:id="rId31"/>
    <p:sldId id="295" r:id="rId32"/>
    <p:sldId id="328" r:id="rId33"/>
    <p:sldId id="318" r:id="rId34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C94E5-D995-4C23-AF5A-A9FEB2079719}" v="7" dt="2021-03-09T21:43:40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3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0T01:04:34.204" v="1165" actId="20577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09T21:40:26.780" v="87" actId="47"/>
        <pc:sldMkLst>
          <pc:docMk/>
          <pc:sldMk cId="36507762" sldId="335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">
        <pc:chgData name="Juan Pedro steibel" userId="08d14709d58c96e1" providerId="LiveId" clId="{A26C94E5-D995-4C23-AF5A-A9FEB2079719}" dt="2021-03-09T21:41:19.643" v="94" actId="5793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7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6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March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Likelihood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3595688"/>
            <a:ext cx="8229600" cy="2301875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Sampling distribution of the data viewed as a function of parameters </a:t>
            </a:r>
            <a:r>
              <a:rPr lang="en-US" b="1">
                <a:latin typeface="Symbol" charset="0"/>
              </a:rPr>
              <a:t>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Pervasively used in frequentist inference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84325" y="2016125"/>
          <a:ext cx="5365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6125"/>
                        <a:ext cx="5365750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616575" y="1965325"/>
            <a:ext cx="13335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Maximum likelihood inference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12825" y="2209800"/>
          <a:ext cx="2286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9160" imgH="203040" progId="">
                  <p:embed/>
                </p:oleObj>
              </mc:Choice>
              <mc:Fallback>
                <p:oleObj r:id="rId3" imgW="749160" imgH="203040" progId="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2286000" cy="620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51225" y="2193925"/>
            <a:ext cx="472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The likelihood function is any function </a:t>
            </a:r>
            <a:r>
              <a:rPr lang="en-US" sz="2000" i="1"/>
              <a:t>L(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|y)</a:t>
            </a:r>
            <a:r>
              <a:rPr lang="en-US" sz="2000"/>
              <a:t> of 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/>
              <a:t> proportional to </a:t>
            </a:r>
            <a:r>
              <a:rPr lang="en-US" sz="2000" i="1"/>
              <a:t>p(y|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)</a:t>
            </a:r>
            <a:r>
              <a:rPr lang="en-US" sz="2000"/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16113" y="3325813"/>
          <a:ext cx="5965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5520" imgH="266400" progId="">
                  <p:embed/>
                </p:oleObj>
              </mc:Choice>
              <mc:Fallback>
                <p:oleObj r:id="rId5" imgW="1955520" imgH="266400" progId="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25813"/>
                        <a:ext cx="5965825" cy="814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566863" y="4038600"/>
          <a:ext cx="6662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84120" imgH="266400" progId="">
                  <p:embed/>
                </p:oleObj>
              </mc:Choice>
              <mc:Fallback>
                <p:oleObj r:id="rId7" imgW="2184120" imgH="266400" progId="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038600"/>
                        <a:ext cx="6662737" cy="814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9225" y="5087938"/>
          <a:ext cx="39512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95280" imgH="330120" progId="">
                  <p:embed/>
                </p:oleObj>
              </mc:Choice>
              <mc:Fallback>
                <p:oleObj r:id="rId9" imgW="1295280" imgH="33012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087938"/>
                        <a:ext cx="3951288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prior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51038"/>
            <a:ext cx="8229600" cy="4525962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Reflects the </a:t>
            </a:r>
            <a:r>
              <a:rPr lang="en-US" u="sng"/>
              <a:t>current</a:t>
            </a:r>
            <a:r>
              <a:rPr lang="en-US"/>
              <a:t> state of knowledge about a parameter using a probability density function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a distinctive and controversial element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usually subjectively specified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 proper prior: true PDF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An improper prior: not a PDF (a positive function, but it does not integrate to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posterior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124200"/>
            <a:ext cx="8229600" cy="3509963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Reflects the </a:t>
            </a:r>
            <a:r>
              <a:rPr lang="en-US" u="sng" dirty="0"/>
              <a:t>updated </a:t>
            </a:r>
            <a:r>
              <a:rPr lang="en-US" dirty="0"/>
              <a:t>state of knowledge about a parameter using a probability density function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It has to be proper, if it is not, the results are not valid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Will become prior in further studies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584325" y="2011363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1363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39863" y="2254250"/>
            <a:ext cx="15113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/>
              <a:t>Prior HAS TO BE independent of Likelihood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16125"/>
            <a:ext cx="8229600" cy="4110038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Otherwise, we can’t use Bayes’ rule and just multiply them to obtain the posterior!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This precludes the researcher from using the data to define a prior!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Yes, “peaking at your data” is also not </a:t>
            </a:r>
            <a:r>
              <a:rPr lang="en-US" dirty="0" err="1"/>
              <a:t>allowe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Prior and its influence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01688" y="1828800"/>
          <a:ext cx="3770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9400" imgH="203040" progId="">
                  <p:embed/>
                </p:oleObj>
              </mc:Choice>
              <mc:Fallback>
                <p:oleObj r:id="rId3" imgW="1409400" imgH="203040" progId="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28800"/>
                        <a:ext cx="3770312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9100" y="2438400"/>
            <a:ext cx="83058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/>
              <a:t>Posterior density depends on likelihood and prior</a:t>
            </a:r>
          </a:p>
          <a:p>
            <a:pPr>
              <a:buClrTx/>
              <a:buFontTx/>
              <a:buNone/>
            </a:pPr>
            <a:r>
              <a:rPr lang="en-US" sz="2800" dirty="0"/>
              <a:t>Bayesian inference is subjective.</a:t>
            </a:r>
          </a:p>
          <a:p>
            <a:pPr>
              <a:buClrTx/>
              <a:buFontTx/>
              <a:buNone/>
            </a:pPr>
            <a:r>
              <a:rPr lang="en-US" sz="2800" dirty="0"/>
              <a:t>We could attempt to use a “non-informative” prior, example: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But if this is an improper distribution, the posterior MAY be improper.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It may also be inefficient and counterintuitive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187575" y="4103688"/>
          <a:ext cx="2003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160" imgH="203040" progId="">
                  <p:embed/>
                </p:oleObj>
              </mc:Choice>
              <mc:Fallback>
                <p:oleObj r:id="rId5" imgW="749160" imgH="203040" progId="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103688"/>
                        <a:ext cx="2003425" cy="544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to do?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1038"/>
            <a:ext cx="8229600" cy="4525962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prior that reflects your prior knowledge. Think hard!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an automatic prior (not recommended, but necessary sometimes)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set of priors and check sensitivity of results (best)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Update your knowledge! (see naïve example: good in theory, not too practical)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1828800" y="22098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2590800" y="2209800"/>
            <a:ext cx="3048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21336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362200" y="2362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2133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1692275" y="349250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777875" y="41656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219200" y="36290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419225" y="3629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1203325" y="4086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911225" y="34925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AutoShape 17"/>
          <p:cNvSpPr>
            <a:spLocks noChangeArrowheads="1"/>
          </p:cNvSpPr>
          <p:nvPr/>
        </p:nvSpPr>
        <p:spPr bwMode="auto">
          <a:xfrm>
            <a:off x="1708150" y="41465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2743200" y="18732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055938" y="32448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516063" y="18732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371600" y="2971800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</p:txBody>
      </p:sp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4105275" y="1905000"/>
          <a:ext cx="36512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57200" progId="Equation.DSMT4">
                  <p:embed/>
                </p:oleObj>
              </mc:Choice>
              <mc:Fallback>
                <p:oleObj name="Equation" r:id="rId2" imgW="1434960" imgH="457200" progId="Equation.DSMT4">
                  <p:embed/>
                  <p:pic>
                    <p:nvPicPr>
                      <p:cNvPr id="542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05000"/>
                        <a:ext cx="36512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581400" y="2986088"/>
            <a:ext cx="103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Prior:</a:t>
            </a:r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3962400" y="3429000"/>
          <a:ext cx="2228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542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22288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1905000" y="44958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graphicFrame>
        <p:nvGraphicFramePr>
          <p:cNvPr id="54305" name="Object 33"/>
          <p:cNvGraphicFramePr>
            <a:graphicFrameLocks noChangeAspect="1"/>
          </p:cNvGraphicFramePr>
          <p:nvPr/>
        </p:nvGraphicFramePr>
        <p:xfrm>
          <a:off x="2689225" y="4064000"/>
          <a:ext cx="6073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228600" progId="Equation.DSMT4">
                  <p:embed/>
                </p:oleObj>
              </mc:Choice>
              <mc:Fallback>
                <p:oleObj name="Equation" r:id="rId6" imgW="2387520" imgH="228600" progId="Equation.DSMT4">
                  <p:embed/>
                  <p:pic>
                    <p:nvPicPr>
                      <p:cNvPr id="543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064000"/>
                        <a:ext cx="60737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2622550" y="4572000"/>
          <a:ext cx="41354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228600" progId="Equation.DSMT4">
                  <p:embed/>
                </p:oleObj>
              </mc:Choice>
              <mc:Fallback>
                <p:oleObj name="Equation" r:id="rId8" imgW="1625400" imgH="228600" progId="Equation.DSMT4">
                  <p:embed/>
                  <p:pic>
                    <p:nvPicPr>
                      <p:cNvPr id="543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572000"/>
                        <a:ext cx="41354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457200" y="5197475"/>
          <a:ext cx="78422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57600" imgH="558720" progId="Equation.DSMT4">
                  <p:embed/>
                </p:oleObj>
              </mc:Choice>
              <mc:Fallback>
                <p:oleObj name="Equation" r:id="rId10" imgW="3657600" imgH="558720" progId="Equation.DSMT4">
                  <p:embed/>
                  <p:pic>
                    <p:nvPicPr>
                      <p:cNvPr id="543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97475"/>
                        <a:ext cx="78422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3581400" y="5105400"/>
            <a:ext cx="4876800" cy="137160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animBg="1"/>
      <p:bldP spid="54285" grpId="0" animBg="1"/>
      <p:bldP spid="54286" grpId="0" animBg="1"/>
      <p:bldP spid="54287" grpId="0" animBg="1"/>
      <p:bldP spid="54288" grpId="0" animBg="1"/>
      <p:bldP spid="54289" grpId="0" animBg="1"/>
      <p:bldP spid="54290" grpId="0"/>
      <p:bldP spid="54291" grpId="0"/>
      <p:bldP spid="54292" grpId="0"/>
      <p:bldP spid="54294" grpId="0"/>
      <p:bldP spid="54298" grpId="0"/>
      <p:bldP spid="54302" grpId="0"/>
      <p:bldP spid="54304" grpId="0"/>
      <p:bldP spid="543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1600200" y="20129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362200" y="2012950"/>
            <a:ext cx="3048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19050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133600" y="2165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1905000" y="3232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2514600" y="3308350"/>
            <a:ext cx="304800" cy="304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1463675" y="329565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549275" y="39687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990600" y="3432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1190625" y="3432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974725" y="3889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682625" y="32956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>
            <a:off x="1479550" y="39497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514600" y="1676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827338" y="3048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287463" y="1676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1143000" y="2774950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676400" y="42989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04800" y="43751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3352800" y="1828800"/>
          <a:ext cx="51466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120" imgH="634680" progId="Equation.DSMT4">
                  <p:embed/>
                </p:oleObj>
              </mc:Choice>
              <mc:Fallback>
                <p:oleObj name="Equation" r:id="rId2" imgW="2400120" imgH="634680" progId="Equation.DSMT4">
                  <p:embed/>
                  <p:pic>
                    <p:nvPicPr>
                      <p:cNvPr id="553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5146675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0" name="AutoShape 24"/>
          <p:cNvSpPr>
            <a:spLocks noChangeArrowheads="1"/>
          </p:cNvSpPr>
          <p:nvPr/>
        </p:nvSpPr>
        <p:spPr bwMode="auto">
          <a:xfrm>
            <a:off x="1066800" y="41910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1066800" y="4572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648075" y="3429000"/>
            <a:ext cx="458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start over again!</a:t>
            </a:r>
          </a:p>
        </p:txBody>
      </p:sp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3321050" y="3911600"/>
          <a:ext cx="5137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228600" progId="Equation.DSMT4">
                  <p:embed/>
                </p:oleObj>
              </mc:Choice>
              <mc:Fallback>
                <p:oleObj name="Equation" r:id="rId4" imgW="2019240" imgH="228600" progId="Equation.DSMT4">
                  <p:embed/>
                  <p:pic>
                    <p:nvPicPr>
                      <p:cNvPr id="553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911600"/>
                        <a:ext cx="5137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28"/>
          <p:cNvGraphicFramePr>
            <a:graphicFrameLocks noChangeAspect="1"/>
          </p:cNvGraphicFramePr>
          <p:nvPr/>
        </p:nvGraphicFramePr>
        <p:xfrm>
          <a:off x="3614738" y="4495800"/>
          <a:ext cx="44592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228600" progId="Equation.DSMT4">
                  <p:embed/>
                </p:oleObj>
              </mc:Choice>
              <mc:Fallback>
                <p:oleObj name="Equation" r:id="rId6" imgW="1752480" imgH="228600" progId="Equation.DSMT4">
                  <p:embed/>
                  <p:pic>
                    <p:nvPicPr>
                      <p:cNvPr id="553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4495800"/>
                        <a:ext cx="44592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9"/>
          <p:cNvGraphicFramePr>
            <a:graphicFrameLocks noChangeAspect="1"/>
          </p:cNvGraphicFramePr>
          <p:nvPr/>
        </p:nvGraphicFramePr>
        <p:xfrm>
          <a:off x="1752600" y="5172075"/>
          <a:ext cx="63166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240" imgH="393480" progId="Equation.DSMT4">
                  <p:embed/>
                </p:oleObj>
              </mc:Choice>
              <mc:Fallback>
                <p:oleObj name="Equation" r:id="rId8" imgW="2946240" imgH="393480" progId="Equation.DSMT4">
                  <p:embed/>
                  <p:pic>
                    <p:nvPicPr>
                      <p:cNvPr id="5532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72075"/>
                        <a:ext cx="63166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0" grpId="0" animBg="1"/>
      <p:bldP spid="55321" grpId="0"/>
      <p:bldP spid="553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Learning!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600200" y="20129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2362200" y="2012950"/>
            <a:ext cx="3048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1905000" y="2165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133600" y="21653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1905000" y="3232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2514600" y="3308350"/>
            <a:ext cx="304800" cy="304800"/>
          </a:xfrm>
          <a:prstGeom prst="flowChartProcess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1463675" y="329565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549275" y="39687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990600" y="3432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H="1">
            <a:off x="1190625" y="3432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974725" y="3889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AutoShape 15"/>
          <p:cNvSpPr>
            <a:spLocks noChangeArrowheads="1"/>
          </p:cNvSpPr>
          <p:nvPr/>
        </p:nvSpPr>
        <p:spPr bwMode="auto">
          <a:xfrm>
            <a:off x="682625" y="32956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1479550" y="39497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514600" y="167640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2827338" y="3048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1287463" y="16764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1143000" y="2774950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676400" y="42989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04800" y="43751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6343" name="AutoShape 23"/>
          <p:cNvSpPr>
            <a:spLocks noChangeArrowheads="1"/>
          </p:cNvSpPr>
          <p:nvPr/>
        </p:nvSpPr>
        <p:spPr bwMode="auto">
          <a:xfrm>
            <a:off x="1066800" y="41910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1066800" y="4572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048000" y="2039938"/>
            <a:ext cx="5867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treat the posterior derived from the first two progeny as a prior and use the progeny from the third progeny to obtain an (updated) posterior:</a:t>
            </a: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2667000" y="4375150"/>
          <a:ext cx="2424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03040" progId="Equation.DSMT4">
                  <p:embed/>
                </p:oleObj>
              </mc:Choice>
              <mc:Fallback>
                <p:oleObj name="Equation" r:id="rId2" imgW="952200" imgH="203040" progId="Equation.DSMT4">
                  <p:embed/>
                  <p:pic>
                    <p:nvPicPr>
                      <p:cNvPr id="563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75150"/>
                        <a:ext cx="2424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5334000" y="4308475"/>
          <a:ext cx="332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563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08475"/>
                        <a:ext cx="3327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209800" y="5248275"/>
          <a:ext cx="5146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120" imgH="393480" progId="Equation.DSMT4">
                  <p:embed/>
                </p:oleObj>
              </mc:Choice>
              <mc:Fallback>
                <p:oleObj name="Equation" r:id="rId6" imgW="2400120" imgH="393480" progId="Equation.DSMT4">
                  <p:embed/>
                  <p:pic>
                    <p:nvPicPr>
                      <p:cNvPr id="563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48275"/>
                        <a:ext cx="51466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8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schedule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</a:t>
            </a:r>
            <a:endParaRPr lang="en-US" sz="14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1: a first stan program.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5: </a:t>
            </a:r>
            <a:r>
              <a:rPr lang="en-US" sz="1400" dirty="0" err="1"/>
              <a:t>stanarm</a:t>
            </a:r>
            <a:r>
              <a:rPr lang="en-US" sz="1400" dirty="0"/>
              <a:t> and model checking in linear models.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Poisson Generalized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6: Poisson GLM, overdispersion, model checking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Repeated measures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7: random coefficient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Bayesian learning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represent our current knowledge of nature with a prior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collect data and build a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Bayes’ rule allows us updating the prior knowledge with current evidence to create the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keep updating with new data</a:t>
            </a:r>
          </a:p>
          <a:p>
            <a:pPr marL="0" indent="0"/>
            <a:r>
              <a:rPr lang="en-US" altLang="en-US" dirty="0"/>
              <a:t>=We learn</a:t>
            </a:r>
          </a:p>
        </p:txBody>
      </p:sp>
    </p:spTree>
    <p:extLst>
      <p:ext uri="{BB962C8B-B14F-4D97-AF65-F5344CB8AC3E}">
        <p14:creationId xmlns:p14="http://schemas.microsoft.com/office/powerpoint/2010/main" val="323067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But…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1600200" y="36131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2362200" y="3613150"/>
            <a:ext cx="3048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905000" y="3765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133600" y="37655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905000" y="4832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1463675" y="4895850"/>
            <a:ext cx="304800" cy="304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49275" y="55689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990600" y="5032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H="1">
            <a:off x="1190625" y="5032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974725" y="5489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AutoShape 14"/>
          <p:cNvSpPr>
            <a:spLocks noChangeArrowheads="1"/>
          </p:cNvSpPr>
          <p:nvPr/>
        </p:nvSpPr>
        <p:spPr bwMode="auto">
          <a:xfrm>
            <a:off x="682625" y="489585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AutoShape 15"/>
          <p:cNvSpPr>
            <a:spLocks noChangeArrowheads="1"/>
          </p:cNvSpPr>
          <p:nvPr/>
        </p:nvSpPr>
        <p:spPr bwMode="auto">
          <a:xfrm>
            <a:off x="1479550" y="55499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587625" y="3276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1287463" y="32766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1143000" y="4375150"/>
            <a:ext cx="588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HH?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1676400" y="58991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04800" y="597535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1066800" y="5791200"/>
            <a:ext cx="304800" cy="304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066800" y="6172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352800" y="2009775"/>
            <a:ext cx="5659438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whole trick is to come up with a prior here.</a:t>
            </a:r>
          </a:p>
          <a:p>
            <a:pPr algn="l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prior could be P(</a:t>
            </a:r>
            <a:r>
              <a:rPr lang="en-US" altLang="en-US" sz="2800" dirty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)=0</a:t>
            </a:r>
          </a:p>
          <a:p>
            <a:pPr algn="l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one could be based on epidemiological data (serious?)</a:t>
            </a:r>
          </a:p>
          <a:p>
            <a:pPr algn="l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based on more distant relatives?</a:t>
            </a:r>
          </a:p>
        </p:txBody>
      </p:sp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914400" y="1981200"/>
            <a:ext cx="1524000" cy="1219200"/>
          </a:xfrm>
          <a:prstGeom prst="wedgeRoundRectCallout">
            <a:avLst>
              <a:gd name="adj1" fmla="val 46250"/>
              <a:gd name="adj2" fmla="val 75000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brother had the disease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2133600" y="3886200"/>
            <a:ext cx="1127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)=0.5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p(HH)=0.5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381000" y="4295775"/>
            <a:ext cx="129540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p(Hh)=0.25</a:t>
            </a:r>
          </a:p>
          <a:p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p(HH)=0.75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2438400" y="5562600"/>
            <a:ext cx="41809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subjective priors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no one would object to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6" grpId="0"/>
      <p:bldP spid="58397" grpId="0" animBg="1"/>
      <p:bldP spid="58398" grpId="0"/>
      <p:bldP spid="58399" grpId="0" animBg="1"/>
      <p:bldP spid="584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37C-F10A-4DED-A0AB-3B7984E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can elicit your prior and obtain the posterior…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280174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7938"/>
            <a:ext cx="8153400" cy="1430337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Summarizing the Posterior Distribution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60000"/>
              <a:buFont typeface="Wingdings" charset="0"/>
              <a:buChar char=""/>
            </a:pPr>
            <a:r>
              <a:rPr lang="es-AR" sz="2400">
                <a:latin typeface="Tw Cen MT" charset="0"/>
              </a:rPr>
              <a:t>The posterior is a (whole distribution)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 algn="r"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latin typeface="Tw Cen MT" charset="0"/>
              </a:rPr>
              <a:t>				How do we summarize it?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9991" b="8739"/>
          <a:stretch>
            <a:fillRect/>
          </a:stretch>
        </p:blipFill>
        <p:spPr bwMode="auto">
          <a:xfrm>
            <a:off x="609600" y="4267200"/>
            <a:ext cx="2209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64" t="9991" b="87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t="7500" b="6778"/>
          <a:stretch>
            <a:fillRect/>
          </a:stretch>
        </p:blipFill>
        <p:spPr bwMode="auto">
          <a:xfrm>
            <a:off x="6400800" y="1676400"/>
            <a:ext cx="24765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518" t="7500" b="67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5710" r="11577" b="14281"/>
          <a:stretch>
            <a:fillRect/>
          </a:stretch>
        </p:blipFill>
        <p:spPr bwMode="auto">
          <a:xfrm>
            <a:off x="990600" y="2057400"/>
            <a:ext cx="2327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3397" t="5710" r="11577" b="142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>
            <a:fillRect/>
          </a:stretch>
        </p:blipFill>
        <p:spPr bwMode="auto">
          <a:xfrm>
            <a:off x="3124200" y="4267200"/>
            <a:ext cx="2362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1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>
            <a:fillRect/>
          </a:stretch>
        </p:blipFill>
        <p:spPr bwMode="auto">
          <a:xfrm>
            <a:off x="5943600" y="4267200"/>
            <a:ext cx="2133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2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b="55919"/>
          <a:stretch>
            <a:fillRect/>
          </a:stretch>
        </p:blipFill>
        <p:spPr bwMode="auto">
          <a:xfrm>
            <a:off x="3581400" y="2209800"/>
            <a:ext cx="27606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6570" b="5591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69850"/>
            <a:ext cx="8153400" cy="1309688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latin typeface="Tw Cen MT" charset="0"/>
              </a:rPr>
              <a:t>Point Estimation: </a:t>
            </a:r>
            <a:br>
              <a:rPr lang="es-AR" sz="3600">
                <a:latin typeface="Tw Cen MT" charset="0"/>
              </a:rPr>
            </a:br>
            <a:r>
              <a:rPr lang="es-AR">
                <a:latin typeface="Tw Cen MT" charset="0"/>
              </a:rPr>
              <a:t>Which one?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087563"/>
            <a:ext cx="815340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800">
                <a:latin typeface="Tw Cen MT" charset="0"/>
              </a:rPr>
              <a:t>Symmetry of posterior? Number of modes?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800">
              <a:latin typeface="Tw Cen MT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1910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4800" y="3352800"/>
          <a:ext cx="930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0000" imgH="1800000" progId="">
                  <p:embed/>
                </p:oleObj>
              </mc:Choice>
              <mc:Fallback>
                <p:oleObj r:id="rId4" imgW="1800000" imgH="1800000" progId="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930275" cy="442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"/>
          <a:stretch>
            <a:fillRect/>
          </a:stretch>
        </p:blipFill>
        <p:spPr bwMode="auto">
          <a:xfrm>
            <a:off x="5630863" y="2590800"/>
            <a:ext cx="3511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23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Point Estimation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1828800"/>
            <a:ext cx="7158037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800" dirty="0">
                <a:latin typeface="Tw Cen MT" charset="0"/>
              </a:rPr>
              <a:t>Mean? Median? Mode?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Justification related to decision theory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Mode:</a:t>
            </a:r>
            <a:r>
              <a:rPr lang="es-AR" sz="2400" dirty="0">
                <a:latin typeface="Tw Cen MT" charset="0"/>
              </a:rPr>
              <a:t> All/nothing loss 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Median:</a:t>
            </a:r>
            <a:r>
              <a:rPr lang="es-AR" sz="2400" dirty="0">
                <a:latin typeface="Tw Cen MT" charset="0"/>
              </a:rPr>
              <a:t> Absolute difference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absolute “error of estimation”</a:t>
            </a: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Mean: </a:t>
            </a:r>
            <a:r>
              <a:rPr lang="es-AR" sz="2400" dirty="0">
                <a:latin typeface="Tw Cen MT" charset="0"/>
              </a:rPr>
              <a:t>Quadratic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the square of the error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Expected value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81570"/>
              </p:ext>
            </p:extLst>
          </p:nvPr>
        </p:nvGraphicFramePr>
        <p:xfrm>
          <a:off x="6581775" y="381000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3810000"/>
                        <a:ext cx="2257425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7753"/>
              </p:ext>
            </p:extLst>
          </p:nvPr>
        </p:nvGraphicFramePr>
        <p:xfrm>
          <a:off x="5410200" y="2343150"/>
          <a:ext cx="3048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3150"/>
                        <a:ext cx="3048000" cy="1238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8739"/>
              </p:ext>
            </p:extLst>
          </p:nvPr>
        </p:nvGraphicFramePr>
        <p:xfrm>
          <a:off x="6656387" y="4495800"/>
          <a:ext cx="23352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7" y="4495800"/>
                        <a:ext cx="2335213" cy="725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Credible set or Credibility interval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 “Confidence Interval”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Interval of posterior probability 100(1-</a:t>
            </a:r>
            <a:r>
              <a:rPr lang="es-AR" sz="2400" i="1" dirty="0">
                <a:latin typeface="Symbol" charset="0"/>
              </a:rPr>
              <a:t></a:t>
            </a:r>
            <a:r>
              <a:rPr lang="es-AR" sz="2400" dirty="0">
                <a:latin typeface="Tw Cen MT" charset="0"/>
              </a:rPr>
              <a:t>)%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s-AR" sz="2000" dirty="0">
                <a:latin typeface="Tw Cen MT" charset="0"/>
              </a:rPr>
              <a:t>	C = Subset of the parameter space for </a:t>
            </a:r>
            <a:r>
              <a:rPr lang="es-AR" sz="2000" i="1" dirty="0">
                <a:latin typeface="Symbol" charset="0"/>
              </a:rPr>
              <a:t>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Direct probability statement about the likelihood of </a:t>
            </a:r>
            <a:r>
              <a:rPr lang="es-AR" sz="2400" i="1" dirty="0">
                <a:latin typeface="Symbol" charset="0"/>
              </a:rPr>
              <a:t></a:t>
            </a:r>
            <a:r>
              <a:rPr lang="es-AR" sz="2400" dirty="0">
                <a:latin typeface="Tw Cen MT" charset="0"/>
              </a:rPr>
              <a:t> falling inside C, given the data 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… infinite number of possible intervals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57400" y="3276600"/>
          <a:ext cx="40624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062413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89088"/>
            <a:ext cx="3886200" cy="4572000"/>
          </a:xfrm>
          <a:ln/>
        </p:spPr>
        <p:txBody>
          <a:bodyPr tIns="45000" bIns="45000"/>
          <a:lstStyle/>
          <a:p>
            <a:pPr indent="-341313"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900">
              <a:latin typeface="Tw Cen MT" charset="0"/>
              <a:cs typeface="Droid Sans Fallback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3554" b="1357"/>
          <a:stretch>
            <a:fillRect/>
          </a:stretch>
        </p:blipFill>
        <p:spPr bwMode="auto">
          <a:xfrm>
            <a:off x="68263" y="1524000"/>
            <a:ext cx="5486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7692" t="3554" b="1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040313" y="54673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95800" y="1589088"/>
            <a:ext cx="449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difference btw Trt?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precision of the estimated difference?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4613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credibility interval: an interval in the domain of the posterior distribution where the true parameter will lie with 95% probability.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FIXED and conditional on data. Parameter </a:t>
            </a:r>
            <a:r>
              <a:rPr lang="es-AR" sz="2400" dirty="0" err="1">
                <a:latin typeface="Tw Cen MT" charset="0"/>
              </a:rPr>
              <a:t>is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 err="1">
                <a:latin typeface="Tw Cen MT" charset="0"/>
              </a:rPr>
              <a:t>random</a:t>
            </a:r>
            <a:r>
              <a:rPr lang="es-AR" sz="2400" dirty="0">
                <a:latin typeface="Tw Cen MT" charset="0"/>
              </a:rPr>
              <a:t> and </a:t>
            </a:r>
            <a:r>
              <a:rPr lang="es-AR" sz="2400" dirty="0" err="1">
                <a:latin typeface="Tw Cen MT" charset="0"/>
              </a:rPr>
              <a:t>it</a:t>
            </a:r>
            <a:r>
              <a:rPr lang="es-AR" sz="2400" dirty="0">
                <a:latin typeface="Tw Cen MT" charset="0"/>
              </a:rPr>
              <a:t> may lie within the interval or not with probability 95%.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Frequentist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confidence interval: an interval of random extremes that if we were to repeat the experiment MANY times, it would contain the parameter with probability 95%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random, parameter is fixed. Probability that a CI (95%) contains true parameter is unknown and it is 0 or 1.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1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Hypothesis Testing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91540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Classical </a:t>
            </a:r>
            <a:r>
              <a:rPr lang="es-AR" sz="2400" dirty="0">
                <a:latin typeface="Tw Cen MT" charset="0"/>
              </a:rPr>
              <a:t>approach bases reject/fail-to-reject decision on:</a:t>
            </a: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endParaRPr lang="es-AR" sz="900" dirty="0">
              <a:latin typeface="Tw Cen MT" charset="0"/>
            </a:endParaRP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r>
              <a:rPr lang="es-AR" sz="2400" dirty="0">
                <a:latin typeface="Tw Cen MT" charset="0"/>
              </a:rPr>
              <a:t>	where “extremeness” is in the direction of H1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Problems with this approach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Hypotheses must be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nested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H0 testing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asymmetric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latin typeface="Tw Cen MT" charset="0"/>
              </a:rPr>
              <a:t>P-value can only offer evidence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against H0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NOT</a:t>
            </a:r>
            <a:r>
              <a:rPr lang="es-AR" sz="2400" dirty="0">
                <a:latin typeface="Tw Cen MT" charset="0"/>
              </a:rPr>
              <a:t> the “probability that H0 is true”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has no direct interpretation as “weight of the evidence”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latin typeface="Tw Cen MT" charset="0"/>
              </a:rPr>
              <a:t> Only long-term probability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47569"/>
              </p:ext>
            </p:extLst>
          </p:nvPr>
        </p:nvGraphicFramePr>
        <p:xfrm>
          <a:off x="863600" y="1981200"/>
          <a:ext cx="828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981200"/>
                        <a:ext cx="8280400" cy="549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76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Course description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27238"/>
            <a:ext cx="8229600" cy="4525962"/>
          </a:xfrm>
          <a:ln/>
        </p:spPr>
        <p:txBody>
          <a:bodyPr/>
          <a:lstStyle/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b="1"/>
              <a:t>Course objective:</a:t>
            </a:r>
            <a:r>
              <a:rPr lang="en-US"/>
              <a:t> To train students in Bayesian inference and its implementation through Monte Carlo methods with application to current problems in biological data analysis. </a:t>
            </a:r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/>
          </a:p>
          <a:p>
            <a:pPr marL="0" indent="0"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b="1"/>
              <a:t>Course implementation:</a:t>
            </a:r>
            <a:r>
              <a:rPr lang="en-US"/>
              <a:t> 2 hours of recitation and 2 hours of computer lab (2+2)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Bayesian Hypothesis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787"/>
            <a:ext cx="8223250" cy="41132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It also resorts to comparing models, but they not need to be nested.</a:t>
            </a:r>
          </a:p>
          <a:p>
            <a:pPr>
              <a:buFont typeface="Arial"/>
              <a:buChar char="•"/>
            </a:pPr>
            <a:r>
              <a:rPr lang="en-US" sz="2400" dirty="0"/>
              <a:t>Models are treated as unknown, and they are assigned a prior.</a:t>
            </a:r>
          </a:p>
          <a:p>
            <a:pPr>
              <a:buFont typeface="Arial"/>
              <a:buChar char="•"/>
            </a:pPr>
            <a:r>
              <a:rPr lang="en-US" sz="2400" dirty="0"/>
              <a:t>It uses a Bayes Factor and posterior model probabilities to compare models.</a:t>
            </a:r>
          </a:p>
          <a:p>
            <a:pPr>
              <a:buFont typeface="Arial"/>
              <a:buChar char="•"/>
            </a:pPr>
            <a:r>
              <a:rPr lang="en-US" sz="2400" dirty="0"/>
              <a:t>Because model is unknown (is treated as a random variable random), it can be integrated out of inferences</a:t>
            </a:r>
          </a:p>
          <a:p>
            <a:pPr>
              <a:buFont typeface="Arial"/>
              <a:buChar char="•"/>
            </a:pPr>
            <a:r>
              <a:rPr lang="en-US" sz="2400" dirty="0"/>
              <a:t>We will not learn this in this workshop… maybe in the next one?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Alternative Posterior Inference…</a:t>
            </a: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5441950" y="57594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441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181600" y="16002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What is the probability that Trt S yields a greater response than Control?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How large can we say is the Trt difference with a probability of 95%?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66713" y="2511425"/>
            <a:ext cx="454025" cy="2208213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Posterior densities</a:t>
            </a:r>
          </a:p>
        </p:txBody>
      </p:sp>
    </p:spTree>
    <p:extLst>
      <p:ext uri="{BB962C8B-B14F-4D97-AF65-F5344CB8AC3E}">
        <p14:creationId xmlns:p14="http://schemas.microsoft.com/office/powerpoint/2010/main" val="372717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we’ve learned today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20000" cy="4525963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Basic probability rules</a:t>
            </a:r>
          </a:p>
          <a:p>
            <a:pPr marL="736600" lvl="1" indent="-279400">
              <a:lnSpc>
                <a:spcPct val="90000"/>
              </a:lnSpc>
              <a:buFont typeface="Arial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Bayes’ Rule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Probability distribution (self-study)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Likelihood (freq.)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Where does MCMC fits in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Bayesian vs Frequentist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Computational tools</a:t>
            </a:r>
          </a:p>
        </p:txBody>
      </p:sp>
    </p:spTree>
    <p:extLst>
      <p:ext uri="{BB962C8B-B14F-4D97-AF65-F5344CB8AC3E}">
        <p14:creationId xmlns:p14="http://schemas.microsoft.com/office/powerpoint/2010/main" val="1355093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Intro to probability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90800" y="29718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895600" y="32766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648200" y="32004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48400" y="33670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08275" y="30480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029200" y="2209800"/>
            <a:ext cx="533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329113" y="1865313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905000" y="26670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06500" y="23225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3956050" y="2209800"/>
            <a:ext cx="6604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63588" y="3657600"/>
            <a:ext cx="139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P(B)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Joint probability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4600" y="28956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19400" y="32004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572000" y="31242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00400" y="36576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72200" y="32908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32075" y="29718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252913" y="1789113"/>
            <a:ext cx="763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828800" y="25908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30300" y="22463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533900" y="2133600"/>
            <a:ext cx="266700" cy="2057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87388" y="3581400"/>
            <a:ext cx="13906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030788" y="18430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641850" y="381000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4594225" y="391477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594225" y="406717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4565650" y="41576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4565650" y="43100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641850" y="453866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071563" y="2085975"/>
            <a:ext cx="5100637" cy="2967038"/>
            <a:chOff x="675" y="1314"/>
            <a:chExt cx="3213" cy="186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675" y="1314"/>
              <a:ext cx="3213" cy="1869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867" y="1506"/>
              <a:ext cx="1389" cy="134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971" y="1458"/>
              <a:ext cx="1773" cy="153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107" y="1794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979" y="1563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748" y="1362"/>
              <a:ext cx="26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>
                  <a:latin typeface="Symbol" charset="0"/>
                </a:rPr>
                <a:t>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02050" y="576580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632325" y="5957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97400" y="5514975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49800" y="5975350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0400"/>
            <a:ext cx="12144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533400" y="2373313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286000" y="2297113"/>
            <a:ext cx="2819400" cy="24384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830513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86200" y="246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59088" y="5748338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789363" y="5940425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754438" y="5497513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06838" y="5957888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870450" y="2601913"/>
            <a:ext cx="15367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508625" y="2220913"/>
            <a:ext cx="317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now the sample space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91288" y="2616200"/>
            <a:ext cx="898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P(B)=1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355850" y="294005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2308225" y="304482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308225" y="319722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279650" y="32877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279650" y="34401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2355850" y="366871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289675" y="4735513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660650" y="3662363"/>
            <a:ext cx="3213100" cy="774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021388" y="4368800"/>
            <a:ext cx="1843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the event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Bayes’ Rule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4638" y="2246313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474913" y="2438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9988" y="19954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2388" y="2455863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83038" y="2257425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P(B|A)=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13313" y="2449513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78388" y="2006600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030788" y="2466975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284413" y="3076575"/>
            <a:ext cx="4056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 B) = P(B) P(A|B) = P(B|A) P(A)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29000" y="2833688"/>
            <a:ext cx="2971800" cy="914400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46138" y="4281488"/>
            <a:ext cx="76882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Throughout this course we’ll use this identity pervasively (hence its name!)</a:t>
            </a:r>
          </a:p>
          <a:p>
            <a:pPr>
              <a:buClrTx/>
              <a:buFontTx/>
              <a:buNone/>
            </a:pPr>
            <a:r>
              <a:rPr lang="en-US"/>
              <a:t>Now observe this: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0" y="5427663"/>
            <a:ext cx="1047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=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278188" y="5653088"/>
            <a:ext cx="766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P(B)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049588" y="5195888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P(B|A) P(A)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124200" y="5576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091113" y="5348288"/>
            <a:ext cx="2452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</a:t>
            </a:r>
            <a:r>
              <a:rPr lang="en-US">
                <a:latin typeface="Symbol" charset="0"/>
              </a:rPr>
              <a:t></a:t>
            </a:r>
            <a:r>
              <a:rPr lang="en-US"/>
              <a:t> P(B|A) P(A)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/>
              <a:t>Bayes’ rule and Bayesian inference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3979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/>
              <a:t>A: </a:t>
            </a:r>
            <a:r>
              <a:rPr lang="en-US" sz="2400" b="1" i="1">
                <a:latin typeface="Symbol" charset="0"/>
              </a:rPr>
              <a:t></a:t>
            </a:r>
            <a:r>
              <a:rPr lang="en-US" sz="2400"/>
              <a:t>, parameters, B: </a:t>
            </a:r>
            <a:r>
              <a:rPr lang="en-US" sz="2400" b="1" i="1">
                <a:latin typeface="Times New Roman" charset="0"/>
                <a:cs typeface="Times New Roman" charset="0"/>
              </a:rPr>
              <a:t>y</a:t>
            </a:r>
            <a:r>
              <a:rPr lang="en-US" sz="2400"/>
              <a:t>, data: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47800" y="2306638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06638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057400" y="4114800"/>
          <a:ext cx="3770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9400" imgH="203040" progId="">
                  <p:embed/>
                </p:oleObj>
              </mc:Choice>
              <mc:Fallback>
                <p:oleObj r:id="rId5" imgW="1409400" imgH="203040" progId="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3770313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52600" y="47180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84238" y="6019800"/>
            <a:ext cx="1093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Posterior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581400" y="46418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125788" y="603408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Prior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5099050" y="4565650"/>
            <a:ext cx="317500" cy="1474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545013" y="6034088"/>
            <a:ext cx="1204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Likelihood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16632</TotalTime>
  <Words>1430</Words>
  <Application>Microsoft Office PowerPoint</Application>
  <PresentationFormat>On-screen Show (4:3)</PresentationFormat>
  <Paragraphs>242</Paragraphs>
  <Slides>32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Equation</vt:lpstr>
      <vt:lpstr>PowerPoint Presentation</vt:lpstr>
      <vt:lpstr>Workshop schedule</vt:lpstr>
      <vt:lpstr>Course description</vt:lpstr>
      <vt:lpstr>Intro to probability</vt:lpstr>
      <vt:lpstr>Joint probability</vt:lpstr>
      <vt:lpstr>Conditional probability</vt:lpstr>
      <vt:lpstr>Conditional probability</vt:lpstr>
      <vt:lpstr>Bayes’ Rule</vt:lpstr>
      <vt:lpstr>Bayes’ rule and Bayesian inference</vt:lpstr>
      <vt:lpstr>The Likelihood</vt:lpstr>
      <vt:lpstr>Maximum likelihood inference</vt:lpstr>
      <vt:lpstr>The prior</vt:lpstr>
      <vt:lpstr>The posterior</vt:lpstr>
      <vt:lpstr>Prior HAS TO BE independent of Likelihood</vt:lpstr>
      <vt:lpstr>Prior and its influence</vt:lpstr>
      <vt:lpstr>What to do?</vt:lpstr>
      <vt:lpstr>Example</vt:lpstr>
      <vt:lpstr>Example</vt:lpstr>
      <vt:lpstr>Bayesian Learning!</vt:lpstr>
      <vt:lpstr>Bayesian learning</vt:lpstr>
      <vt:lpstr>But…</vt:lpstr>
      <vt:lpstr>Suppose you can elicit your prior and obtain the posterior…  What is next?</vt:lpstr>
      <vt:lpstr>Summarizing the Posterior Distribution</vt:lpstr>
      <vt:lpstr>Point Estimation:  Which one?</vt:lpstr>
      <vt:lpstr>Point Estimation</vt:lpstr>
      <vt:lpstr>Interval Estimation</vt:lpstr>
      <vt:lpstr>Interval Estimation</vt:lpstr>
      <vt:lpstr>Interval Estimation</vt:lpstr>
      <vt:lpstr>Hypothesis Testing</vt:lpstr>
      <vt:lpstr>Bayesian Hypothesis testing </vt:lpstr>
      <vt:lpstr>Alternative Posterior Inference…</vt:lpstr>
      <vt:lpstr>What we’ve learned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2021-03-10T01:04:49Z</dcterms:modified>
</cp:coreProperties>
</file>