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F62A4-2B8B-43A5-89A3-B5020FC53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D31A23-7778-4176-A84A-5B8EE5AD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4F7DF-1C62-4975-9718-02937298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21BAD-4CE2-453C-8986-A1350F34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433F6-D1B2-4576-8DF2-DC0F8D69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3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A4F16-CB1A-41BB-B73F-AD366A18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86AFB2-654A-4DFD-9533-5F0A395E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11402A-202F-43F6-B5BE-5477AA90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EF4C6B-76D0-4C69-8717-A72924B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46FAB-CCDD-4D4F-A270-88E2CBFC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4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A984E0-CBC3-4143-83ED-18FDB8FB6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747D1-F028-44ED-AF36-63976F07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843B8-C3A1-4907-BA91-440338F8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3FB34-14F7-415D-B995-22475153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08EE49-C94E-4277-893E-EDECB72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8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18972-6D78-4728-AD14-344F739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E366B-2036-45C9-8DB8-278A76E9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FD275-1D6A-4DF7-AAC2-7F975E90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BBF08-CB9B-41FA-90F3-3659EE05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25E44-4406-4A0C-BF63-770BDC4D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7B5BF-1FF0-4532-BFEA-C9C4267B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E580A-5C8B-4BCD-985F-53C585FF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C1576-7E05-42AF-80CE-7FE6D43E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8CCC2-8620-4592-9179-F3A20EA1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8BE10-1AA6-4E6E-8177-F7EF8098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3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68F96-FA11-4042-B6ED-C885242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27ED9-0115-4144-B139-00F54F14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82567C-9898-4C06-B890-3C888B00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75F72-C2CD-44A8-B54B-31D502B9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8929F5-9C11-4020-8570-5A07DE1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5ABE0-0238-4C65-991D-938C22C2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7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FFB06-80D8-417A-95CC-04C1690C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8FEF5F-A283-404C-A1CF-5C344ABB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2EAAFB-C1D6-493B-AF7E-FAC339A7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C3AA9B-1734-4626-A63E-7F9FCB638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102543-9612-4151-8391-7E4F3038D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87DDEE-CB5D-4612-88D5-B435DB2E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2DF8AB-F1F7-4BC8-AE6C-37C2E4BF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D06AD8-E75C-4FA6-BFB5-17A1B1A4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34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B53D1-9F00-496B-83F1-2A85AD1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DF19B-9E52-48BB-BEB7-3A819506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D3D59-9848-4CFD-BB31-55EB2DC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7AD67-DD0D-406C-B098-CC40A1EC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9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798D6-7D79-4A06-B370-FF63ED7E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F1E4EA-CEE8-4F05-9B9E-11C6F967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FA0D4-7996-454D-8F0F-FA3C564E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3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FAF15-A20F-468F-8B94-27245826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CF49E-FAA6-4E04-A297-B1D868A5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81CE44-24F4-46F5-AC79-AB2335CF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AE189-3621-47BC-9BB1-A47E0746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A3064-2863-40AD-B1BF-BBA67DCA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87148-6EBC-46E8-B8B7-6486A0C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0D40A-C129-49F3-B231-632C108C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34FE4F-2C41-43F0-ABBC-156A8BEC0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0A68-D010-417A-B982-1FCC9CAA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C8895-13E8-45B6-AE6D-910FC81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9D6B2-29A7-4369-85A8-7DB9BD1F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09F1F-3977-4CB0-94EF-A95724D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94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D81256-5E55-4050-870A-2DB3A2F5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C0B286-CF99-4087-8050-4F6C6D42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AD690-DA21-4258-97EA-96BEA7C81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FA17-A250-4156-B2EC-EA842CA74422}" type="datetimeFigureOut">
              <a:rPr lang="de-DE" smtClean="0"/>
              <a:t>09.06.2021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75F5F-0738-43F0-A9AB-3D695211E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691A9-40AB-498F-809A-86689228C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DA6A-5AEF-4518-A99C-092B657147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austformelverfahren_(Automatisierungstechnik)" TargetMode="External"/><Relationship Id="rId13" Type="http://schemas.openxmlformats.org/officeDocument/2006/relationships/hyperlink" Target="https://de.wikipedia.org/wiki/Lotfi_Zadeh" TargetMode="External"/><Relationship Id="rId3" Type="http://schemas.openxmlformats.org/officeDocument/2006/relationships/hyperlink" Target="https://de.wikipedia.org/wiki/Fliehkraftregler" TargetMode="External"/><Relationship Id="rId7" Type="http://schemas.openxmlformats.org/officeDocument/2006/relationships/hyperlink" Target="https://de.wikipedia.org/wiki/Regler#cite_note-1" TargetMode="External"/><Relationship Id="rId12" Type="http://schemas.openxmlformats.org/officeDocument/2006/relationships/hyperlink" Target="https://de.wikipedia.org/wiki/Zustandsraumdarstellung" TargetMode="External"/><Relationship Id="rId2" Type="http://schemas.openxmlformats.org/officeDocument/2006/relationships/hyperlink" Target="https://de.wikipedia.org/wiki/James_Watt" TargetMode="External"/><Relationship Id="rId16" Type="http://schemas.openxmlformats.org/officeDocument/2006/relationships/hyperlink" Target="https://de.wikipedia.org/wiki/Mikroproz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Nicolas_Minorsky" TargetMode="External"/><Relationship Id="rId11" Type="http://schemas.openxmlformats.org/officeDocument/2006/relationships/hyperlink" Target="https://de.wikipedia.org/wiki/Kalman-Filter" TargetMode="External"/><Relationship Id="rId5" Type="http://schemas.openxmlformats.org/officeDocument/2006/relationships/hyperlink" Target="https://de.wikipedia.org/wiki/Elmer_Ambrose_Sperry" TargetMode="External"/><Relationship Id="rId15" Type="http://schemas.openxmlformats.org/officeDocument/2006/relationships/hyperlink" Target="https://de.wikipedia.org/wiki/G%C3%BCnther_Schmidt_(Ingenieur)" TargetMode="External"/><Relationship Id="rId10" Type="http://schemas.openxmlformats.org/officeDocument/2006/relationships/hyperlink" Target="https://de.wikipedia.org/wiki/Rudolf_Kalman" TargetMode="External"/><Relationship Id="rId4" Type="http://schemas.openxmlformats.org/officeDocument/2006/relationships/hyperlink" Target="https://de.wikipedia.org/wiki/James_Clerk_Maxwell" TargetMode="External"/><Relationship Id="rId9" Type="http://schemas.openxmlformats.org/officeDocument/2006/relationships/hyperlink" Target="https://de.wikipedia.org/wiki/Frequenzgang" TargetMode="External"/><Relationship Id="rId14" Type="http://schemas.openxmlformats.org/officeDocument/2006/relationships/hyperlink" Target="https://de.wikipedia.org/wiki/Fuzzy-Reg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18ACA9-6409-4F14-A6EA-F70C93C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de-DE" sz="2000">
              <a:solidFill>
                <a:srgbClr val="080808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E49700-3442-45EE-99D0-04674DF7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Der PID Regler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77416-2761-46A3-B7D6-6B73FA1A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B99852-BC6C-4A1B-A6C0-87631DF3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Regelabweichung wird über die Zeit aufaddiert und mit dem Gewichtungsfaktor </a:t>
            </a:r>
            <a:r>
              <a:rPr lang="de-DE" dirty="0" err="1"/>
              <a:t>kI</a:t>
            </a:r>
            <a:r>
              <a:rPr lang="de-DE" dirty="0"/>
              <a:t> multipliziert.</a:t>
            </a:r>
          </a:p>
          <a:p>
            <a:r>
              <a:rPr lang="de-DE" dirty="0"/>
              <a:t>Je länger eine Abweichung besteht, desto stärker wird entgegen geregelt</a:t>
            </a:r>
          </a:p>
          <a:p>
            <a:r>
              <a:rPr lang="de-DE" dirty="0"/>
              <a:t>I Regler ist verhältnismäßig langsam, eliminiert Regelabweichung aber vollständig</a:t>
            </a:r>
          </a:p>
        </p:txBody>
      </p:sp>
      <p:pic>
        <p:nvPicPr>
          <p:cNvPr id="5" name="Grafik 4" descr="Ein Bild, das Laser, dunkel enthält.&#10;&#10;Automatisch generierte Beschreibung">
            <a:extLst>
              <a:ext uri="{FF2B5EF4-FFF2-40B4-BE49-F238E27FC236}">
                <a16:creationId xmlns:a16="http://schemas.microsoft.com/office/drawing/2014/main" id="{4E80403E-BA23-4D16-BCEE-3E6055DD5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4176713"/>
            <a:ext cx="3524250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0C56B2C-F3F8-410C-9930-D3E381D999B6}"/>
                  </a:ext>
                </a:extLst>
              </p:cNvPr>
              <p:cNvSpPr txBox="1"/>
              <p:nvPr/>
            </p:nvSpPr>
            <p:spPr>
              <a:xfrm>
                <a:off x="1018095" y="4761147"/>
                <a:ext cx="1834669" cy="831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0C56B2C-F3F8-410C-9930-D3E381D99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4761147"/>
                <a:ext cx="1834669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6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EF94-A175-4473-BE5F-D213BB5C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EB5901-326C-4442-8961-09145B96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Kombiniert die Vorteile von P und I Regler</a:t>
            </a:r>
          </a:p>
          <a:p>
            <a:r>
              <a:rPr lang="de-DE" dirty="0"/>
              <a:t>Reagiert schnell und eliminiert Regelabweichung vollständig</a:t>
            </a:r>
          </a:p>
          <a:p>
            <a:r>
              <a:rPr lang="de-DE" dirty="0"/>
              <a:t>Einzelne Regler können mit </a:t>
            </a:r>
            <a:r>
              <a:rPr lang="de-DE" dirty="0" err="1"/>
              <a:t>kP</a:t>
            </a:r>
            <a:r>
              <a:rPr lang="de-DE" dirty="0"/>
              <a:t> und </a:t>
            </a:r>
            <a:r>
              <a:rPr lang="de-DE" dirty="0" err="1"/>
              <a:t>kI</a:t>
            </a:r>
            <a:r>
              <a:rPr lang="de-DE" dirty="0"/>
              <a:t> gegeneinander gewichtet werden</a:t>
            </a:r>
          </a:p>
        </p:txBody>
      </p:sp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F4596DDC-C63F-45A2-B05E-22B13269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35" y="4070357"/>
            <a:ext cx="4051165" cy="210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29145-AAA1-4ED8-846F-DD31161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61AF4-E48B-46C6-93AB-06152935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Änderung von der vorhergehenden Abweichung zur aktuellen Abweichung wird mit dem Gewichtungsfaktor </a:t>
            </a:r>
            <a:r>
              <a:rPr lang="de-DE" dirty="0" err="1"/>
              <a:t>kD</a:t>
            </a:r>
            <a:r>
              <a:rPr lang="de-DE" dirty="0"/>
              <a:t> multipliziert</a:t>
            </a:r>
          </a:p>
          <a:p>
            <a:r>
              <a:rPr lang="de-DE" dirty="0"/>
              <a:t>Schnelle Abweichungen lösen schnellen Gegenimpuls aus</a:t>
            </a:r>
          </a:p>
          <a:p>
            <a:r>
              <a:rPr lang="de-DE" dirty="0"/>
              <a:t>Ist eigentlich kein Regler, da NUR auf Änderungen und nicht auf Abweichungen reagiert wird.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2BBE01-709B-4207-82C2-5F4E61491563}"/>
                  </a:ext>
                </a:extLst>
              </p:cNvPr>
              <p:cNvSpPr txBox="1"/>
              <p:nvPr/>
            </p:nvSpPr>
            <p:spPr>
              <a:xfrm>
                <a:off x="1112363" y="4868944"/>
                <a:ext cx="254537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ⅇ</m:t>
                          </m:r>
                          <m:d>
                            <m:d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−ⅇ</m:t>
                          </m:r>
                          <m:d>
                            <m:d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2BBE01-709B-4207-82C2-5F4E6149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3" y="4868944"/>
                <a:ext cx="2545377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6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F8223-C36E-457A-B71A-47789B5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PD-Regler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AC5C8-D2DE-42E2-A3BE-4C85A92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 Kombination mit dem P-Regler wird der D-Anteil zu einem Regler</a:t>
            </a:r>
          </a:p>
          <a:p>
            <a:r>
              <a:rPr lang="de-DE" dirty="0"/>
              <a:t>Reagiert sehr schnell auf Änderungen</a:t>
            </a:r>
          </a:p>
          <a:p>
            <a:r>
              <a:rPr lang="de-DE" dirty="0"/>
              <a:t>Bleibende Regelabweichung vom P-Regler ist weiterhin vorhanden</a:t>
            </a:r>
          </a:p>
          <a:p>
            <a:r>
              <a:rPr lang="de-DE" dirty="0"/>
              <a:t>Bei verrauschtem Sensorsignal kann das Rauschen verstärkt werden und Unruhe in dem System auslösen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74887E-3B31-494F-BF93-8B228CCFB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4302125"/>
            <a:ext cx="2476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05870-EB5F-43DF-85C4-5B97021D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PID-Regler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DED02-CBDB-4B25-9BC7-EBBB159F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Kombiniert die Vorteile der vorherigen Regler</a:t>
            </a:r>
          </a:p>
        </p:txBody>
      </p:sp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4B473227-8657-462C-89E2-4D9C683F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93" y="3835400"/>
            <a:ext cx="4762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CD50-D590-46CA-BDFB-18E52C47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Regler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4C46E8E-B162-4D40-BFED-3A8305B4D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5085"/>
            <a:ext cx="8457505" cy="4835170"/>
          </a:xfrm>
        </p:spPr>
      </p:pic>
    </p:spTree>
    <p:extLst>
      <p:ext uri="{BB962C8B-B14F-4D97-AF65-F5344CB8AC3E}">
        <p14:creationId xmlns:p14="http://schemas.microsoft.com/office/powerpoint/2010/main" val="380818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BA0F0-F31D-4B36-811A-C83D94F2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der Regelungstechnik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DEE90-3CDD-4C56-BDC7-A83ED76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7258"/>
          </a:xfrm>
        </p:spPr>
        <p:txBody>
          <a:bodyPr/>
          <a:lstStyle/>
          <a:p>
            <a:r>
              <a:rPr lang="de-DE" dirty="0"/>
              <a:t>Bereits in der Antike haben sich Menschen mit Regelungstechnik beschäftigt. </a:t>
            </a:r>
          </a:p>
        </p:txBody>
      </p:sp>
    </p:spTree>
    <p:extLst>
      <p:ext uri="{BB962C8B-B14F-4D97-AF65-F5344CB8AC3E}">
        <p14:creationId xmlns:p14="http://schemas.microsoft.com/office/powerpoint/2010/main" val="227526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BA0F0-F31D-4B36-811A-C83D94F2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der Regelungstechnik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DEE90-3CDD-4C56-BDC7-A83ED76E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7258"/>
          </a:xfrm>
        </p:spPr>
        <p:txBody>
          <a:bodyPr/>
          <a:lstStyle/>
          <a:p>
            <a:r>
              <a:rPr lang="de-DE" dirty="0"/>
              <a:t>Bereits in der Antike haben sich Menschen mit Regelungstechnik beschäftigt.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ABF641-687F-445F-B940-1CFD672AC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37" y="2805879"/>
            <a:ext cx="6200740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5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2FE39-60FC-4BD6-9E55-5BEF3603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der Regelungstechnik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ADEAE-A06E-4BAC-A138-C7EEA63D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 Regelungstechnik begann mit der industriellen Revolution</a:t>
            </a:r>
          </a:p>
          <a:p>
            <a:r>
              <a:rPr lang="de-DE" dirty="0"/>
              <a:t>Durch mechanische Bauteile konnten komplexere Regelsysteme entworfen werden</a:t>
            </a:r>
          </a:p>
          <a:p>
            <a:r>
              <a:rPr lang="de-DE" dirty="0"/>
              <a:t>Größter Fortschritt durch Entwicklung der Elektronik und letzten Endes Rechentechnik</a:t>
            </a:r>
          </a:p>
        </p:txBody>
      </p:sp>
    </p:spTree>
    <p:extLst>
      <p:ext uri="{BB962C8B-B14F-4D97-AF65-F5344CB8AC3E}">
        <p14:creationId xmlns:p14="http://schemas.microsoft.com/office/powerpoint/2010/main" val="189991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E6D79-64ED-4EAF-86E9-802867D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der Regelungstechnik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EED61-8AEF-4C2F-9CF2-AFB891EE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1788 </a:t>
            </a:r>
            <a:r>
              <a:rPr lang="de-DE" dirty="0">
                <a:hlinkClick r:id="rId2" tooltip="Technische Mechanik"/>
              </a:rPr>
              <a:t>James Watt</a:t>
            </a:r>
            <a:r>
              <a:rPr lang="de-DE" dirty="0"/>
              <a:t>: </a:t>
            </a:r>
            <a:r>
              <a:rPr lang="de-DE" dirty="0">
                <a:hlinkClick r:id="rId3" tooltip="Fliehkraftregler"/>
              </a:rPr>
              <a:t>Fliehkraftregler</a:t>
            </a:r>
            <a:r>
              <a:rPr lang="de-DE" dirty="0"/>
              <a:t> (Zentrifugalregulator) zur Drehzahlregelung von Dampfmaschinen.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1868 </a:t>
            </a:r>
            <a:r>
              <a:rPr lang="de-DE" dirty="0">
                <a:hlinkClick r:id="rId4" tooltip="James Clerk Maxwell"/>
              </a:rPr>
              <a:t>James Clerk Maxwell</a:t>
            </a:r>
            <a:r>
              <a:rPr lang="de-DE" dirty="0"/>
              <a:t>: Theoretische Analyse des Fliehkraftreglers.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1911 </a:t>
            </a:r>
            <a:r>
              <a:rPr lang="de-DE" dirty="0">
                <a:hlinkClick r:id="rId5" tooltip="Elmer Ambrose Sperry"/>
              </a:rPr>
              <a:t>Elmer Ambrose Sperry</a:t>
            </a:r>
            <a:r>
              <a:rPr lang="de-DE" dirty="0"/>
              <a:t>: Reale PID-Regler.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1922 </a:t>
            </a:r>
            <a:r>
              <a:rPr lang="de-DE" dirty="0">
                <a:hlinkClick r:id="rId6" tooltip="Nicolas Minorsky"/>
              </a:rPr>
              <a:t>Nicolas </a:t>
            </a:r>
            <a:r>
              <a:rPr lang="de-DE" dirty="0" err="1">
                <a:hlinkClick r:id="rId6" tooltip="Nicolas Minorsky"/>
              </a:rPr>
              <a:t>Minorsky</a:t>
            </a:r>
            <a:r>
              <a:rPr lang="de-DE" dirty="0"/>
              <a:t>: Herleitung der korrekten mathematischen Formulierung des PID-Reglers.</a:t>
            </a:r>
            <a:r>
              <a:rPr lang="de-DE" baseline="30000" dirty="0">
                <a:hlinkClick r:id="rId7"/>
              </a:rPr>
              <a:t>[1]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1935 Elektrischer Verstärker.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1942 Ziegler / Nichols: </a:t>
            </a:r>
            <a:r>
              <a:rPr lang="de-DE" dirty="0">
                <a:hlinkClick r:id="rId8" tooltip="Faustformelverfahren (Automatisierungstechnik)"/>
              </a:rPr>
              <a:t>Einstellregeln</a:t>
            </a:r>
            <a:r>
              <a:rPr lang="de-DE" dirty="0"/>
              <a:t> für P-, PI-; PD-, PID-Regler.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1945 Bode: </a:t>
            </a:r>
            <a:r>
              <a:rPr lang="de-DE" dirty="0">
                <a:hlinkClick r:id="rId9" tooltip="Frequenzgang"/>
              </a:rPr>
              <a:t>Frequenzganganalyse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1960 </a:t>
            </a:r>
            <a:r>
              <a:rPr lang="de-DE" dirty="0">
                <a:hlinkClick r:id="rId10" tooltip="Rudolf Kalman"/>
              </a:rPr>
              <a:t>Rudolf Kalman</a:t>
            </a:r>
            <a:r>
              <a:rPr lang="de-DE" dirty="0"/>
              <a:t>: </a:t>
            </a:r>
            <a:r>
              <a:rPr lang="de-DE" dirty="0">
                <a:hlinkClick r:id="rId11" tooltip="Kalman-Filter"/>
              </a:rPr>
              <a:t>Kalman-Filter</a:t>
            </a:r>
            <a:r>
              <a:rPr lang="de-DE" dirty="0"/>
              <a:t>, </a:t>
            </a:r>
            <a:r>
              <a:rPr lang="de-DE" dirty="0">
                <a:hlinkClick r:id="rId12"/>
              </a:rPr>
              <a:t>Zustandsraum</a:t>
            </a:r>
            <a:r>
              <a:rPr lang="de-DE" dirty="0"/>
              <a:t>, Zustandsregler und Zustandsbeobachter.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1965 </a:t>
            </a:r>
            <a:r>
              <a:rPr lang="de-DE" dirty="0">
                <a:hlinkClick r:id="rId13" tooltip="Lotfi Zadeh"/>
              </a:rPr>
              <a:t>Lotfi Zadeh</a:t>
            </a:r>
            <a:r>
              <a:rPr lang="de-DE" dirty="0"/>
              <a:t>: </a:t>
            </a:r>
            <a:r>
              <a:rPr lang="de-DE" dirty="0" err="1"/>
              <a:t>Fuzzy</a:t>
            </a:r>
            <a:r>
              <a:rPr lang="de-DE" dirty="0"/>
              <a:t>-Set-Theorie als Grundlage für spätere </a:t>
            </a:r>
            <a:r>
              <a:rPr lang="de-DE" dirty="0" err="1">
                <a:hlinkClick r:id="rId14" tooltip="Fuzzy-Regler"/>
              </a:rPr>
              <a:t>Fuzzy</a:t>
            </a:r>
            <a:r>
              <a:rPr lang="de-DE" dirty="0">
                <a:hlinkClick r:id="rId14" tooltip="Fuzzy-Regler"/>
              </a:rPr>
              <a:t>-Regler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1974 </a:t>
            </a:r>
            <a:r>
              <a:rPr lang="de-DE" dirty="0">
                <a:hlinkClick r:id="rId15" tooltip="Günther Schmidt (Ingenieur)"/>
              </a:rPr>
              <a:t>Günther Schmidt</a:t>
            </a:r>
            <a:r>
              <a:rPr lang="de-DE" dirty="0"/>
              <a:t>: Universalregler auf </a:t>
            </a:r>
            <a:r>
              <a:rPr lang="de-DE" dirty="0">
                <a:hlinkClick r:id="rId16"/>
              </a:rPr>
              <a:t>Mikroprozessor</a:t>
            </a:r>
            <a:r>
              <a:rPr lang="de-DE" dirty="0"/>
              <a:t>-Basis (Digitalregler), mit H. Birk.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00AE3-B9F3-46C2-B743-3B9F277A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Regelungstechnik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75A90-2108-4B30-A832-E5B319A3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ist, eine physikalische oder chemische Größe auf einen vorgegebenen Wert zu ändern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lvl="1"/>
            <a:r>
              <a:rPr lang="de-DE" dirty="0"/>
              <a:t>Auto </a:t>
            </a:r>
            <a:r>
              <a:rPr lang="de-DE" dirty="0">
                <a:sym typeface="Wingdings" panose="05000000000000000000" pitchFamily="2" charset="2"/>
              </a:rPr>
              <a:t> Geschwindigkeit (Tempomat)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Auto  Abstand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Kühlschrank  Temperatur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Ampelschaltun  Verkehrsfluss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Blutzuckerhaushalt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73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33A97-EA70-407A-BFC4-79D6C8C8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D0B07-6BF4-4F54-804B-361CF4E0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Regelgröße (Istwert) </a:t>
            </a:r>
            <a:r>
              <a:rPr lang="de-DE" dirty="0">
                <a:sym typeface="Wingdings" panose="05000000000000000000" pitchFamily="2" charset="2"/>
              </a:rPr>
              <a:t> Bezeichnet den meistens von einem Sensor gemessenen realen Wert.</a:t>
            </a:r>
          </a:p>
          <a:p>
            <a:r>
              <a:rPr lang="de-DE" dirty="0">
                <a:sym typeface="Wingdings" panose="05000000000000000000" pitchFamily="2" charset="2"/>
              </a:rPr>
              <a:t>Führungsgröße (Sollwert)  Bezeichnet den Wert dem sich der Istwert annähern soll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9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33A97-EA70-407A-BFC4-79D6C8C8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D0B07-6BF4-4F54-804B-361CF4E0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Regelgröße (Istwert) </a:t>
            </a:r>
            <a:r>
              <a:rPr lang="de-DE" dirty="0">
                <a:sym typeface="Wingdings" panose="05000000000000000000" pitchFamily="2" charset="2"/>
              </a:rPr>
              <a:t> Bezeichnet den meistens von einem Sensor gemessenen realen Wert.</a:t>
            </a:r>
          </a:p>
          <a:p>
            <a:r>
              <a:rPr lang="de-DE" dirty="0">
                <a:sym typeface="Wingdings" panose="05000000000000000000" pitchFamily="2" charset="2"/>
              </a:rPr>
              <a:t>Führungsgröße (Sollwert)  Bezeichnet den Wert dem sich der Istwert annähern soll</a:t>
            </a:r>
          </a:p>
          <a:p>
            <a:r>
              <a:rPr lang="de-DE" dirty="0"/>
              <a:t>Sollwert – Istwert </a:t>
            </a:r>
            <a:r>
              <a:rPr lang="de-DE" dirty="0">
                <a:sym typeface="Wingdings" panose="05000000000000000000" pitchFamily="2" charset="2"/>
              </a:rPr>
              <a:t> Regelabweichung</a:t>
            </a:r>
          </a:p>
          <a:p>
            <a:r>
              <a:rPr lang="de-DE" dirty="0">
                <a:sym typeface="Wingdings" panose="05000000000000000000" pitchFamily="2" charset="2"/>
              </a:rPr>
              <a:t>Einsetzen der Regelabweichung in Funktion ergibt die Stellgröße (Gegenmaßnahme um gewünschten Wert wieder herzustellen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21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DF166-75E8-4B99-929C-6C760D9B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P-Regler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3BB122-DC6A-4A6D-B025-7C3B94A3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Regelabweichung wird mit Gewichtungsfaktor </a:t>
            </a:r>
            <a:r>
              <a:rPr lang="de-DE" dirty="0" err="1"/>
              <a:t>kP</a:t>
            </a:r>
            <a:r>
              <a:rPr lang="de-DE" dirty="0"/>
              <a:t> multipliziert</a:t>
            </a:r>
          </a:p>
          <a:p>
            <a:r>
              <a:rPr lang="de-DE" dirty="0"/>
              <a:t>Regler ergibt eine lineare (proportionale) Zuordnung von Regelabweichung zur Stellgröße</a:t>
            </a:r>
          </a:p>
          <a:p>
            <a:endParaRPr lang="de-DE" dirty="0"/>
          </a:p>
          <a:p>
            <a:r>
              <a:rPr lang="de-DE" dirty="0"/>
              <a:t>Problem ist eine bleibende Regelabweichung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C56255-7DE3-4124-9971-0AEA0DC2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05" y="4141466"/>
            <a:ext cx="3528195" cy="20354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338F4A-AF4A-4578-A73B-6C7AEA1DC4B0}"/>
                  </a:ext>
                </a:extLst>
              </p:cNvPr>
              <p:cNvSpPr txBox="1"/>
              <p:nvPr/>
            </p:nvSpPr>
            <p:spPr>
              <a:xfrm>
                <a:off x="1244286" y="4656842"/>
                <a:ext cx="19325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338F4A-AF4A-4578-A73B-6C7AEA1D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86" y="4656842"/>
                <a:ext cx="1932546" cy="276999"/>
              </a:xfrm>
              <a:prstGeom prst="rect">
                <a:avLst/>
              </a:prstGeom>
              <a:blipFill>
                <a:blip r:embed="rId3"/>
                <a:stretch>
                  <a:fillRect l="-4416" t="-28889" b="-5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66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Der PID Regler</vt:lpstr>
      <vt:lpstr>Geschichte der Regelungstechnik</vt:lpstr>
      <vt:lpstr>Geschichte der Regelungstechnik</vt:lpstr>
      <vt:lpstr>Geschichte der Regelungstechnik</vt:lpstr>
      <vt:lpstr>Geschichte der Regelungstechnik</vt:lpstr>
      <vt:lpstr>Grundlagen: Regelungstechnik </vt:lpstr>
      <vt:lpstr>Grundlagen: Begriffe</vt:lpstr>
      <vt:lpstr>Grundlagen: Begriffe</vt:lpstr>
      <vt:lpstr>Der P-Regler</vt:lpstr>
      <vt:lpstr>I-Regler</vt:lpstr>
      <vt:lpstr>PI-Regler</vt:lpstr>
      <vt:lpstr>D-Regler</vt:lpstr>
      <vt:lpstr>PD-Regler</vt:lpstr>
      <vt:lpstr>Der PID-Regler</vt:lpstr>
      <vt:lpstr>Vergleich der Regler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PID Regler</dc:title>
  <dc:creator>Timo Steidinger</dc:creator>
  <cp:lastModifiedBy>Timo Steidinger</cp:lastModifiedBy>
  <cp:revision>9</cp:revision>
  <dcterms:created xsi:type="dcterms:W3CDTF">2021-06-09T01:41:50Z</dcterms:created>
  <dcterms:modified xsi:type="dcterms:W3CDTF">2021-06-09T03:45:48Z</dcterms:modified>
</cp:coreProperties>
</file>