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716" r:id="rId3"/>
  </p:sldMasterIdLst>
  <p:notesMasterIdLst>
    <p:notesMasterId r:id="rId12"/>
  </p:notesMasterIdLst>
  <p:handoutMasterIdLst>
    <p:handoutMasterId r:id="rId13"/>
  </p:handoutMasterIdLst>
  <p:sldIdLst>
    <p:sldId id="323" r:id="rId4"/>
    <p:sldId id="325" r:id="rId5"/>
    <p:sldId id="324" r:id="rId6"/>
    <p:sldId id="327" r:id="rId7"/>
    <p:sldId id="328" r:id="rId8"/>
    <p:sldId id="329" r:id="rId9"/>
    <p:sldId id="331" r:id="rId10"/>
    <p:sldId id="330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696" autoAdjust="0"/>
  </p:normalViewPr>
  <p:slideViewPr>
    <p:cSldViewPr>
      <p:cViewPr varScale="1">
        <p:scale>
          <a:sx n="84" d="100"/>
          <a:sy n="84" d="100"/>
        </p:scale>
        <p:origin x="816" y="9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4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i="1" dirty="0" smtClean="0"/>
              <a:t>Order Processing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Failure</a:t>
            </a:r>
            <a:r>
              <a:rPr lang="de-DE" baseline="0" dirty="0" smtClean="0"/>
              <a:t> wird von höherer Hierarchiestufe geworfen (unabhängig davon, in welchem der Tasks des Subprozesses er auftritt)</a:t>
            </a:r>
          </a:p>
          <a:p>
            <a:r>
              <a:rPr lang="de-DE" baseline="0" dirty="0" smtClean="0"/>
              <a:t>- Outside-Pools </a:t>
            </a:r>
            <a:r>
              <a:rPr lang="de-DE" baseline="0" smtClean="0"/>
              <a:t>sind „Blackboxes</a:t>
            </a:r>
            <a:r>
              <a:rPr lang="en-US" baseline="0" dirty="0" smtClean="0"/>
              <a:t>”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5,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5,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3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7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4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3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0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2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384">
          <p15:clr>
            <a:srgbClr val="F26B43"/>
          </p15:clr>
        </p15:guide>
        <p15:guide id="4294967295" pos="7296">
          <p15:clr>
            <a:srgbClr val="F26B43"/>
          </p15:clr>
        </p15:guide>
        <p15:guide id="4294967295" orient="horz" pos="960">
          <p15:clr>
            <a:srgbClr val="F26B43"/>
          </p15:clr>
        </p15:guide>
        <p15:guide id="4294967295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8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384">
          <p15:clr>
            <a:srgbClr val="F26B43"/>
          </p15:clr>
        </p15:guide>
        <p15:guide id="4294967295" pos="7296">
          <p15:clr>
            <a:srgbClr val="F26B43"/>
          </p15:clr>
        </p15:guide>
        <p15:guide id="4294967295" orient="horz" pos="960">
          <p15:clr>
            <a:srgbClr val="F26B43"/>
          </p15:clr>
        </p15:guide>
        <p15:guide id="4294967295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878095" cy="1075184"/>
          </a:xfrm>
        </p:spPr>
        <p:txBody>
          <a:bodyPr/>
          <a:lstStyle/>
          <a:p>
            <a:r>
              <a:rPr lang="de-DE" sz="5400" dirty="0" smtClean="0"/>
              <a:t>Ergebnispräsentation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b="0" dirty="0"/>
              <a:t>Business Process Management: </a:t>
            </a:r>
            <a:r>
              <a:rPr lang="de-DE" sz="3600" b="0" dirty="0" smtClean="0"/>
              <a:t>Laboraufgabe</a:t>
            </a:r>
            <a:endParaRPr lang="de-DE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3933056"/>
            <a:ext cx="8229600" cy="914400"/>
          </a:xfrm>
        </p:spPr>
        <p:txBody>
          <a:bodyPr/>
          <a:lstStyle/>
          <a:p>
            <a:r>
              <a:rPr lang="en-US" sz="2800" dirty="0"/>
              <a:t>Feline Bohn, Frank Steiler,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Annika </a:t>
            </a:r>
            <a:r>
              <a:rPr lang="en-US" sz="2800" dirty="0"/>
              <a:t>Glasbrenner</a:t>
            </a:r>
            <a:endParaRPr lang="en-US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840416" y="6525344"/>
            <a:ext cx="2249217" cy="239822"/>
          </a:xfrm>
        </p:spPr>
        <p:txBody>
          <a:bodyPr/>
          <a:lstStyle/>
          <a:p>
            <a:r>
              <a:rPr lang="de-DE" dirty="0" smtClean="0"/>
              <a:t>15. Dezem</a:t>
            </a:r>
            <a:r>
              <a:rPr lang="de-DE" dirty="0" smtClean="0"/>
              <a:t>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7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1002792"/>
          </a:xfrm>
        </p:spPr>
        <p:txBody>
          <a:bodyPr/>
          <a:lstStyle/>
          <a:p>
            <a:r>
              <a:rPr lang="de-DE" dirty="0" smtClean="0"/>
              <a:t>Ergebnispräsentation: Laboraufgabe</a:t>
            </a:r>
            <a:br>
              <a:rPr lang="de-DE" dirty="0" smtClean="0"/>
            </a:br>
            <a:r>
              <a:rPr lang="de-DE" b="0" dirty="0" smtClean="0"/>
              <a:t>Agenda</a:t>
            </a:r>
            <a:endParaRPr lang="de-DE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09440" y="1724843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Synchroner Aufruf</a:t>
            </a:r>
            <a:endParaRPr lang="en-US" sz="2000" b="1" dirty="0" err="1" smtClean="0"/>
          </a:p>
        </p:txBody>
      </p:sp>
      <p:sp>
        <p:nvSpPr>
          <p:cNvPr id="10" name="Rectangle 9"/>
          <p:cNvSpPr/>
          <p:nvPr/>
        </p:nvSpPr>
        <p:spPr bwMode="ltGray">
          <a:xfrm>
            <a:off x="609440" y="3344922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Asynchroner Aufruf</a:t>
            </a:r>
            <a:endParaRPr lang="en-US" sz="2000" b="1" dirty="0" err="1"/>
          </a:p>
        </p:txBody>
      </p:sp>
      <p:sp>
        <p:nvSpPr>
          <p:cNvPr id="11" name="Rectangle 10"/>
          <p:cNvSpPr/>
          <p:nvPr/>
        </p:nvSpPr>
        <p:spPr bwMode="ltGray">
          <a:xfrm>
            <a:off x="609440" y="227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 smtClean="0">
                <a:solidFill>
                  <a:schemeClr val="tx1"/>
                </a:solidFill>
              </a:rPr>
              <a:t>BPMN 2.0 Modellierung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609440" y="388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 smtClean="0">
                <a:solidFill>
                  <a:schemeClr val="tx1"/>
                </a:solidFill>
              </a:rPr>
              <a:t>BPMN 2.0 Modellierung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609440" y="263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 smtClean="0">
                <a:solidFill>
                  <a:schemeClr val="tx1"/>
                </a:solidFill>
              </a:rPr>
              <a:t>BPEL Implementierung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609440" y="424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 smtClean="0">
                <a:solidFill>
                  <a:schemeClr val="tx1"/>
                </a:solidFill>
              </a:rPr>
              <a:t>BPEL Implementierung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ltGray">
          <a:xfrm>
            <a:off x="597089" y="4964922"/>
            <a:ext cx="5232351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Web-basierte Anwenderoberfläche</a:t>
            </a:r>
            <a:endParaRPr lang="en-US" sz="2000" b="1" dirty="0" err="1" smtClean="0"/>
          </a:p>
        </p:txBody>
      </p:sp>
      <p:pic>
        <p:nvPicPr>
          <p:cNvPr id="1026" name="Picture 2" descr="http://c1search.com/wp-content/uploads/2014/10/business-efficienc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t="9095" r="30041" b="13385"/>
          <a:stretch/>
        </p:blipFill>
        <p:spPr bwMode="auto">
          <a:xfrm>
            <a:off x="6312024" y="1524000"/>
            <a:ext cx="5267360" cy="43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4888" y="6364258"/>
            <a:ext cx="4464496" cy="41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BPMN: 	Business Process Model and Notation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BPEL: 	Business Process Execution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</a:t>
            </a:r>
            <a:br>
              <a:rPr lang="de-DE" dirty="0" smtClean="0"/>
            </a:br>
            <a:r>
              <a:rPr lang="de-DE" b="0" dirty="0" smtClean="0"/>
              <a:t>BPMN 2.0 Modellierung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" y="1772816"/>
            <a:ext cx="10969942" cy="37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</a:t>
            </a:r>
            <a:br>
              <a:rPr lang="de-DE" dirty="0" smtClean="0"/>
            </a:br>
            <a:r>
              <a:rPr lang="de-DE" b="0" dirty="0" smtClean="0"/>
              <a:t>BPEL Implementierung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</a:t>
            </a:r>
            <a:r>
              <a:rPr lang="de-DE" dirty="0" smtClean="0"/>
              <a:t>ynchroner Aufruf</a:t>
            </a:r>
            <a:br>
              <a:rPr lang="de-DE" dirty="0" smtClean="0"/>
            </a:br>
            <a:r>
              <a:rPr lang="de-DE" b="0" dirty="0" smtClean="0"/>
              <a:t>BPMN 2.0 Modellierung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8" y="1268760"/>
            <a:ext cx="828264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</a:t>
            </a:r>
            <a:r>
              <a:rPr lang="de-DE" dirty="0" smtClean="0"/>
              <a:t>ynchroner Aufruf</a:t>
            </a:r>
            <a:br>
              <a:rPr lang="de-DE" dirty="0" smtClean="0"/>
            </a:br>
            <a:r>
              <a:rPr lang="de-DE" b="0" dirty="0" smtClean="0"/>
              <a:t>BPEL Implementierung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Web-basierte Anwenderoberfläche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878095" cy="1075184"/>
          </a:xfrm>
        </p:spPr>
        <p:txBody>
          <a:bodyPr/>
          <a:lstStyle/>
          <a:p>
            <a:r>
              <a:rPr lang="de-DE" sz="5400" dirty="0" smtClean="0"/>
              <a:t>Danke.</a:t>
            </a:r>
            <a:r>
              <a:rPr lang="en-US" sz="4000" dirty="0"/>
              <a:t/>
            </a:r>
            <a:br>
              <a:rPr lang="en-US" sz="4000" dirty="0"/>
            </a:br>
            <a:endParaRPr lang="de-DE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72</TotalTime>
  <Words>86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HPE_Standard_Arial_16x9_v5</vt:lpstr>
      <vt:lpstr>1_HPE_Standard_Arial_16x9_v5</vt:lpstr>
      <vt:lpstr>2_HPE_Standard_Arial_16x9_v5</vt:lpstr>
      <vt:lpstr>Ergebnispräsentation Business Process Management: Laboraufgabe</vt:lpstr>
      <vt:lpstr>Ergebnispräsentation: Laboraufgabe Agenda</vt:lpstr>
      <vt:lpstr>Synchroner Aufruf BPMN 2.0 Modellierung </vt:lpstr>
      <vt:lpstr>Synchroner Aufruf BPEL Implementierung </vt:lpstr>
      <vt:lpstr>Asynchroner Aufruf BPMN 2.0 Modellierung </vt:lpstr>
      <vt:lpstr>Asynchroner Aufruf BPEL Implementierung </vt:lpstr>
      <vt:lpstr>Web-basierte Anwenderoberfläche </vt:lpstr>
      <vt:lpstr>Danke.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Bohn, Feline</dc:creator>
  <cp:lastModifiedBy>Bohn, Feline</cp:lastModifiedBy>
  <cp:revision>11</cp:revision>
  <dcterms:created xsi:type="dcterms:W3CDTF">2016-12-05T13:24:49Z</dcterms:created>
  <dcterms:modified xsi:type="dcterms:W3CDTF">2016-12-05T14:37:41Z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