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  <p:sldMasterId id="2147483716" r:id="rId3"/>
  </p:sldMasterIdLst>
  <p:notesMasterIdLst>
    <p:notesMasterId r:id="rId16"/>
  </p:notesMasterIdLst>
  <p:handoutMasterIdLst>
    <p:handoutMasterId r:id="rId17"/>
  </p:handoutMasterIdLst>
  <p:sldIdLst>
    <p:sldId id="323" r:id="rId4"/>
    <p:sldId id="325" r:id="rId5"/>
    <p:sldId id="324" r:id="rId6"/>
    <p:sldId id="333" r:id="rId7"/>
    <p:sldId id="327" r:id="rId8"/>
    <p:sldId id="334" r:id="rId9"/>
    <p:sldId id="337" r:id="rId10"/>
    <p:sldId id="336" r:id="rId11"/>
    <p:sldId id="329" r:id="rId12"/>
    <p:sldId id="335" r:id="rId13"/>
    <p:sldId id="331" r:id="rId14"/>
    <p:sldId id="330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2" autoAdjust="0"/>
    <p:restoredTop sz="91872" autoAdjust="0"/>
  </p:normalViewPr>
  <p:slideViewPr>
    <p:cSldViewPr>
      <p:cViewPr varScale="1">
        <p:scale>
          <a:sx n="85" d="100"/>
          <a:sy n="85" d="100"/>
        </p:scale>
        <p:origin x="570" y="7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12/11/2016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48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9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6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de-DE" baseline="0" dirty="0" smtClean="0"/>
              <a:t> Events: </a:t>
            </a:r>
            <a:r>
              <a:rPr lang="en-US" dirty="0" smtClean="0"/>
              <a:t>Differentiation between </a:t>
            </a:r>
          </a:p>
          <a:p>
            <a:pPr marL="228600" marR="0" lvl="1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start events (single thin border), </a:t>
            </a:r>
          </a:p>
          <a:p>
            <a:pPr marL="228600" marR="0" lvl="1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intermediate events (double thin border), and </a:t>
            </a:r>
          </a:p>
          <a:p>
            <a:pPr marL="228600" marR="0" lvl="1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end events (single think border)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smtClean="0"/>
              <a:t> Sequenzfluss: durchgängiger</a:t>
            </a:r>
            <a:r>
              <a:rPr lang="de-DE" baseline="0" dirty="0" smtClean="0"/>
              <a:t> Pfeil innerhalb eines Pools 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de-DE" baseline="0" dirty="0" smtClean="0"/>
              <a:t> Nachrichtenfluss: gestrichelter Pfeil zwischen Pools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7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11,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11,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11,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11,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11,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11,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11,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11,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11,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39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1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11,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6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December 11,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2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December 11,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7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December 11,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11,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4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5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4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4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3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0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7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2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December 11,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24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December 11,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4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December 11,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24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3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11,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27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December 11,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8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2" y="2209800"/>
            <a:ext cx="9878095" cy="1075184"/>
          </a:xfrm>
        </p:spPr>
        <p:txBody>
          <a:bodyPr/>
          <a:lstStyle/>
          <a:p>
            <a:r>
              <a:rPr lang="de-DE" sz="5400" dirty="0" smtClean="0"/>
              <a:t>Ergebnispräsentation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b="0" dirty="0"/>
              <a:t>Business Process Management: </a:t>
            </a:r>
            <a:r>
              <a:rPr lang="de-DE" sz="3600" b="0" dirty="0" smtClean="0"/>
              <a:t>Laboraufgabe</a:t>
            </a:r>
            <a:endParaRPr lang="de-DE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3933056"/>
            <a:ext cx="8229600" cy="914400"/>
          </a:xfrm>
        </p:spPr>
        <p:txBody>
          <a:bodyPr/>
          <a:lstStyle/>
          <a:p>
            <a:r>
              <a:rPr lang="en-US" sz="2800" dirty="0"/>
              <a:t>Feline Bohn, Frank Steiler,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Annika </a:t>
            </a:r>
            <a:r>
              <a:rPr lang="en-US" sz="2800" dirty="0"/>
              <a:t>Glasbrenner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840416" y="6525344"/>
            <a:ext cx="2249217" cy="239822"/>
          </a:xfrm>
        </p:spPr>
        <p:txBody>
          <a:bodyPr/>
          <a:lstStyle/>
          <a:p>
            <a:r>
              <a:rPr lang="de-DE" dirty="0" smtClean="0"/>
              <a:t>15. Dezember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7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Asynchroner Aufruf: Implementierung in BPEL</a:t>
            </a:r>
            <a:br>
              <a:rPr lang="de-DE" dirty="0" smtClean="0"/>
            </a:br>
            <a:r>
              <a:rPr lang="de-DE" b="0" dirty="0" smtClean="0"/>
              <a:t>Erkenntnisse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Web-basierte Anwenderoberfläche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2" y="2209800"/>
            <a:ext cx="9878095" cy="1075184"/>
          </a:xfrm>
        </p:spPr>
        <p:txBody>
          <a:bodyPr/>
          <a:lstStyle/>
          <a:p>
            <a:r>
              <a:rPr lang="de-DE" sz="5400" dirty="0" smtClean="0"/>
              <a:t>Danke.</a:t>
            </a:r>
            <a:r>
              <a:rPr lang="en-US" sz="4000" dirty="0"/>
              <a:t/>
            </a:r>
            <a:br>
              <a:rPr lang="en-US" sz="4000" dirty="0"/>
            </a:br>
            <a:endParaRPr lang="de-DE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1002792"/>
          </a:xfrm>
        </p:spPr>
        <p:txBody>
          <a:bodyPr/>
          <a:lstStyle/>
          <a:p>
            <a:r>
              <a:rPr lang="de-DE" dirty="0" smtClean="0"/>
              <a:t>Ergebnispräsentation: Laboraufgabe</a:t>
            </a:r>
            <a:br>
              <a:rPr lang="de-DE" dirty="0" smtClean="0"/>
            </a:br>
            <a:r>
              <a:rPr lang="de-DE" b="0" dirty="0" smtClean="0"/>
              <a:t>Agenda</a:t>
            </a:r>
            <a:endParaRPr lang="de-DE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609440" y="1724843"/>
            <a:ext cx="5220000" cy="54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Synchroner Aufruf</a:t>
            </a:r>
            <a:endParaRPr lang="en-US" sz="2000" b="1" dirty="0" err="1" smtClean="0"/>
          </a:p>
        </p:txBody>
      </p:sp>
      <p:sp>
        <p:nvSpPr>
          <p:cNvPr id="10" name="Rectangle 9"/>
          <p:cNvSpPr/>
          <p:nvPr/>
        </p:nvSpPr>
        <p:spPr bwMode="ltGray">
          <a:xfrm>
            <a:off x="609440" y="3344922"/>
            <a:ext cx="5220000" cy="54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Asynchroner Aufruf</a:t>
            </a:r>
            <a:endParaRPr lang="en-US" sz="2000" b="1" dirty="0" err="1"/>
          </a:p>
        </p:txBody>
      </p:sp>
      <p:sp>
        <p:nvSpPr>
          <p:cNvPr id="11" name="Rectangle 10"/>
          <p:cNvSpPr/>
          <p:nvPr/>
        </p:nvSpPr>
        <p:spPr bwMode="ltGray">
          <a:xfrm>
            <a:off x="609440" y="2273495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</a:rPr>
              <a:t>Modellierung in BPMN </a:t>
            </a:r>
            <a:r>
              <a:rPr lang="de-DE" dirty="0" smtClean="0">
                <a:solidFill>
                  <a:schemeClr val="tx1"/>
                </a:solidFill>
              </a:rPr>
              <a:t>2.0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609440" y="3884922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</a:rPr>
              <a:t>Modellierung in BPMN </a:t>
            </a:r>
            <a:r>
              <a:rPr lang="de-DE" dirty="0" smtClean="0">
                <a:solidFill>
                  <a:schemeClr val="tx1"/>
                </a:solidFill>
              </a:rPr>
              <a:t>2.0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609440" y="2633495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</a:rPr>
              <a:t>Implementierung in </a:t>
            </a:r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609440" y="4244922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</a:rPr>
              <a:t>Implementierung in </a:t>
            </a:r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ltGray">
          <a:xfrm>
            <a:off x="597089" y="4964922"/>
            <a:ext cx="5232351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Web-basierte Anwenderoberfläche</a:t>
            </a:r>
            <a:endParaRPr lang="en-US" sz="2000" b="1" dirty="0" err="1" smtClean="0"/>
          </a:p>
        </p:txBody>
      </p:sp>
      <p:pic>
        <p:nvPicPr>
          <p:cNvPr id="1026" name="Picture 2" descr="http://c1search.com/wp-content/uploads/2014/10/business-efficienc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t="9095" r="30041" b="13385"/>
          <a:stretch/>
        </p:blipFill>
        <p:spPr bwMode="auto">
          <a:xfrm>
            <a:off x="6312024" y="1524000"/>
            <a:ext cx="5267360" cy="43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4888" y="6364258"/>
            <a:ext cx="4464496" cy="4110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BPMN: 	Business Process Model and Notation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BPEL: 	Business Process Execution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00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Synchroner Aufruf: Modellierung in BPMN 2.0</a:t>
            </a:r>
            <a:br>
              <a:rPr lang="de-DE" dirty="0" smtClean="0"/>
            </a:br>
            <a:r>
              <a:rPr lang="de-DE" b="0" dirty="0"/>
              <a:t>Kollaborationsdiagramm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2" y="1614770"/>
            <a:ext cx="11880000" cy="44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Synchroner Aufruf: Modellierung </a:t>
            </a:r>
            <a:r>
              <a:rPr lang="de-DE" dirty="0"/>
              <a:t>in BPMN </a:t>
            </a:r>
            <a:r>
              <a:rPr lang="de-DE" dirty="0" smtClean="0"/>
              <a:t>2.0 </a:t>
            </a:r>
            <a:br>
              <a:rPr lang="de-DE" dirty="0" smtClean="0"/>
            </a:br>
            <a:r>
              <a:rPr lang="de-DE" b="0" dirty="0" smtClean="0"/>
              <a:t>Erkenntnisse und Modellierungsregeln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609440" y="1724843"/>
            <a:ext cx="504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Start- und Endereignisse </a:t>
            </a:r>
            <a:br>
              <a:rPr lang="de-DE" sz="2000" b="1" dirty="0" smtClean="0"/>
            </a:br>
            <a:r>
              <a:rPr lang="en-US" sz="2000" dirty="0" smtClean="0"/>
              <a:t>(Start and end events)</a:t>
            </a:r>
            <a:endParaRPr lang="en-US" sz="2000" b="1" dirty="0" smtClean="0"/>
          </a:p>
        </p:txBody>
      </p:sp>
      <p:sp>
        <p:nvSpPr>
          <p:cNvPr id="8" name="Rectangle 7"/>
          <p:cNvSpPr/>
          <p:nvPr/>
        </p:nvSpPr>
        <p:spPr bwMode="ltGray">
          <a:xfrm>
            <a:off x="609440" y="3884339"/>
            <a:ext cx="50400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Startereignisse erhalten keine eingehenden Sequenzflüsse.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Prozesse mit Kundeninteraktion starten mit dem Erhalt eines Nachrichten-Startereignisses.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Erhaltene Nachrichtenereignisse sind „leer“. Versendete Nachrichtenereignisse sind „gefüllt“.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6539384" y="1719320"/>
            <a:ext cx="504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Teilprozesse </a:t>
            </a:r>
            <a:br>
              <a:rPr lang="de-DE" sz="2000" b="1" dirty="0" smtClean="0"/>
            </a:br>
            <a:r>
              <a:rPr lang="de-DE" sz="2000" dirty="0" smtClean="0"/>
              <a:t>(</a:t>
            </a:r>
            <a:r>
              <a:rPr lang="en-US" sz="2000" dirty="0" smtClean="0"/>
              <a:t>Sub processes</a:t>
            </a:r>
            <a:r>
              <a:rPr lang="de-DE" sz="2000" dirty="0" smtClean="0"/>
              <a:t>)</a:t>
            </a:r>
            <a:endParaRPr lang="en-US" sz="2000" b="1" dirty="0" err="1" smtClean="0"/>
          </a:p>
        </p:txBody>
      </p:sp>
      <p:sp>
        <p:nvSpPr>
          <p:cNvPr id="12" name="Rectangle 11"/>
          <p:cNvSpPr/>
          <p:nvPr/>
        </p:nvSpPr>
        <p:spPr bwMode="ltGray">
          <a:xfrm>
            <a:off x="6539384" y="2439320"/>
            <a:ext cx="504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6539384" y="3879320"/>
            <a:ext cx="50400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Teilprozesse starten mit einem leeren Startereignis und enthalten ein oder mehrere Endereignisse.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Sequenzflüsse überqueren die Grenzen eines Teilprozesses nicht.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609439" y="2444340"/>
            <a:ext cx="504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de-DE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78988" y="2933947"/>
            <a:ext cx="2100901" cy="476250"/>
            <a:chOff x="1564467" y="2871787"/>
            <a:chExt cx="2100901" cy="4762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93" r="4768" b="3238"/>
            <a:stretch/>
          </p:blipFill>
          <p:spPr>
            <a:xfrm>
              <a:off x="1564467" y="2879497"/>
              <a:ext cx="432049" cy="46082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9118" y="2871787"/>
              <a:ext cx="476250" cy="4762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6075" y="2886075"/>
              <a:ext cx="476250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1884" y="2876550"/>
              <a:ext cx="447675" cy="46672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3571" y="2538660"/>
            <a:ext cx="1571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Synchroner Aufruf: Implementierung in BPEL</a:t>
            </a:r>
            <a:br>
              <a:rPr lang="de-DE" dirty="0" smtClean="0"/>
            </a:br>
            <a:r>
              <a:rPr lang="de-DE" b="0" dirty="0" smtClean="0"/>
              <a:t>Übersicht und Live-Demonstration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Synchroner Aufruf: Implementierung in BPEL</a:t>
            </a:r>
            <a:br>
              <a:rPr lang="de-DE" dirty="0" smtClean="0"/>
            </a:br>
            <a:r>
              <a:rPr lang="de-DE" b="0" dirty="0" smtClean="0"/>
              <a:t>Erkenntnisse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Asynchroner Aufruf: </a:t>
            </a:r>
            <a:r>
              <a:rPr lang="de-DE" dirty="0"/>
              <a:t>Modellierung </a:t>
            </a:r>
            <a:r>
              <a:rPr lang="de-DE" dirty="0" smtClean="0"/>
              <a:t>in BPMN 2.0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0" dirty="0" smtClean="0"/>
              <a:t>Kollaborationsdiagramm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2" y="1268760"/>
            <a:ext cx="10620000" cy="49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Asynchroner Aufruf: </a:t>
            </a:r>
            <a:r>
              <a:rPr lang="de-DE" dirty="0"/>
              <a:t>Modellierung </a:t>
            </a:r>
            <a:r>
              <a:rPr lang="de-DE" dirty="0" smtClean="0"/>
              <a:t>in BPMN 2.0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0" dirty="0" smtClean="0"/>
              <a:t>Erkenntnisse und Modellierungsregeln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 bwMode="ltGray">
          <a:xfrm>
            <a:off x="6539384" y="1724340"/>
            <a:ext cx="504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Kollaborationen</a:t>
            </a:r>
            <a:br>
              <a:rPr lang="de-DE" sz="2000" b="1" dirty="0" smtClean="0"/>
            </a:br>
            <a:r>
              <a:rPr lang="de-DE" sz="2000" dirty="0" smtClean="0"/>
              <a:t>(</a:t>
            </a:r>
            <a:r>
              <a:rPr lang="en-US" sz="2000" dirty="0" smtClean="0"/>
              <a:t>Collaborations</a:t>
            </a:r>
            <a:r>
              <a:rPr lang="de-DE" sz="2000" dirty="0" smtClean="0"/>
              <a:t>)</a:t>
            </a:r>
            <a:endParaRPr lang="en-US" sz="2000" b="1" dirty="0" err="1" smtClean="0"/>
          </a:p>
        </p:txBody>
      </p:sp>
      <p:sp>
        <p:nvSpPr>
          <p:cNvPr id="12" name="Rectangle 11"/>
          <p:cNvSpPr/>
          <p:nvPr/>
        </p:nvSpPr>
        <p:spPr bwMode="ltGray">
          <a:xfrm>
            <a:off x="6539384" y="2444340"/>
            <a:ext cx="504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Black-Box-Pool</a:t>
            </a:r>
          </a:p>
          <a:p>
            <a:pPr algn="ctr">
              <a:lnSpc>
                <a:spcPct val="90000"/>
              </a:lnSpc>
            </a:pPr>
            <a:endParaRPr lang="de-DE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White-Box-Pool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6539384" y="3884340"/>
            <a:ext cx="50400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Externe Prozessteilnehmer 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(bspw. Kunde / Zulieferer / Partner) werden als eigene Pools modelliert.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Die Prozessstruktur von externen Pools wird nicht modelliert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i="1" dirty="0" smtClean="0">
                <a:solidFill>
                  <a:schemeClr val="tx1"/>
                </a:solidFill>
              </a:rPr>
              <a:t>(Black-Box-Pool)</a:t>
            </a:r>
            <a:r>
              <a:rPr lang="de-DE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609441" y="1724340"/>
            <a:ext cx="504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Zwischenfehlerereignis </a:t>
            </a:r>
            <a:r>
              <a:rPr lang="en-US" sz="2000" dirty="0" smtClean="0"/>
              <a:t>(Intermediate error event)</a:t>
            </a:r>
            <a:endParaRPr lang="en-US" sz="2000" b="1" dirty="0" smtClean="0"/>
          </a:p>
        </p:txBody>
      </p:sp>
      <p:sp>
        <p:nvSpPr>
          <p:cNvPr id="19" name="Rectangle 18"/>
          <p:cNvSpPr/>
          <p:nvPr/>
        </p:nvSpPr>
        <p:spPr bwMode="ltGray">
          <a:xfrm>
            <a:off x="609441" y="3884339"/>
            <a:ext cx="50400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</a:rPr>
              <a:t>Auffangende Zwischenereignisse (</a:t>
            </a:r>
            <a:r>
              <a:rPr lang="de-DE" sz="1600" i="1" dirty="0" err="1">
                <a:solidFill>
                  <a:schemeClr val="tx1"/>
                </a:solidFill>
              </a:rPr>
              <a:t>catching</a:t>
            </a:r>
            <a:r>
              <a:rPr lang="de-DE" sz="1600" dirty="0" smtClean="0">
                <a:solidFill>
                  <a:schemeClr val="tx1"/>
                </a:solidFill>
              </a:rPr>
              <a:t>) </a:t>
            </a:r>
            <a:r>
              <a:rPr lang="de-DE" sz="1600" dirty="0">
                <a:solidFill>
                  <a:schemeClr val="tx1"/>
                </a:solidFill>
              </a:rPr>
              <a:t>sind „leer“ </a:t>
            </a:r>
            <a:r>
              <a:rPr lang="de-DE" sz="1600" dirty="0" smtClean="0">
                <a:solidFill>
                  <a:schemeClr val="tx1"/>
                </a:solidFill>
              </a:rPr>
              <a:t> und haben einen ausgehenden Sequenzfluss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Teilprozesse definieren einen Geltungsbereich von Ereignissen </a:t>
            </a:r>
            <a:r>
              <a:rPr lang="de-DE" sz="1600" i="1" dirty="0" smtClean="0">
                <a:solidFill>
                  <a:schemeClr val="tx1"/>
                </a:solidFill>
              </a:rPr>
              <a:t>(</a:t>
            </a:r>
            <a:r>
              <a:rPr lang="de-DE" sz="1600" i="1" dirty="0" err="1" smtClean="0">
                <a:solidFill>
                  <a:schemeClr val="tx1"/>
                </a:solidFill>
              </a:rPr>
              <a:t>event</a:t>
            </a:r>
            <a:r>
              <a:rPr lang="de-DE" sz="1600" i="1" dirty="0" smtClean="0">
                <a:solidFill>
                  <a:schemeClr val="tx1"/>
                </a:solidFill>
              </a:rPr>
              <a:t> </a:t>
            </a:r>
            <a:r>
              <a:rPr lang="de-DE" sz="1600" i="1" dirty="0" err="1" smtClean="0">
                <a:solidFill>
                  <a:schemeClr val="tx1"/>
                </a:solidFill>
              </a:rPr>
              <a:t>handling</a:t>
            </a:r>
            <a:r>
              <a:rPr lang="de-DE" sz="1600" i="1" dirty="0" smtClean="0">
                <a:solidFill>
                  <a:schemeClr val="tx1"/>
                </a:solidFill>
              </a:rPr>
              <a:t> </a:t>
            </a:r>
            <a:r>
              <a:rPr lang="de-DE" sz="1600" i="1" dirty="0" err="1" smtClean="0">
                <a:solidFill>
                  <a:schemeClr val="tx1"/>
                </a:solidFill>
              </a:rPr>
              <a:t>scope</a:t>
            </a:r>
            <a:r>
              <a:rPr lang="de-DE" sz="1600" i="1" dirty="0" smtClean="0">
                <a:solidFill>
                  <a:schemeClr val="tx1"/>
                </a:solidFill>
              </a:rPr>
              <a:t>)</a:t>
            </a:r>
            <a:r>
              <a:rPr lang="de-DE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 bwMode="ltGray">
          <a:xfrm>
            <a:off x="609441" y="2444340"/>
            <a:ext cx="504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de-DE" b="1" dirty="0" smtClean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470368"/>
            <a:ext cx="138311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Asynchroner Aufruf: Implementierung in BPEL</a:t>
            </a:r>
            <a:br>
              <a:rPr lang="de-DE" dirty="0" smtClean="0"/>
            </a:br>
            <a:r>
              <a:rPr lang="de-DE" b="0" dirty="0" smtClean="0"/>
              <a:t>Übersicht und Live-Demonstration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3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2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HPE_Standard_Arial_16x9_v5</Template>
  <TotalTime>341</TotalTime>
  <Words>245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HPE_Standard_Arial_16x9_v5</vt:lpstr>
      <vt:lpstr>1_HPE_Standard_Arial_16x9_v5</vt:lpstr>
      <vt:lpstr>2_HPE_Standard_Arial_16x9_v5</vt:lpstr>
      <vt:lpstr>Ergebnispräsentation Business Process Management: Laboraufgabe</vt:lpstr>
      <vt:lpstr>Ergebnispräsentation: Laboraufgabe Agenda</vt:lpstr>
      <vt:lpstr>Synchroner Aufruf: Modellierung in BPMN 2.0 Kollaborationsdiagramm</vt:lpstr>
      <vt:lpstr>Synchroner Aufruf: Modellierung in BPMN 2.0  Erkenntnisse und Modellierungsregeln </vt:lpstr>
      <vt:lpstr>Synchroner Aufruf: Implementierung in BPEL Übersicht und Live-Demonstration</vt:lpstr>
      <vt:lpstr>Synchroner Aufruf: Implementierung in BPEL Erkenntnisse</vt:lpstr>
      <vt:lpstr>Asynchroner Aufruf: Modellierung in BPMN 2.0 Kollaborationsdiagramm</vt:lpstr>
      <vt:lpstr>Asynchroner Aufruf: Modellierung in BPMN 2.0 Erkenntnisse und Modellierungsregeln</vt:lpstr>
      <vt:lpstr>Asynchroner Aufruf: Implementierung in BPEL Übersicht und Live-Demonstration </vt:lpstr>
      <vt:lpstr>Asynchroner Aufruf: Implementierung in BPEL Erkenntnisse </vt:lpstr>
      <vt:lpstr>Web-basierte Anwenderoberfläche </vt:lpstr>
      <vt:lpstr>Danke. 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Bohn, Feline</dc:creator>
  <cp:lastModifiedBy>Bohn, Feline</cp:lastModifiedBy>
  <cp:revision>61</cp:revision>
  <dcterms:created xsi:type="dcterms:W3CDTF">2016-12-05T13:24:49Z</dcterms:created>
  <dcterms:modified xsi:type="dcterms:W3CDTF">2016-12-11T16:30:45Z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