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2" r:id="rId2"/>
    <p:sldMasterId id="2147483716" r:id="rId3"/>
  </p:sldMasterIdLst>
  <p:notesMasterIdLst>
    <p:notesMasterId r:id="rId16"/>
  </p:notesMasterIdLst>
  <p:handoutMasterIdLst>
    <p:handoutMasterId r:id="rId17"/>
  </p:handoutMasterIdLst>
  <p:sldIdLst>
    <p:sldId id="323" r:id="rId4"/>
    <p:sldId id="325" r:id="rId5"/>
    <p:sldId id="324" r:id="rId6"/>
    <p:sldId id="333" r:id="rId7"/>
    <p:sldId id="338" r:id="rId8"/>
    <p:sldId id="337" r:id="rId9"/>
    <p:sldId id="336" r:id="rId10"/>
    <p:sldId id="339" r:id="rId11"/>
    <p:sldId id="340" r:id="rId12"/>
    <p:sldId id="342" r:id="rId13"/>
    <p:sldId id="341" r:id="rId14"/>
    <p:sldId id="330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2" autoAdjust="0"/>
    <p:restoredTop sz="91872" autoAdjust="0"/>
  </p:normalViewPr>
  <p:slideViewPr>
    <p:cSldViewPr>
      <p:cViewPr varScale="1">
        <p:scale>
          <a:sx n="112" d="100"/>
          <a:sy n="112" d="100"/>
        </p:scale>
        <p:origin x="300" y="96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12/15/2016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748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0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Wingdings" panose="05000000000000000000" pitchFamily="2" charset="2"/>
              <a:buChar char="§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1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Wingdings" panose="05000000000000000000" pitchFamily="2" charset="2"/>
              <a:buChar char="§"/>
              <a:tabLst/>
              <a:defRPr/>
            </a:pPr>
            <a:r>
              <a:rPr lang="de-DE" baseline="0" dirty="0" smtClean="0"/>
              <a:t> Events: </a:t>
            </a:r>
            <a:r>
              <a:rPr lang="en-US" dirty="0" smtClean="0"/>
              <a:t>Differentiation between </a:t>
            </a:r>
          </a:p>
          <a:p>
            <a:pPr marL="228600" marR="0" lvl="1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/>
              <a:t>start events (single thin border), </a:t>
            </a:r>
          </a:p>
          <a:p>
            <a:pPr marL="228600" marR="0" lvl="1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/>
              <a:t>intermediate events (double thin border), and </a:t>
            </a:r>
          </a:p>
          <a:p>
            <a:pPr marL="228600" marR="0" lvl="1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Wingdings" panose="05000000000000000000" pitchFamily="2" charset="2"/>
              <a:buChar char="§"/>
              <a:tabLst/>
              <a:defRPr/>
            </a:pPr>
            <a:r>
              <a:rPr lang="en-US" dirty="0" smtClean="0"/>
              <a:t>end events (single think border)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00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75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smtClean="0"/>
              <a:t> Sequenzfluss: durchgängiger</a:t>
            </a:r>
            <a:r>
              <a:rPr lang="de-DE" baseline="0" dirty="0" smtClean="0"/>
              <a:t> Pfeil innerhalb eines Pools </a:t>
            </a:r>
          </a:p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Wingdings" panose="05000000000000000000" pitchFamily="2" charset="2"/>
              <a:buChar char="§"/>
              <a:tabLst/>
              <a:defRPr/>
            </a:pPr>
            <a:r>
              <a:rPr lang="de-DE" baseline="0" dirty="0" smtClean="0"/>
              <a:t> Nachrichtenfluss: gestrichelter Pfeil zwischen Pools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77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46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/>
              <a:t>December 15,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/>
              <a:t>December 15,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/>
              <a:t>December 15,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/>
              <a:t>December 15,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/>
              <a:t>December 15,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/>
              <a:t>December 15,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/>
              <a:t>December 15,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/>
              <a:t>December 15, 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/>
              <a:t>December 15,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/>
              <a:t>December 15,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/>
              <a:t>December 15,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/>
              <a:t>December 15,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/>
              <a:t>December 15,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/>
              <a:t>December 15,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/>
              <a:t>December 15,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/>
              <a:t>December 15,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/>
              <a:t>December 15,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/>
              <a:t>December 15,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/>
              <a:t>December 15,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/>
              <a:t>December 15,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/>
              <a:t>December 15, 2016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/>
              <a:t>December 15,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/>
              <a:t>December 15,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5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393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44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86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08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113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/>
              <a:t>December 15,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62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>
                <a:solidFill>
                  <a:prstClr val="white"/>
                </a:solidFill>
              </a:rPr>
              <a:pPr/>
              <a:t>December 15, 2016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020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>
                <a:solidFill>
                  <a:prstClr val="white"/>
                </a:solidFill>
              </a:rPr>
              <a:pPr/>
              <a:t>December 15, 2016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70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2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>
                <a:solidFill>
                  <a:prstClr val="white"/>
                </a:solidFill>
              </a:rPr>
              <a:pPr/>
              <a:t>December 15, 2016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34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1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35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74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94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/>
              <a:t>December 15,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43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60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43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40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84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84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5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93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/>
              <a:t>December 15,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12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0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6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57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244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13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64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638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701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75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/>
              <a:t>December 15,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4495-4BF5-4727-99D4-DFD1D0597350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69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0477-F864-462B-BF44-00D67B14D858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8157-2DC9-4745-A7A9-7046A8583708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724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D378-E709-4062-9715-39E79557A063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18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>
                <a:solidFill>
                  <a:prstClr val="white"/>
                </a:solidFill>
              </a:rPr>
              <a:pPr/>
              <a:t>December 15, 2016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324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>
                <a:solidFill>
                  <a:prstClr val="white"/>
                </a:solidFill>
              </a:rPr>
              <a:pPr/>
              <a:t>December 15, 2016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64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4ACD-BEB7-4258-A5F3-653792456C00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03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C1EB-F401-4F7B-BD9C-AAA165C9F3D7}" type="datetime4">
              <a:rPr lang="en-US" smtClean="0">
                <a:solidFill>
                  <a:prstClr val="white"/>
                </a:solidFill>
              </a:rPr>
              <a:pPr/>
              <a:t>December 15, 2016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7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CC87-9C4B-4D13-B529-5EAF641302E2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6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11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5E14-300D-4720-B5FE-54C7D96D4160}" type="datetime4">
              <a:rPr lang="en-US" smtClean="0"/>
              <a:t>December 15,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DC54-2A66-493A-80B5-8303FBA5D0AD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2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5FFC-9EEF-4E69-85F5-C8F54747804D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15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3265-88A3-4C30-AE11-BFDF645909E9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90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63D2-AF56-4C60-80C7-7D8FC051005C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2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9DC-98B3-47E6-AD46-BA5B72AD8B4A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9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AA38D-5CBD-4E44-A2EB-B3F38A5B8051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5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E74-B79E-47A7-AA1C-BA3D00CC0B4A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D7F1-9FB6-4CB9-BA1F-25B205B879F3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6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831-B468-414C-94B5-F04EB43FC0AE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49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18C6-3F10-4266-96C9-5D014F3025B2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46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E07D-E945-4DDF-8452-20009392BF2F}" type="datetime4">
              <a:rPr lang="en-US" smtClean="0"/>
              <a:t>December 15,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1722-4B46-4353-B583-721651D61489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1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1958-F972-48E2-B30C-3D9C71EE7ED1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9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142-9C82-4C83-9B6A-8077B879C1B8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9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9EE5-F25B-4563-AE58-6B042DD986DA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5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B0D1-A256-4DFA-8583-35D5EE4CD0DF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2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CA58-86AD-4F40-BF66-913A1183EE47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0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395617-A7D9-4AE8-82B6-3D0A191CDCBE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8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24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BA28-E443-46F5-AE73-D543F89EF748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53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EE1A-1BE0-474E-808D-00D5A7797660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90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87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/>
              <a:t>December 15,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74" r:id="rId25"/>
    <p:sldLayoutId id="2147483657" r:id="rId26"/>
    <p:sldLayoutId id="2147483675" r:id="rId27"/>
    <p:sldLayoutId id="2147483676" r:id="rId28"/>
    <p:sldLayoutId id="2147483677" r:id="rId29"/>
    <p:sldLayoutId id="2147483678" r:id="rId30"/>
    <p:sldLayoutId id="2147483649" r:id="rId31"/>
    <p:sldLayoutId id="2147483658" r:id="rId32"/>
    <p:sldLayoutId id="2147483659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27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  <p:sldLayoutId id="2147483715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>
                <a:solidFill>
                  <a:prstClr val="black"/>
                </a:solidFill>
              </a:rPr>
              <a:pPr/>
              <a:t>December 15, 2016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385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  <p:sldLayoutId id="2147483739" r:id="rId23"/>
    <p:sldLayoutId id="2147483740" r:id="rId24"/>
    <p:sldLayoutId id="2147483741" r:id="rId25"/>
    <p:sldLayoutId id="2147483742" r:id="rId26"/>
    <p:sldLayoutId id="2147483743" r:id="rId27"/>
    <p:sldLayoutId id="2147483744" r:id="rId28"/>
    <p:sldLayoutId id="2147483745" r:id="rId29"/>
    <p:sldLayoutId id="2147483746" r:id="rId30"/>
    <p:sldLayoutId id="2147483747" r:id="rId31"/>
    <p:sldLayoutId id="2147483748" r:id="rId32"/>
    <p:sldLayoutId id="2147483749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0392" y="2209800"/>
            <a:ext cx="9878095" cy="1075184"/>
          </a:xfrm>
        </p:spPr>
        <p:txBody>
          <a:bodyPr/>
          <a:lstStyle/>
          <a:p>
            <a:r>
              <a:rPr lang="de-DE" sz="5400" dirty="0" smtClean="0"/>
              <a:t>Ergebnispräsentation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600" b="0" dirty="0"/>
              <a:t>Business Process Management: </a:t>
            </a:r>
            <a:r>
              <a:rPr lang="de-DE" sz="3600" b="0" dirty="0" smtClean="0"/>
              <a:t>Laboraufgabe</a:t>
            </a:r>
            <a:endParaRPr lang="de-DE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8013" y="3933056"/>
            <a:ext cx="8229600" cy="914400"/>
          </a:xfrm>
        </p:spPr>
        <p:txBody>
          <a:bodyPr/>
          <a:lstStyle/>
          <a:p>
            <a:r>
              <a:rPr lang="en-US" sz="2800" dirty="0"/>
              <a:t>Feline Bohn, Frank Steiler,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Annika </a:t>
            </a:r>
            <a:r>
              <a:rPr lang="en-US" sz="2800" dirty="0"/>
              <a:t>Glasbrenner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9840416" y="6525344"/>
            <a:ext cx="2249217" cy="239822"/>
          </a:xfrm>
        </p:spPr>
        <p:txBody>
          <a:bodyPr/>
          <a:lstStyle/>
          <a:p>
            <a:r>
              <a:rPr lang="de-DE" dirty="0" smtClean="0"/>
              <a:t>15. Dezember 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979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Responsive JavaScript client application</a:t>
            </a:r>
          </a:p>
          <a:p>
            <a:r>
              <a:rPr lang="en-US" dirty="0" smtClean="0"/>
              <a:t>Libraries:</a:t>
            </a:r>
          </a:p>
          <a:p>
            <a:pPr lvl="1"/>
            <a:r>
              <a:rPr lang="en-US" dirty="0" smtClean="0"/>
              <a:t>Bootstrap v. 3.3.7</a:t>
            </a:r>
          </a:p>
          <a:p>
            <a:pPr lvl="1"/>
            <a:r>
              <a:rPr lang="en-US" dirty="0" smtClean="0"/>
              <a:t>jQuery v. 1.12.0</a:t>
            </a:r>
          </a:p>
          <a:p>
            <a:pPr lvl="1"/>
            <a:r>
              <a:rPr lang="en-US" dirty="0" smtClean="0"/>
              <a:t>spin.js</a:t>
            </a:r>
          </a:p>
          <a:p>
            <a:pPr lvl="1"/>
            <a:r>
              <a:rPr lang="en-US" dirty="0" smtClean="0"/>
              <a:t>xml2json.js</a:t>
            </a:r>
          </a:p>
          <a:p>
            <a:pPr lvl="1"/>
            <a:r>
              <a:rPr lang="en-US" dirty="0" smtClean="0"/>
              <a:t>jQuery.soap.js</a:t>
            </a:r>
          </a:p>
          <a:p>
            <a:pPr lvl="1"/>
            <a:r>
              <a:rPr lang="en-US" dirty="0" smtClean="0"/>
              <a:t>HTML 5 Boilerplate</a:t>
            </a:r>
          </a:p>
          <a:p>
            <a:r>
              <a:rPr lang="en-US" dirty="0" smtClean="0"/>
              <a:t>Usable only </a:t>
            </a:r>
            <a:r>
              <a:rPr lang="en-US" dirty="0"/>
              <a:t>with Chrome’s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disable-web-security</a:t>
            </a:r>
            <a:r>
              <a:rPr lang="en-US" dirty="0" smtClean="0"/>
              <a:t>” flag, due to Same-Origin-Policy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09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Web App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89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6423" y="2060848"/>
            <a:ext cx="9878095" cy="1075184"/>
          </a:xfrm>
        </p:spPr>
        <p:txBody>
          <a:bodyPr/>
          <a:lstStyle/>
          <a:p>
            <a:r>
              <a:rPr lang="de-DE" sz="5400" dirty="0" err="1" smtClean="0"/>
              <a:t>Thank</a:t>
            </a:r>
            <a:r>
              <a:rPr lang="de-DE" sz="5400" dirty="0" smtClean="0"/>
              <a:t> </a:t>
            </a:r>
            <a:r>
              <a:rPr lang="de-DE" sz="5400" dirty="0" err="1" smtClean="0"/>
              <a:t>you</a:t>
            </a:r>
            <a:r>
              <a:rPr lang="de-DE" sz="5400" dirty="0" smtClean="0"/>
              <a:t/>
            </a:r>
            <a:br>
              <a:rPr lang="de-DE" sz="5400" dirty="0" smtClean="0"/>
            </a:br>
            <a:r>
              <a:rPr lang="de-DE" sz="2000" dirty="0" err="1" smtClean="0"/>
              <a:t>Github</a:t>
            </a:r>
            <a:r>
              <a:rPr lang="de-DE" sz="2000" dirty="0"/>
              <a:t> Repository: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https://github.com/steilerDev/BPM_Lab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441" y="521208"/>
            <a:ext cx="10969943" cy="1002792"/>
          </a:xfrm>
        </p:spPr>
        <p:txBody>
          <a:bodyPr/>
          <a:lstStyle/>
          <a:p>
            <a:r>
              <a:rPr lang="de-DE" dirty="0" smtClean="0"/>
              <a:t>Ergebnispräsentation: Laboraufgabe</a:t>
            </a:r>
            <a:br>
              <a:rPr lang="de-DE" dirty="0" smtClean="0"/>
            </a:br>
            <a:r>
              <a:rPr lang="de-DE" b="0" dirty="0" smtClean="0"/>
              <a:t>Agenda</a:t>
            </a:r>
            <a:endParaRPr lang="de-DE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2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ltGray">
          <a:xfrm>
            <a:off x="609440" y="1724843"/>
            <a:ext cx="5220000" cy="5400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sz="2000" b="1" dirty="0" smtClean="0"/>
              <a:t>Synchroner Aufruf</a:t>
            </a:r>
            <a:endParaRPr lang="en-US" sz="2000" b="1" dirty="0" err="1" smtClean="0"/>
          </a:p>
        </p:txBody>
      </p:sp>
      <p:sp>
        <p:nvSpPr>
          <p:cNvPr id="10" name="Rectangle 9"/>
          <p:cNvSpPr/>
          <p:nvPr/>
        </p:nvSpPr>
        <p:spPr bwMode="ltGray">
          <a:xfrm>
            <a:off x="609440" y="3344922"/>
            <a:ext cx="5220000" cy="5400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sz="2000" b="1" dirty="0" smtClean="0"/>
              <a:t>Asynchroner Aufruf</a:t>
            </a:r>
            <a:endParaRPr lang="en-US" sz="2000" b="1" dirty="0" err="1"/>
          </a:p>
        </p:txBody>
      </p:sp>
      <p:sp>
        <p:nvSpPr>
          <p:cNvPr id="11" name="Rectangle 10"/>
          <p:cNvSpPr/>
          <p:nvPr/>
        </p:nvSpPr>
        <p:spPr bwMode="ltGray">
          <a:xfrm>
            <a:off x="609440" y="2273495"/>
            <a:ext cx="522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dirty="0">
                <a:solidFill>
                  <a:schemeClr val="tx1"/>
                </a:solidFill>
              </a:rPr>
              <a:t>Modellierung in BPMN </a:t>
            </a:r>
            <a:r>
              <a:rPr lang="de-DE" dirty="0" smtClean="0">
                <a:solidFill>
                  <a:schemeClr val="tx1"/>
                </a:solidFill>
              </a:rPr>
              <a:t>2.0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ltGray">
          <a:xfrm>
            <a:off x="609440" y="3884922"/>
            <a:ext cx="522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dirty="0">
                <a:solidFill>
                  <a:schemeClr val="tx1"/>
                </a:solidFill>
              </a:rPr>
              <a:t>Modellierung in BPMN </a:t>
            </a:r>
            <a:r>
              <a:rPr lang="de-DE" dirty="0" smtClean="0">
                <a:solidFill>
                  <a:schemeClr val="tx1"/>
                </a:solidFill>
              </a:rPr>
              <a:t>2.0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ltGray">
          <a:xfrm>
            <a:off x="609440" y="2633495"/>
            <a:ext cx="522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dirty="0">
                <a:solidFill>
                  <a:schemeClr val="tx1"/>
                </a:solidFill>
              </a:rPr>
              <a:t>Implementierung in </a:t>
            </a:r>
            <a:r>
              <a:rPr lang="de-DE" dirty="0" smtClean="0">
                <a:solidFill>
                  <a:schemeClr val="tx1"/>
                </a:solidFill>
              </a:rPr>
              <a:t>BPEL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ltGray">
          <a:xfrm>
            <a:off x="609440" y="4244922"/>
            <a:ext cx="522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dirty="0">
                <a:solidFill>
                  <a:schemeClr val="tx1"/>
                </a:solidFill>
              </a:rPr>
              <a:t>Implementierung in </a:t>
            </a:r>
            <a:r>
              <a:rPr lang="de-DE" dirty="0" smtClean="0">
                <a:solidFill>
                  <a:schemeClr val="tx1"/>
                </a:solidFill>
              </a:rPr>
              <a:t>BPEL</a:t>
            </a:r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ltGray">
          <a:xfrm>
            <a:off x="597089" y="4964922"/>
            <a:ext cx="5232351" cy="7200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sz="2000" b="1" dirty="0" smtClean="0"/>
              <a:t>Web-basierte Anwenderoberfläche</a:t>
            </a:r>
            <a:endParaRPr lang="en-US" sz="2000" b="1" dirty="0" err="1" smtClean="0"/>
          </a:p>
        </p:txBody>
      </p:sp>
      <p:pic>
        <p:nvPicPr>
          <p:cNvPr id="1026" name="Picture 2" descr="http://c1search.com/wp-content/uploads/2014/10/business-efficiency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5" t="9095" r="30041" b="13385"/>
          <a:stretch/>
        </p:blipFill>
        <p:spPr bwMode="auto">
          <a:xfrm>
            <a:off x="6312024" y="1524000"/>
            <a:ext cx="5267360" cy="435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14888" y="6364258"/>
            <a:ext cx="4464496" cy="4110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/>
              <a:t>BPMN: 	Business Process Model and Notation</a:t>
            </a:r>
          </a:p>
          <a:p>
            <a:pPr>
              <a:lnSpc>
                <a:spcPct val="90000"/>
              </a:lnSpc>
            </a:pPr>
            <a:r>
              <a:rPr lang="en-US" sz="1400" dirty="0" smtClean="0"/>
              <a:t>BPEL: 	Business Process Execution Language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005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441" y="521208"/>
            <a:ext cx="10969943" cy="747552"/>
          </a:xfrm>
        </p:spPr>
        <p:txBody>
          <a:bodyPr/>
          <a:lstStyle/>
          <a:p>
            <a:r>
              <a:rPr lang="de-DE" dirty="0" smtClean="0"/>
              <a:t>Synchroner Aufruf: Modellierung in BPMN 2.0</a:t>
            </a:r>
            <a:br>
              <a:rPr lang="de-DE" dirty="0" smtClean="0"/>
            </a:br>
            <a:r>
              <a:rPr lang="de-DE" b="0" dirty="0"/>
              <a:t>Kollaborationsdiagramm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12" y="1614770"/>
            <a:ext cx="11880000" cy="440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2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441" y="521208"/>
            <a:ext cx="10969943" cy="747552"/>
          </a:xfrm>
        </p:spPr>
        <p:txBody>
          <a:bodyPr/>
          <a:lstStyle/>
          <a:p>
            <a:r>
              <a:rPr lang="de-DE" dirty="0" smtClean="0"/>
              <a:t>Synchroner Aufruf: Modellierung </a:t>
            </a:r>
            <a:r>
              <a:rPr lang="de-DE" dirty="0"/>
              <a:t>in BPMN </a:t>
            </a:r>
            <a:r>
              <a:rPr lang="de-DE" dirty="0" smtClean="0"/>
              <a:t>2.0 </a:t>
            </a:r>
            <a:br>
              <a:rPr lang="de-DE" dirty="0" smtClean="0"/>
            </a:br>
            <a:r>
              <a:rPr lang="de-DE" b="0" dirty="0" smtClean="0"/>
              <a:t>Erkenntnisse und Modellierungsregeln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609440" y="1724843"/>
            <a:ext cx="5040000" cy="7200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sz="2000" b="1" dirty="0" smtClean="0"/>
              <a:t>Start- und Endereignisse </a:t>
            </a:r>
            <a:br>
              <a:rPr lang="de-DE" sz="2000" b="1" dirty="0" smtClean="0"/>
            </a:br>
            <a:r>
              <a:rPr lang="en-US" sz="2000" dirty="0" smtClean="0"/>
              <a:t>(Start and end events)</a:t>
            </a:r>
            <a:endParaRPr lang="en-US" sz="2000" b="1" dirty="0" smtClean="0"/>
          </a:p>
        </p:txBody>
      </p:sp>
      <p:sp>
        <p:nvSpPr>
          <p:cNvPr id="8" name="Rectangle 7"/>
          <p:cNvSpPr/>
          <p:nvPr/>
        </p:nvSpPr>
        <p:spPr bwMode="ltGray">
          <a:xfrm>
            <a:off x="609440" y="3884339"/>
            <a:ext cx="5040000" cy="23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sz="1600" dirty="0" smtClean="0">
                <a:solidFill>
                  <a:schemeClr val="tx1"/>
                </a:solidFill>
              </a:rPr>
              <a:t>Startereignisse erhalten keine eingehenden Sequenzflüsse.</a:t>
            </a:r>
          </a:p>
          <a:p>
            <a:pPr algn="ctr">
              <a:lnSpc>
                <a:spcPct val="90000"/>
              </a:lnSpc>
            </a:pPr>
            <a:endParaRPr lang="de-DE" sz="16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de-DE" sz="1600" dirty="0" smtClean="0">
                <a:solidFill>
                  <a:schemeClr val="tx1"/>
                </a:solidFill>
              </a:rPr>
              <a:t>Prozesse mit Kundeninteraktion starten mit dem Erhalt eines Nachrichten-Startereignisses.</a:t>
            </a:r>
          </a:p>
          <a:p>
            <a:pPr algn="ctr">
              <a:lnSpc>
                <a:spcPct val="90000"/>
              </a:lnSpc>
            </a:pPr>
            <a:endParaRPr lang="de-DE" sz="16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de-DE" sz="1600" dirty="0" smtClean="0">
                <a:solidFill>
                  <a:schemeClr val="tx1"/>
                </a:solidFill>
              </a:rPr>
              <a:t>Erhaltene Nachrichtenereignisse sind „leer“. Versendete Nachrichtenereignisse sind „gefüllt“.</a:t>
            </a:r>
          </a:p>
        </p:txBody>
      </p:sp>
      <p:sp>
        <p:nvSpPr>
          <p:cNvPr id="11" name="Rectangle 10"/>
          <p:cNvSpPr/>
          <p:nvPr/>
        </p:nvSpPr>
        <p:spPr bwMode="ltGray">
          <a:xfrm>
            <a:off x="6539384" y="1719320"/>
            <a:ext cx="5040000" cy="7200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sz="2000" b="1" dirty="0" smtClean="0"/>
              <a:t>Teilprozesse </a:t>
            </a:r>
            <a:br>
              <a:rPr lang="de-DE" sz="2000" b="1" dirty="0" smtClean="0"/>
            </a:br>
            <a:r>
              <a:rPr lang="de-DE" sz="2000" dirty="0" smtClean="0"/>
              <a:t>(</a:t>
            </a:r>
            <a:r>
              <a:rPr lang="en-US" sz="2000" dirty="0" smtClean="0"/>
              <a:t>Sub processes</a:t>
            </a:r>
            <a:r>
              <a:rPr lang="de-DE" sz="2000" dirty="0" smtClean="0"/>
              <a:t>)</a:t>
            </a:r>
            <a:endParaRPr lang="en-US" sz="2000" b="1" dirty="0" err="1" smtClean="0"/>
          </a:p>
        </p:txBody>
      </p:sp>
      <p:sp>
        <p:nvSpPr>
          <p:cNvPr id="12" name="Rectangle 11"/>
          <p:cNvSpPr/>
          <p:nvPr/>
        </p:nvSpPr>
        <p:spPr bwMode="ltGray">
          <a:xfrm>
            <a:off x="6539384" y="2439320"/>
            <a:ext cx="504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ltGray">
          <a:xfrm>
            <a:off x="6539384" y="3879320"/>
            <a:ext cx="5040000" cy="23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sz="1600" dirty="0" smtClean="0">
                <a:solidFill>
                  <a:schemeClr val="tx1"/>
                </a:solidFill>
              </a:rPr>
              <a:t>Teilprozesse starten mit einem leeren Startereignis und enthalten ein oder mehrere Endereignisse.</a:t>
            </a:r>
          </a:p>
          <a:p>
            <a:pPr algn="ctr">
              <a:lnSpc>
                <a:spcPct val="90000"/>
              </a:lnSpc>
            </a:pPr>
            <a:endParaRPr lang="de-DE" sz="16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de-DE" sz="1600" dirty="0" smtClean="0">
                <a:solidFill>
                  <a:schemeClr val="tx1"/>
                </a:solidFill>
              </a:rPr>
              <a:t>Sequenzflüsse überqueren die Grenzen eines Teilprozesses nicht.</a:t>
            </a:r>
          </a:p>
        </p:txBody>
      </p:sp>
      <p:sp>
        <p:nvSpPr>
          <p:cNvPr id="14" name="Rectangle 13"/>
          <p:cNvSpPr/>
          <p:nvPr/>
        </p:nvSpPr>
        <p:spPr bwMode="ltGray">
          <a:xfrm>
            <a:off x="609439" y="2444340"/>
            <a:ext cx="504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de-DE" b="1" dirty="0" smtClean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078988" y="2933947"/>
            <a:ext cx="2100901" cy="476250"/>
            <a:chOff x="1564467" y="2871787"/>
            <a:chExt cx="2100901" cy="4762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6293" r="4768" b="3238"/>
            <a:stretch/>
          </p:blipFill>
          <p:spPr>
            <a:xfrm>
              <a:off x="1564467" y="2879497"/>
              <a:ext cx="432049" cy="46082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9118" y="2871787"/>
              <a:ext cx="476250" cy="47625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86075" y="2886075"/>
              <a:ext cx="476250" cy="4572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1884" y="2876550"/>
              <a:ext cx="447675" cy="466725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3571" y="2538660"/>
            <a:ext cx="15716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0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Synchronous Workflow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93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441" y="521208"/>
            <a:ext cx="10969943" cy="747552"/>
          </a:xfrm>
        </p:spPr>
        <p:txBody>
          <a:bodyPr/>
          <a:lstStyle/>
          <a:p>
            <a:r>
              <a:rPr lang="de-DE" dirty="0" smtClean="0"/>
              <a:t>Asynchroner Aufruf: </a:t>
            </a:r>
            <a:r>
              <a:rPr lang="de-DE" dirty="0"/>
              <a:t>Modellierung </a:t>
            </a:r>
            <a:r>
              <a:rPr lang="de-DE" dirty="0" smtClean="0"/>
              <a:t>in BPMN 2.0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b="0" dirty="0" smtClean="0"/>
              <a:t>Kollaborationsdiagramm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12" y="1268760"/>
            <a:ext cx="10620000" cy="498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7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441" y="521208"/>
            <a:ext cx="10969943" cy="747552"/>
          </a:xfrm>
        </p:spPr>
        <p:txBody>
          <a:bodyPr/>
          <a:lstStyle/>
          <a:p>
            <a:r>
              <a:rPr lang="de-DE" dirty="0" smtClean="0"/>
              <a:t>Asynchroner Aufruf: </a:t>
            </a:r>
            <a:r>
              <a:rPr lang="de-DE" dirty="0"/>
              <a:t>Modellierung </a:t>
            </a:r>
            <a:r>
              <a:rPr lang="de-DE" dirty="0" smtClean="0"/>
              <a:t>in BPMN 2.0</a:t>
            </a:r>
            <a:r>
              <a:rPr lang="de-DE" b="0" dirty="0" smtClean="0"/>
              <a:t/>
            </a:r>
            <a:br>
              <a:rPr lang="de-DE" b="0" dirty="0" smtClean="0"/>
            </a:br>
            <a:r>
              <a:rPr lang="de-DE" b="0" dirty="0" smtClean="0"/>
              <a:t>Erkenntnisse und Modellierungsregeln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 bwMode="ltGray">
          <a:xfrm>
            <a:off x="6539384" y="1724340"/>
            <a:ext cx="5040000" cy="7200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sz="2000" b="1" dirty="0" smtClean="0"/>
              <a:t>Kollaborationen</a:t>
            </a:r>
            <a:br>
              <a:rPr lang="de-DE" sz="2000" b="1" dirty="0" smtClean="0"/>
            </a:br>
            <a:r>
              <a:rPr lang="de-DE" sz="2000" dirty="0" smtClean="0"/>
              <a:t>(</a:t>
            </a:r>
            <a:r>
              <a:rPr lang="en-US" sz="2000" dirty="0" smtClean="0"/>
              <a:t>Collaborations</a:t>
            </a:r>
            <a:r>
              <a:rPr lang="de-DE" sz="2000" dirty="0" smtClean="0"/>
              <a:t>)</a:t>
            </a:r>
            <a:endParaRPr lang="en-US" sz="2000" b="1" dirty="0" err="1" smtClean="0"/>
          </a:p>
        </p:txBody>
      </p:sp>
      <p:sp>
        <p:nvSpPr>
          <p:cNvPr id="12" name="Rectangle 11"/>
          <p:cNvSpPr/>
          <p:nvPr/>
        </p:nvSpPr>
        <p:spPr bwMode="ltGray">
          <a:xfrm>
            <a:off x="6539384" y="2444340"/>
            <a:ext cx="504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b="1" dirty="0" smtClean="0">
                <a:solidFill>
                  <a:schemeClr val="tx1"/>
                </a:solidFill>
              </a:rPr>
              <a:t>Black-Box-Pool</a:t>
            </a:r>
          </a:p>
          <a:p>
            <a:pPr algn="ctr">
              <a:lnSpc>
                <a:spcPct val="90000"/>
              </a:lnSpc>
            </a:pPr>
            <a:endParaRPr lang="de-DE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de-DE" b="1" dirty="0" smtClean="0">
                <a:solidFill>
                  <a:schemeClr val="tx1"/>
                </a:solidFill>
              </a:rPr>
              <a:t>White-Box-Pool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6539384" y="3884340"/>
            <a:ext cx="5040000" cy="23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sz="1600" dirty="0" smtClean="0">
                <a:solidFill>
                  <a:schemeClr val="tx1"/>
                </a:solidFill>
              </a:rPr>
              <a:t>Externe Prozessteilnehmer </a:t>
            </a:r>
            <a:br>
              <a:rPr lang="de-DE" sz="1600" dirty="0" smtClean="0">
                <a:solidFill>
                  <a:schemeClr val="tx1"/>
                </a:solidFill>
              </a:rPr>
            </a:br>
            <a:r>
              <a:rPr lang="de-DE" sz="1600" dirty="0" smtClean="0">
                <a:solidFill>
                  <a:schemeClr val="tx1"/>
                </a:solidFill>
              </a:rPr>
              <a:t>(bspw. Kunde / Zulieferer / Partner) werden als eigene Pools modelliert.</a:t>
            </a:r>
          </a:p>
          <a:p>
            <a:pPr algn="ctr">
              <a:lnSpc>
                <a:spcPct val="90000"/>
              </a:lnSpc>
            </a:pPr>
            <a:endParaRPr lang="de-DE" sz="16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de-DE" sz="1600" dirty="0" smtClean="0">
                <a:solidFill>
                  <a:schemeClr val="tx1"/>
                </a:solidFill>
              </a:rPr>
              <a:t>Die Prozessstruktur von externen Pools wird nicht modelliert </a:t>
            </a:r>
            <a:r>
              <a:rPr lang="de-DE" sz="1600" i="1" dirty="0" smtClean="0">
                <a:solidFill>
                  <a:schemeClr val="tx1"/>
                </a:solidFill>
              </a:rPr>
              <a:t>(Black-Box-Pool)</a:t>
            </a:r>
            <a:r>
              <a:rPr lang="de-DE" sz="16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Rectangle 17"/>
          <p:cNvSpPr/>
          <p:nvPr/>
        </p:nvSpPr>
        <p:spPr bwMode="ltGray">
          <a:xfrm>
            <a:off x="609441" y="1724340"/>
            <a:ext cx="5040000" cy="7200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sz="2000" b="1" dirty="0" smtClean="0"/>
              <a:t>Zwischenfehlerereignis </a:t>
            </a:r>
            <a:r>
              <a:rPr lang="en-US" sz="2000" dirty="0" smtClean="0"/>
              <a:t>(Intermediate error event)</a:t>
            </a:r>
            <a:endParaRPr lang="en-US" sz="2000" b="1" dirty="0" smtClean="0"/>
          </a:p>
        </p:txBody>
      </p:sp>
      <p:sp>
        <p:nvSpPr>
          <p:cNvPr id="19" name="Rectangle 18"/>
          <p:cNvSpPr/>
          <p:nvPr/>
        </p:nvSpPr>
        <p:spPr bwMode="ltGray">
          <a:xfrm>
            <a:off x="609441" y="3884339"/>
            <a:ext cx="5040000" cy="23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de-DE" sz="1600" dirty="0">
                <a:solidFill>
                  <a:schemeClr val="tx1"/>
                </a:solidFill>
              </a:rPr>
              <a:t>Auffangende Zwischenereignisse (</a:t>
            </a:r>
            <a:r>
              <a:rPr lang="de-DE" sz="1600" i="1" dirty="0" err="1">
                <a:solidFill>
                  <a:schemeClr val="tx1"/>
                </a:solidFill>
              </a:rPr>
              <a:t>catching</a:t>
            </a:r>
            <a:r>
              <a:rPr lang="de-DE" sz="1600" dirty="0" smtClean="0">
                <a:solidFill>
                  <a:schemeClr val="tx1"/>
                </a:solidFill>
              </a:rPr>
              <a:t>) </a:t>
            </a:r>
            <a:r>
              <a:rPr lang="de-DE" sz="1600" dirty="0">
                <a:solidFill>
                  <a:schemeClr val="tx1"/>
                </a:solidFill>
              </a:rPr>
              <a:t>sind „leer“ </a:t>
            </a:r>
            <a:r>
              <a:rPr lang="de-DE" sz="1600" dirty="0" smtClean="0">
                <a:solidFill>
                  <a:schemeClr val="tx1"/>
                </a:solidFill>
              </a:rPr>
              <a:t> und haben einen ausgehenden Sequenzfluss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90000"/>
              </a:lnSpc>
            </a:pPr>
            <a:endParaRPr lang="de-DE" sz="16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de-DE" sz="1600" dirty="0" smtClean="0">
                <a:solidFill>
                  <a:schemeClr val="tx1"/>
                </a:solidFill>
              </a:rPr>
              <a:t>Teilprozesse definieren einen Geltungsbereich von Ereignissen </a:t>
            </a:r>
            <a:r>
              <a:rPr lang="de-DE" sz="1600" i="1" dirty="0" smtClean="0">
                <a:solidFill>
                  <a:schemeClr val="tx1"/>
                </a:solidFill>
              </a:rPr>
              <a:t>(</a:t>
            </a:r>
            <a:r>
              <a:rPr lang="de-DE" sz="1600" i="1" dirty="0" err="1" smtClean="0">
                <a:solidFill>
                  <a:schemeClr val="tx1"/>
                </a:solidFill>
              </a:rPr>
              <a:t>event</a:t>
            </a:r>
            <a:r>
              <a:rPr lang="de-DE" sz="1600" i="1" dirty="0" smtClean="0">
                <a:solidFill>
                  <a:schemeClr val="tx1"/>
                </a:solidFill>
              </a:rPr>
              <a:t> </a:t>
            </a:r>
            <a:r>
              <a:rPr lang="de-DE" sz="1600" i="1" dirty="0" err="1" smtClean="0">
                <a:solidFill>
                  <a:schemeClr val="tx1"/>
                </a:solidFill>
              </a:rPr>
              <a:t>handling</a:t>
            </a:r>
            <a:r>
              <a:rPr lang="de-DE" sz="1600" i="1" dirty="0" smtClean="0">
                <a:solidFill>
                  <a:schemeClr val="tx1"/>
                </a:solidFill>
              </a:rPr>
              <a:t> </a:t>
            </a:r>
            <a:r>
              <a:rPr lang="de-DE" sz="1600" i="1" dirty="0" err="1" smtClean="0">
                <a:solidFill>
                  <a:schemeClr val="tx1"/>
                </a:solidFill>
              </a:rPr>
              <a:t>scope</a:t>
            </a:r>
            <a:r>
              <a:rPr lang="de-DE" sz="1600" i="1" dirty="0" smtClean="0">
                <a:solidFill>
                  <a:schemeClr val="tx1"/>
                </a:solidFill>
              </a:rPr>
              <a:t>)</a:t>
            </a:r>
            <a:r>
              <a:rPr lang="de-DE" sz="16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Rectangle 19"/>
          <p:cNvSpPr/>
          <p:nvPr/>
        </p:nvSpPr>
        <p:spPr bwMode="ltGray">
          <a:xfrm>
            <a:off x="609441" y="2444340"/>
            <a:ext cx="504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de-DE" b="1" dirty="0" smtClean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2470368"/>
            <a:ext cx="138311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1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Asynchronous Workflow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26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&amp; Apache toolchain very challenging</a:t>
            </a:r>
          </a:p>
          <a:p>
            <a:r>
              <a:rPr lang="en-US" dirty="0" err="1" smtClean="0"/>
              <a:t>SimTech’s</a:t>
            </a:r>
            <a:r>
              <a:rPr lang="en-US" dirty="0" smtClean="0"/>
              <a:t> graphical user interface sometimes insufficient</a:t>
            </a:r>
          </a:p>
          <a:p>
            <a:r>
              <a:rPr lang="en-US" dirty="0" smtClean="0"/>
              <a:t>Appending items to an array (nearly) impossible</a:t>
            </a:r>
          </a:p>
          <a:p>
            <a:r>
              <a:rPr lang="en-US" dirty="0" smtClean="0"/>
              <a:t>Correlation Set definition very special</a:t>
            </a:r>
          </a:p>
          <a:p>
            <a:r>
              <a:rPr lang="en-US" dirty="0" smtClean="0"/>
              <a:t>Naming conventions very important, naming changes come with very high effort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90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5.potx" id="{6E765CE8-72DF-47CC-8CE6-E2F106A29740}" vid="{F1B02632-9815-49C8-944D-886AB684271D}"/>
    </a:ext>
  </a:extLst>
</a:theme>
</file>

<file path=ppt/theme/theme2.xml><?xml version="1.0" encoding="utf-8"?>
<a:theme xmlns:a="http://schemas.openxmlformats.org/drawingml/2006/main" name="1_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3.xml><?xml version="1.0" encoding="utf-8"?>
<a:theme xmlns:a="http://schemas.openxmlformats.org/drawingml/2006/main" name="2_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4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HPE_Standard_Arial_16x9_v5</Template>
  <TotalTime>356</TotalTime>
  <Words>297</Words>
  <Application>Microsoft Office PowerPoint</Application>
  <PresentationFormat>Widescreen</PresentationFormat>
  <Paragraphs>83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Courier New</vt:lpstr>
      <vt:lpstr>Wingdings</vt:lpstr>
      <vt:lpstr>HPE_Standard_Arial_16x9_v5</vt:lpstr>
      <vt:lpstr>1_HPE_Standard_Arial_16x9_v5</vt:lpstr>
      <vt:lpstr>2_HPE_Standard_Arial_16x9_v5</vt:lpstr>
      <vt:lpstr>Ergebnispräsentation Business Process Management: Laboraufgabe</vt:lpstr>
      <vt:lpstr>Ergebnispräsentation: Laboraufgabe Agenda</vt:lpstr>
      <vt:lpstr>Synchroner Aufruf: Modellierung in BPMN 2.0 Kollaborationsdiagramm</vt:lpstr>
      <vt:lpstr>Synchroner Aufruf: Modellierung in BPMN 2.0  Erkenntnisse und Modellierungsregeln </vt:lpstr>
      <vt:lpstr>Demo</vt:lpstr>
      <vt:lpstr>Asynchroner Aufruf: Modellierung in BPMN 2.0 Kollaborationsdiagramm</vt:lpstr>
      <vt:lpstr>Asynchroner Aufruf: Modellierung in BPMN 2.0 Erkenntnisse und Modellierungsregeln</vt:lpstr>
      <vt:lpstr>Demo</vt:lpstr>
      <vt:lpstr>Lessons learned</vt:lpstr>
      <vt:lpstr>Web App</vt:lpstr>
      <vt:lpstr>Demo</vt:lpstr>
      <vt:lpstr>Thank you Github Repository: https://github.com/steilerDev/BPM_Lab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picture</dc:title>
  <dc:creator>Bohn, Feline</dc:creator>
  <cp:lastModifiedBy>Steiler, Frank (Software Sales)</cp:lastModifiedBy>
  <cp:revision>64</cp:revision>
  <dcterms:created xsi:type="dcterms:W3CDTF">2016-12-05T13:24:49Z</dcterms:created>
  <dcterms:modified xsi:type="dcterms:W3CDTF">2016-12-15T00:10:06Z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