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8" r:id="rId2"/>
    <p:sldId id="259" r:id="rId3"/>
    <p:sldId id="283" r:id="rId4"/>
    <p:sldId id="284"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44">
          <p15:clr>
            <a:srgbClr val="A4A3A4"/>
          </p15:clr>
        </p15:guide>
        <p15:guide id="4" orient="horz" pos="919">
          <p15:clr>
            <a:srgbClr val="A4A3A4"/>
          </p15:clr>
        </p15:guide>
        <p15:guide id="5" pos="5759">
          <p15:clr>
            <a:srgbClr val="A4A3A4"/>
          </p15:clr>
        </p15:guide>
        <p15:guide id="6" pos="5542">
          <p15:clr>
            <a:srgbClr val="A4A3A4"/>
          </p15:clr>
        </p15:guide>
        <p15:guide id="7" pos="27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1" autoAdjust="0"/>
    <p:restoredTop sz="94291" autoAdjust="0"/>
  </p:normalViewPr>
  <p:slideViewPr>
    <p:cSldViewPr>
      <p:cViewPr varScale="1">
        <p:scale>
          <a:sx n="78" d="100"/>
          <a:sy n="78" d="100"/>
        </p:scale>
        <p:origin x="1258" y="58"/>
      </p:cViewPr>
      <p:guideLst>
        <p:guide orient="horz" pos="2160"/>
        <p:guide pos="2880"/>
        <p:guide orient="horz" pos="444"/>
        <p:guide orient="horz" pos="919"/>
        <p:guide pos="5759"/>
        <p:guide pos="5542"/>
        <p:guide pos="278"/>
      </p:guideLst>
    </p:cSldViewPr>
  </p:slideViewPr>
  <p:outlineViewPr>
    <p:cViewPr>
      <p:scale>
        <a:sx n="33" d="100"/>
        <a:sy n="33" d="100"/>
      </p:scale>
      <p:origin x="0" y="-1527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idah McBride" userId="6cf5723eb741b990" providerId="LiveId" clId="{DAD05FE7-C419-4A38-A827-C87CACCBED68}"/>
    <pc:docChg chg="delSld">
      <pc:chgData name="Syeidah McBride" userId="6cf5723eb741b990" providerId="LiveId" clId="{DAD05FE7-C419-4A38-A827-C87CACCBED68}" dt="2023-08-07T18:25:30.070" v="0" actId="47"/>
      <pc:docMkLst>
        <pc:docMk/>
      </pc:docMkLst>
      <pc:sldChg chg="del">
        <pc:chgData name="Syeidah McBride" userId="6cf5723eb741b990" providerId="LiveId" clId="{DAD05FE7-C419-4A38-A827-C87CACCBED68}" dt="2023-08-07T18:25:30.070" v="0" actId="47"/>
        <pc:sldMkLst>
          <pc:docMk/>
          <pc:sldMk cId="3733889066" sldId="286"/>
        </pc:sldMkLst>
      </pc:sldChg>
      <pc:sldMasterChg chg="delSldLayout">
        <pc:chgData name="Syeidah McBride" userId="6cf5723eb741b990" providerId="LiveId" clId="{DAD05FE7-C419-4A38-A827-C87CACCBED68}" dt="2023-08-07T18:25:30.070" v="0" actId="47"/>
        <pc:sldMasterMkLst>
          <pc:docMk/>
          <pc:sldMasterMk cId="3691570016" sldId="2147483648"/>
        </pc:sldMasterMkLst>
        <pc:sldLayoutChg chg="del">
          <pc:chgData name="Syeidah McBride" userId="6cf5723eb741b990" providerId="LiveId" clId="{DAD05FE7-C419-4A38-A827-C87CACCBED68}" dt="2023-08-07T18:25:30.070" v="0" actId="47"/>
          <pc:sldLayoutMkLst>
            <pc:docMk/>
            <pc:sldMasterMk cId="3691570016" sldId="2147483648"/>
            <pc:sldLayoutMk cId="3843909274" sldId="214748367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8/7/2023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356332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so choose, you can also add that common law is at the very bottom of this hierarchy.  If there is ever a conflict between a judge made law and statute or other written law, the latter will win.</a:t>
            </a:r>
          </a:p>
        </p:txBody>
      </p:sp>
      <p:sp>
        <p:nvSpPr>
          <p:cNvPr id="4" name="Slide Number Placeholder 3"/>
          <p:cNvSpPr>
            <a:spLocks noGrp="1"/>
          </p:cNvSpPr>
          <p:nvPr>
            <p:ph type="sldNum" sz="quarter" idx="5"/>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812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students that ultimately the Supreme Court decided that the admissions policy was “narrowly tailored” to serve the state’s compelling interest in ”the educational benefits that flow from a diverse student body.”</a:t>
            </a:r>
          </a:p>
        </p:txBody>
      </p:sp>
      <p:sp>
        <p:nvSpPr>
          <p:cNvPr id="4" name="Slide Number Placeholder 3"/>
          <p:cNvSpPr>
            <a:spLocks noGrp="1"/>
          </p:cNvSpPr>
          <p:nvPr>
            <p:ph type="sldNum" sz="quarter" idx="5"/>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251414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 that laws are 1) rules 2) created by those in power that 3) can be enforced.</a:t>
            </a:r>
          </a:p>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76040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77671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legal system strives to be fare and flexible. Discuss with students that the qualities of a different legal system might diverge from these qualities. Describe how </a:t>
            </a:r>
            <a:r>
              <a:rPr lang="en-US" i="1" dirty="0"/>
              <a:t>this</a:t>
            </a:r>
            <a:r>
              <a:rPr lang="en-US" dirty="0"/>
              <a:t> class focuses on U.S. law, which likely differs from laws in other countries, especially those notions that do not have representative democracies.</a:t>
            </a:r>
          </a:p>
          <a:p>
            <a:endParaRPr lang="en-US" dirty="0"/>
          </a:p>
          <a:p>
            <a:r>
              <a:rPr lang="en-US" dirty="0"/>
              <a:t>When discussing the concept of fairness, tell students that the U.S. legal system tries to apply the law fairly and consistently.  However, if you’d like, ask them to identify ways the U.S. legal system may not be fairly applied—perhaps for the poor, disenfranchised felons, people of certain races, etc.</a:t>
            </a:r>
          </a:p>
          <a:p>
            <a:endParaRPr lang="en-US" dirty="0"/>
          </a:p>
          <a:p>
            <a:r>
              <a:rPr lang="en-US" dirty="0"/>
              <a:t>When discussing flexibility, discuss how the Supreme Court in </a:t>
            </a:r>
            <a:r>
              <a:rPr lang="en-US" i="1" dirty="0"/>
              <a:t>Brown v. Board of Education</a:t>
            </a:r>
            <a:r>
              <a:rPr lang="en-US" dirty="0"/>
              <a:t> overturned its precedent set by </a:t>
            </a:r>
            <a:r>
              <a:rPr lang="en-US" i="1" dirty="0"/>
              <a:t>Plessy v. Ferguson</a:t>
            </a:r>
            <a:r>
              <a:rPr lang="en-US" dirty="0"/>
              <a:t>.  In doing so the Court decided that the ”separate but equal” doctrine, particularly in education, was now unconstitutional under the Equal Protection Clause of the Fourteenth Amendment.  One of the reasons the court changed its precedent was because the court was persuaded that “separate but equal” did indeed hurt minority children’s wellbeing by instilling in them a sense of inferiority—as evidenced in scientific findings.  </a:t>
            </a:r>
          </a:p>
        </p:txBody>
      </p:sp>
      <p:sp>
        <p:nvSpPr>
          <p:cNvPr id="4" name="Slide Number Placeholder 3"/>
          <p:cNvSpPr>
            <a:spLocks noGrp="1"/>
          </p:cNvSpPr>
          <p:nvPr>
            <p:ph type="sldNum" sz="quarter" idx="5"/>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41986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the U.S. was a country, current parts of the U.S. were colonized by the British Empire. The colonies, as an arm of the British government, utilized English Common Law to govern. This type of law is the foundation on which the American legal system is built.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4043510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 This slide may be deleted, if you do not wish to go into the details of these separate courts.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2663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if they can name a treaty.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2326186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to think of a state statute that applies to them (drinking age laws, no texting while driving laws, etc.). Do the same for local ordinances.</a:t>
            </a:r>
          </a:p>
          <a:p>
            <a:endParaRPr lang="en-US" dirty="0"/>
          </a:p>
          <a:p>
            <a:r>
              <a:rPr lang="en-US" dirty="0"/>
              <a:t>Help them see how many different types of law apply to them at any given time.</a:t>
            </a:r>
          </a:p>
        </p:txBody>
      </p:sp>
      <p:sp>
        <p:nvSpPr>
          <p:cNvPr id="4" name="Slide Number Placeholder 3"/>
          <p:cNvSpPr>
            <a:spLocks noGrp="1"/>
          </p:cNvSpPr>
          <p:nvPr>
            <p:ph type="sldNum" sz="quarter" idx="5"/>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31261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also might want to describe to students that judge-made law or “common law” arises when a court is presented with a question in which no answer is currently offered by another type of law.</a:t>
            </a:r>
          </a:p>
        </p:txBody>
      </p:sp>
      <p:sp>
        <p:nvSpPr>
          <p:cNvPr id="4" name="Slide Number Placeholder 3"/>
          <p:cNvSpPr>
            <a:spLocks noGrp="1"/>
          </p:cNvSpPr>
          <p:nvPr>
            <p:ph type="sldNum" sz="quarter" idx="5"/>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294716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TextBox 14"/>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9" name="TextBox 8"/>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8/7/2023</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6"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8" name="TextBox 17"/>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r>
              <a:rPr lang="en-US" dirty="0"/>
              <a:t>11th Edition</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4" name="Text Placeholder 13"/>
          <p:cNvSpPr>
            <a:spLocks noGrp="1"/>
          </p:cNvSpPr>
          <p:nvPr>
            <p:ph type="body" sz="quarter" idx="16" hasCustomPrompt="1"/>
          </p:nvPr>
        </p:nvSpPr>
        <p:spPr>
          <a:xfrm>
            <a:off x="2697480" y="6428232"/>
            <a:ext cx="6172200"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 </a:t>
            </a:r>
          </a:p>
        </p:txBody>
      </p:sp>
      <p:sp>
        <p:nvSpPr>
          <p:cNvPr id="3" name="Picture Placeholder 2"/>
          <p:cNvSpPr>
            <a:spLocks noGrp="1"/>
          </p:cNvSpPr>
          <p:nvPr>
            <p:ph type="pic" sz="quarter" idx="17"/>
          </p:nvPr>
        </p:nvSpPr>
        <p:spPr>
          <a:xfrm>
            <a:off x="444500" y="1752600"/>
            <a:ext cx="4127500" cy="4191000"/>
          </a:xfrm>
        </p:spPr>
        <p:txBody>
          <a:bodyPr/>
          <a:lstStyle/>
          <a:p>
            <a:endParaRPr lang="en-IN"/>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981200"/>
          </a:xfrm>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441325" y="4114800"/>
            <a:ext cx="8356600" cy="15240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4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TextBox 11"/>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699222" y="6429974"/>
            <a:ext cx="6000806"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a:t>
            </a:r>
          </a:p>
        </p:txBody>
      </p:sp>
      <p:pic>
        <p:nvPicPr>
          <p:cNvPr id="9" name="Shape 15" descr="Pearson Logo"/>
          <p:cNvPicPr preferRelativeResize="0"/>
          <p:nvPr userDrawn="1"/>
        </p:nvPicPr>
        <p:blipFill rotWithShape="1">
          <a:blip r:embed="rId19" cstate="print">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6" r:id="rId15"/>
    <p:sldLayoutId id="2147483667" r:id="rId16"/>
    <p:sldLayoutId id="2147483668"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tabLst>
                <a:tab pos="2417763" algn="l"/>
              </a:tabLst>
            </a:pPr>
            <a:r>
              <a:rPr lang="en-US" sz="3600" dirty="0">
                <a:latin typeface="+mj-lt"/>
              </a:rPr>
              <a:t>Business Law</a:t>
            </a:r>
          </a:p>
        </p:txBody>
      </p:sp>
      <p:sp>
        <p:nvSpPr>
          <p:cNvPr id="3" name="Text Placeholder 2"/>
          <p:cNvSpPr>
            <a:spLocks noGrp="1"/>
          </p:cNvSpPr>
          <p:nvPr>
            <p:ph type="body" sz="quarter" idx="13"/>
          </p:nvPr>
        </p:nvSpPr>
        <p:spPr>
          <a:xfrm>
            <a:off x="457200" y="921914"/>
            <a:ext cx="8229600" cy="373486"/>
          </a:xfrm>
        </p:spPr>
        <p:txBody>
          <a:bodyPr anchor="ctr"/>
          <a:lstStyle/>
          <a:p>
            <a:r>
              <a:rPr lang="en-US" dirty="0"/>
              <a:t>Eleventh Edition</a:t>
            </a:r>
          </a:p>
        </p:txBody>
      </p:sp>
      <p:sp>
        <p:nvSpPr>
          <p:cNvPr id="4" name="Text Placeholder 3"/>
          <p:cNvSpPr>
            <a:spLocks noGrp="1"/>
          </p:cNvSpPr>
          <p:nvPr>
            <p:ph type="body" sz="quarter" idx="14"/>
          </p:nvPr>
        </p:nvSpPr>
        <p:spPr>
          <a:xfrm>
            <a:off x="4572000" y="2997631"/>
            <a:ext cx="3657600" cy="563449"/>
          </a:xfrm>
        </p:spPr>
        <p:txBody>
          <a:bodyPr anchor="ctr"/>
          <a:lstStyle/>
          <a:p>
            <a:r>
              <a:rPr lang="en-US" dirty="0"/>
              <a:t>Chapter 1</a:t>
            </a:r>
          </a:p>
        </p:txBody>
      </p:sp>
      <p:sp>
        <p:nvSpPr>
          <p:cNvPr id="5" name="Text Placeholder 4"/>
          <p:cNvSpPr>
            <a:spLocks noGrp="1"/>
          </p:cNvSpPr>
          <p:nvPr>
            <p:ph type="body" sz="quarter" idx="15"/>
          </p:nvPr>
        </p:nvSpPr>
        <p:spPr>
          <a:xfrm>
            <a:off x="4577080" y="3733800"/>
            <a:ext cx="3657600" cy="703694"/>
          </a:xfrm>
        </p:spPr>
        <p:txBody>
          <a:bodyPr/>
          <a:lstStyle/>
          <a:p>
            <a:r>
              <a:rPr lang="en-US" dirty="0"/>
              <a:t>Legal Heritage and the Information Age</a:t>
            </a:r>
          </a:p>
        </p:txBody>
      </p:sp>
      <p:pic>
        <p:nvPicPr>
          <p:cNvPr id="12" name="Picture Placeholder 11" descr="Front Cover: Business Law, Eleventh Edition by Henry Cheeseman."/>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tretch>
            <a:fillRect/>
          </a:stretch>
        </p:blipFill>
        <p:spPr>
          <a:xfrm>
            <a:off x="525888" y="1459673"/>
            <a:ext cx="3741312" cy="4788727"/>
          </a:xfrm>
        </p:spPr>
      </p:pic>
      <p:sp>
        <p:nvSpPr>
          <p:cNvPr id="10" name="Text Placeholder 6"/>
          <p:cNvSpPr>
            <a:spLocks noGrp="1"/>
          </p:cNvSpPr>
          <p:nvPr>
            <p:ph type="body" sz="quarter" idx="16"/>
          </p:nvPr>
        </p:nvSpPr>
        <p:spPr/>
        <p:txBody>
          <a:bodyPr/>
          <a:lstStyle/>
          <a:p>
            <a:r>
              <a:rPr lang="en-US" altLang="en-US" dirty="0"/>
              <a:t>Copyright © 2022, 2019, 2016 Pearson Education, Inc.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720"/>
            <a:ext cx="8229600" cy="1097280"/>
          </a:xfrm>
        </p:spPr>
        <p:txBody>
          <a:bodyPr anchor="ctr"/>
          <a:lstStyle/>
          <a:p>
            <a:r>
              <a:rPr lang="en-US" altLang="x-none" sz="3600" dirty="0">
                <a:latin typeface="+mj-lt"/>
              </a:rPr>
              <a:t>Schools of Jurisprudential Thought  </a:t>
            </a:r>
            <a:r>
              <a:rPr lang="en-US" altLang="x-none" sz="2800" dirty="0">
                <a:latin typeface="+mj-lt"/>
              </a:rPr>
              <a:t>(4 of 4)</a:t>
            </a:r>
            <a:endParaRPr lang="en-US" sz="3600" dirty="0">
              <a:latin typeface="+mj-lt"/>
            </a:endParaRPr>
          </a:p>
        </p:txBody>
      </p:sp>
      <p:sp>
        <p:nvSpPr>
          <p:cNvPr id="3" name="Content Placeholder 2"/>
          <p:cNvSpPr>
            <a:spLocks noGrp="1"/>
          </p:cNvSpPr>
          <p:nvPr>
            <p:ph idx="1"/>
          </p:nvPr>
        </p:nvSpPr>
        <p:spPr>
          <a:xfrm>
            <a:off x="457200" y="1600201"/>
            <a:ext cx="8229600" cy="3581400"/>
          </a:xfrm>
        </p:spPr>
        <p:txBody>
          <a:bodyPr/>
          <a:lstStyle/>
          <a:p>
            <a:r>
              <a:rPr lang="en-US" altLang="x-none" b="1" dirty="0">
                <a:ea typeface="ＭＳ Ｐゴシック" charset="-128"/>
              </a:rPr>
              <a:t>Critical Legal Studies School</a:t>
            </a:r>
          </a:p>
          <a:p>
            <a:pPr lvl="1"/>
            <a:r>
              <a:rPr lang="en-US" altLang="x-none" dirty="0">
                <a:ea typeface="ＭＳ Ｐゴシック" charset="-128"/>
              </a:rPr>
              <a:t>Legal rules are unnecessary</a:t>
            </a:r>
          </a:p>
          <a:p>
            <a:pPr lvl="2"/>
            <a:r>
              <a:rPr lang="en-US" altLang="x-none" dirty="0">
                <a:ea typeface="ＭＳ Ｐゴシック" charset="-128"/>
              </a:rPr>
              <a:t>Used by the powerful to maintain status quo</a:t>
            </a:r>
          </a:p>
          <a:p>
            <a:pPr lvl="1"/>
            <a:r>
              <a:rPr lang="en-US" altLang="x-none" dirty="0">
                <a:ea typeface="ＭＳ Ｐゴシック" charset="-128"/>
              </a:rPr>
              <a:t>Legal disputes should be solved by applying arbitrary rules based on notions of what is fair</a:t>
            </a:r>
          </a:p>
          <a:p>
            <a:r>
              <a:rPr lang="en-US" altLang="x-none" b="1" dirty="0">
                <a:ea typeface="ＭＳ Ｐゴシック" charset="-128"/>
              </a:rPr>
              <a:t>Law and Economics School</a:t>
            </a:r>
          </a:p>
          <a:p>
            <a:pPr lvl="1"/>
            <a:r>
              <a:rPr lang="en-US" altLang="x-none" dirty="0">
                <a:ea typeface="ＭＳ Ｐゴシック" charset="-128"/>
              </a:rPr>
              <a:t>Promoting market efficiency should be the central concern of legal decision making</a:t>
            </a:r>
          </a:p>
        </p:txBody>
      </p:sp>
    </p:spTree>
    <p:extLst>
      <p:ext uri="{BB962C8B-B14F-4D97-AF65-F5344CB8AC3E}">
        <p14:creationId xmlns:p14="http://schemas.microsoft.com/office/powerpoint/2010/main" val="68115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720"/>
            <a:ext cx="8229600" cy="708233"/>
          </a:xfrm>
        </p:spPr>
        <p:txBody>
          <a:bodyPr anchor="ctr"/>
          <a:lstStyle/>
          <a:p>
            <a:r>
              <a:rPr lang="en-US" altLang="x-none" sz="3600" dirty="0">
                <a:latin typeface="+mj-lt"/>
              </a:rPr>
              <a:t>History of American Law</a:t>
            </a:r>
            <a:endParaRPr lang="en-US" sz="3600" dirty="0">
              <a:latin typeface="+mj-lt"/>
            </a:endParaRPr>
          </a:p>
        </p:txBody>
      </p:sp>
      <p:sp>
        <p:nvSpPr>
          <p:cNvPr id="3" name="Content Placeholder 2"/>
          <p:cNvSpPr>
            <a:spLocks noGrp="1"/>
          </p:cNvSpPr>
          <p:nvPr>
            <p:ph idx="1"/>
          </p:nvPr>
        </p:nvSpPr>
        <p:spPr>
          <a:xfrm>
            <a:off x="441960" y="1131245"/>
            <a:ext cx="4133406" cy="3516955"/>
          </a:xfrm>
        </p:spPr>
        <p:txBody>
          <a:bodyPr/>
          <a:lstStyle/>
          <a:p>
            <a:r>
              <a:rPr lang="en-US" altLang="x-none" dirty="0">
                <a:ea typeface="ＭＳ Ｐゴシック" charset="-128"/>
              </a:rPr>
              <a:t>English system of law (“English Common Law”) was adopted as a system of jurisprudence in early American colonies</a:t>
            </a:r>
          </a:p>
          <a:p>
            <a:r>
              <a:rPr lang="en-US" altLang="x-none" dirty="0">
                <a:ea typeface="ＭＳ Ｐゴシック" charset="-128"/>
              </a:rPr>
              <a:t>English Common Law is the foundation on which the American legal system is built</a:t>
            </a:r>
          </a:p>
        </p:txBody>
      </p:sp>
      <p:pic>
        <p:nvPicPr>
          <p:cNvPr id="6" name="Picture Placeholder 5" descr="Palace of Westminster in London, England."/>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745316" y="1278235"/>
            <a:ext cx="3941484" cy="2760365"/>
          </a:xfrm>
        </p:spPr>
      </p:pic>
    </p:spTree>
    <p:extLst>
      <p:ext uri="{BB962C8B-B14F-4D97-AF65-F5344CB8AC3E}">
        <p14:creationId xmlns:p14="http://schemas.microsoft.com/office/powerpoint/2010/main" val="168436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090"/>
            <a:ext cx="8229600" cy="736990"/>
          </a:xfrm>
        </p:spPr>
        <p:txBody>
          <a:bodyPr anchor="ctr"/>
          <a:lstStyle/>
          <a:p>
            <a:r>
              <a:rPr lang="en-US" altLang="x-none" sz="3600" dirty="0">
                <a:latin typeface="+mj-lt"/>
              </a:rPr>
              <a:t>English Common Law </a:t>
            </a:r>
            <a:r>
              <a:rPr lang="en-US" altLang="x-none" sz="2800" dirty="0">
                <a:latin typeface="+mj-lt"/>
              </a:rPr>
              <a:t>(1 of 2)</a:t>
            </a:r>
            <a:endParaRPr lang="en-US" sz="2800" dirty="0">
              <a:latin typeface="+mj-lt"/>
            </a:endParaRPr>
          </a:p>
        </p:txBody>
      </p:sp>
      <p:sp>
        <p:nvSpPr>
          <p:cNvPr id="3" name="Content Placeholder 2"/>
          <p:cNvSpPr>
            <a:spLocks noGrp="1"/>
          </p:cNvSpPr>
          <p:nvPr>
            <p:ph idx="1"/>
          </p:nvPr>
        </p:nvSpPr>
        <p:spPr>
          <a:xfrm>
            <a:off x="457200" y="1133215"/>
            <a:ext cx="8229600" cy="1706505"/>
          </a:xfrm>
        </p:spPr>
        <p:txBody>
          <a:bodyPr/>
          <a:lstStyle/>
          <a:p>
            <a:r>
              <a:rPr lang="en-US" altLang="x-none" dirty="0">
                <a:ea typeface="ＭＳ Ｐゴシック" charset="-128"/>
              </a:rPr>
              <a:t>Developed by judges who issued opinions when deciding cases</a:t>
            </a:r>
          </a:p>
          <a:p>
            <a:r>
              <a:rPr lang="en-US" altLang="x-none" dirty="0">
                <a:ea typeface="ＭＳ Ｐゴシック" charset="-128"/>
              </a:rPr>
              <a:t>Principles announced in cases became precedent for future judges deciding similar cases</a:t>
            </a:r>
          </a:p>
        </p:txBody>
      </p:sp>
    </p:spTree>
    <p:extLst>
      <p:ext uri="{BB962C8B-B14F-4D97-AF65-F5344CB8AC3E}">
        <p14:creationId xmlns:p14="http://schemas.microsoft.com/office/powerpoint/2010/main" val="272292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29693"/>
          </a:xfrm>
        </p:spPr>
        <p:txBody>
          <a:bodyPr anchor="ctr"/>
          <a:lstStyle/>
          <a:p>
            <a:r>
              <a:rPr lang="en-US" altLang="x-none" sz="3600" dirty="0">
                <a:latin typeface="+mj-lt"/>
              </a:rPr>
              <a:t>English Common Law </a:t>
            </a:r>
            <a:r>
              <a:rPr lang="en-US" altLang="x-none" sz="2800" dirty="0">
                <a:latin typeface="+mj-lt"/>
              </a:rPr>
              <a:t>(2 of 2)</a:t>
            </a:r>
            <a:endParaRPr lang="en-US" sz="3600" dirty="0">
              <a:latin typeface="+mj-lt"/>
            </a:endParaRPr>
          </a:p>
        </p:txBody>
      </p:sp>
      <p:sp>
        <p:nvSpPr>
          <p:cNvPr id="3" name="Content Placeholder 2"/>
          <p:cNvSpPr>
            <a:spLocks noGrp="1"/>
          </p:cNvSpPr>
          <p:nvPr>
            <p:ph idx="1"/>
          </p:nvPr>
        </p:nvSpPr>
        <p:spPr>
          <a:xfrm>
            <a:off x="457200" y="1140891"/>
            <a:ext cx="8229600" cy="4137229"/>
          </a:xfrm>
        </p:spPr>
        <p:txBody>
          <a:bodyPr/>
          <a:lstStyle/>
          <a:p>
            <a:r>
              <a:rPr lang="en-US" altLang="x-none" b="1" dirty="0">
                <a:ea typeface="ＭＳ Ｐゴシック" charset="-128"/>
              </a:rPr>
              <a:t>Law Courts</a:t>
            </a:r>
          </a:p>
          <a:p>
            <a:pPr lvl="1"/>
            <a:r>
              <a:rPr lang="en-US" altLang="x-none" dirty="0">
                <a:ea typeface="ＭＳ Ｐゴシック" charset="-128"/>
              </a:rPr>
              <a:t>Uniform system of law</a:t>
            </a:r>
          </a:p>
          <a:p>
            <a:pPr lvl="1"/>
            <a:r>
              <a:rPr lang="en-US" altLang="x-none" dirty="0">
                <a:ea typeface="ＭＳ Ｐゴシック" charset="-128"/>
              </a:rPr>
              <a:t>Relief available was monetary award for damages</a:t>
            </a:r>
          </a:p>
          <a:p>
            <a:r>
              <a:rPr lang="en-US" altLang="x-none" b="1" dirty="0">
                <a:ea typeface="ＭＳ Ｐゴシック" charset="-128"/>
              </a:rPr>
              <a:t>Courts of Chancery </a:t>
            </a:r>
            <a:r>
              <a:rPr lang="en-US" altLang="x-none" dirty="0">
                <a:ea typeface="ＭＳ Ｐゴシック" charset="-128"/>
              </a:rPr>
              <a:t>(</a:t>
            </a:r>
            <a:r>
              <a:rPr lang="en-US" altLang="x-none" b="1" dirty="0">
                <a:ea typeface="ＭＳ Ｐゴシック" charset="-128"/>
              </a:rPr>
              <a:t>equity courts</a:t>
            </a:r>
            <a:r>
              <a:rPr lang="en-US" altLang="x-none" dirty="0">
                <a:ea typeface="ＭＳ Ｐゴシック" charset="-128"/>
              </a:rPr>
              <a:t>)</a:t>
            </a:r>
          </a:p>
          <a:p>
            <a:pPr lvl="1"/>
            <a:r>
              <a:rPr lang="en-US" altLang="x-none" dirty="0">
                <a:ea typeface="ＭＳ Ｐゴシック" charset="-128"/>
              </a:rPr>
              <a:t>Formed to surpass limited remedies of law courts</a:t>
            </a:r>
          </a:p>
          <a:p>
            <a:pPr lvl="1"/>
            <a:r>
              <a:rPr lang="en-US" altLang="x-none" dirty="0">
                <a:ea typeface="ＭＳ Ｐゴシック" charset="-128"/>
              </a:rPr>
              <a:t>Equitable remedies shaped to fit each situation</a:t>
            </a:r>
          </a:p>
          <a:p>
            <a:r>
              <a:rPr lang="en-US" altLang="x-none" b="1" dirty="0">
                <a:ea typeface="ＭＳ Ｐゴシック" charset="-128"/>
              </a:rPr>
              <a:t>Merchant Courts</a:t>
            </a:r>
          </a:p>
          <a:p>
            <a:pPr lvl="1"/>
            <a:r>
              <a:rPr lang="en-US" altLang="x-none" dirty="0">
                <a:ea typeface="ＭＳ Ｐゴシック" charset="-128"/>
              </a:rPr>
              <a:t>Solved commercial disputes based on trade practices and usage</a:t>
            </a:r>
          </a:p>
        </p:txBody>
      </p:sp>
    </p:spTree>
    <p:extLst>
      <p:ext uri="{BB962C8B-B14F-4D97-AF65-F5344CB8AC3E}">
        <p14:creationId xmlns:p14="http://schemas.microsoft.com/office/powerpoint/2010/main" val="80778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720"/>
            <a:ext cx="8229600" cy="1097280"/>
          </a:xfrm>
        </p:spPr>
        <p:txBody>
          <a:bodyPr anchor="ctr"/>
          <a:lstStyle/>
          <a:p>
            <a:r>
              <a:rPr lang="en-US" altLang="x-none" sz="3600" dirty="0">
                <a:latin typeface="+mj-lt"/>
              </a:rPr>
              <a:t>Sources of Law in the United States  </a:t>
            </a:r>
            <a:r>
              <a:rPr lang="en-US" altLang="x-none" sz="2800" dirty="0">
                <a:latin typeface="+mj-lt"/>
              </a:rPr>
              <a:t>(1 of 7)</a:t>
            </a:r>
            <a:endParaRPr lang="en-US" sz="3600" dirty="0">
              <a:latin typeface="+mj-lt"/>
            </a:endParaRPr>
          </a:p>
        </p:txBody>
      </p:sp>
      <p:sp>
        <p:nvSpPr>
          <p:cNvPr id="3" name="Content Placeholder 2"/>
          <p:cNvSpPr>
            <a:spLocks noGrp="1"/>
          </p:cNvSpPr>
          <p:nvPr>
            <p:ph idx="1"/>
          </p:nvPr>
        </p:nvSpPr>
        <p:spPr>
          <a:xfrm>
            <a:off x="457200" y="1600200"/>
            <a:ext cx="8229600" cy="4648199"/>
          </a:xfrm>
        </p:spPr>
        <p:txBody>
          <a:bodyPr/>
          <a:lstStyle/>
          <a:p>
            <a:pPr>
              <a:defRPr/>
            </a:pPr>
            <a:r>
              <a:rPr lang="en-US" b="1" dirty="0"/>
              <a:t>Constitutions</a:t>
            </a:r>
          </a:p>
          <a:p>
            <a:pPr lvl="1">
              <a:defRPr/>
            </a:pPr>
            <a:r>
              <a:rPr lang="en-US" dirty="0"/>
              <a:t>The </a:t>
            </a:r>
            <a:r>
              <a:rPr lang="en-US" b="1" dirty="0"/>
              <a:t>Constitution of the United States of America </a:t>
            </a:r>
            <a:r>
              <a:rPr lang="en-US" dirty="0"/>
              <a:t>is the supreme law of the land</a:t>
            </a:r>
          </a:p>
          <a:p>
            <a:pPr lvl="2">
              <a:buFont typeface="Wingdings" charset="0"/>
              <a:buChar char="§"/>
              <a:defRPr/>
            </a:pPr>
            <a:r>
              <a:rPr lang="en-US" dirty="0"/>
              <a:t>Any law that </a:t>
            </a:r>
            <a:r>
              <a:rPr lang="en-GB" dirty="0"/>
              <a:t>conflicts with it is unconstitutional and unenforceable</a:t>
            </a:r>
            <a:endParaRPr lang="en-US" dirty="0"/>
          </a:p>
          <a:p>
            <a:pPr lvl="2">
              <a:buFont typeface="Wingdings" charset="0"/>
              <a:buChar char="§"/>
              <a:defRPr/>
            </a:pPr>
            <a:r>
              <a:rPr lang="en-US" dirty="0"/>
              <a:t>Establishes structure of federal government </a:t>
            </a:r>
          </a:p>
          <a:p>
            <a:pPr lvl="3">
              <a:defRPr/>
            </a:pPr>
            <a:r>
              <a:rPr lang="en-US" b="1" dirty="0"/>
              <a:t>Legislative branch</a:t>
            </a:r>
          </a:p>
          <a:p>
            <a:pPr lvl="3">
              <a:defRPr/>
            </a:pPr>
            <a:r>
              <a:rPr lang="en-US" b="1" dirty="0"/>
              <a:t>Executive branch</a:t>
            </a:r>
          </a:p>
          <a:p>
            <a:pPr lvl="3">
              <a:defRPr/>
            </a:pPr>
            <a:r>
              <a:rPr lang="en-US" b="1" dirty="0"/>
              <a:t>Judicial branch</a:t>
            </a:r>
          </a:p>
          <a:p>
            <a:pPr lvl="1">
              <a:defRPr/>
            </a:pPr>
            <a:r>
              <a:rPr lang="en-US" b="1" dirty="0"/>
              <a:t>States </a:t>
            </a:r>
            <a:r>
              <a:rPr lang="en-US" dirty="0"/>
              <a:t>have their own constitutions, which are often modeled on the U.S. Constitution</a:t>
            </a:r>
            <a:endParaRPr lang="en-US" b="1" dirty="0"/>
          </a:p>
        </p:txBody>
      </p:sp>
    </p:spTree>
    <p:extLst>
      <p:ext uri="{BB962C8B-B14F-4D97-AF65-F5344CB8AC3E}">
        <p14:creationId xmlns:p14="http://schemas.microsoft.com/office/powerpoint/2010/main" val="362507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8152"/>
            <a:ext cx="8229600" cy="1086416"/>
          </a:xfrm>
        </p:spPr>
        <p:txBody>
          <a:bodyPr anchor="ctr"/>
          <a:lstStyle/>
          <a:p>
            <a:r>
              <a:rPr lang="en-US" altLang="x-none" sz="3600" dirty="0">
                <a:latin typeface="+mj-lt"/>
              </a:rPr>
              <a:t>Sources of Law in the United States  </a:t>
            </a:r>
            <a:r>
              <a:rPr lang="en-US" altLang="x-none" sz="2800" dirty="0">
                <a:latin typeface="+mj-lt"/>
              </a:rPr>
              <a:t>(2 of 7)</a:t>
            </a:r>
            <a:endParaRPr lang="en-US" sz="3600" dirty="0">
              <a:latin typeface="+mj-lt"/>
            </a:endParaRPr>
          </a:p>
        </p:txBody>
      </p:sp>
      <p:sp>
        <p:nvSpPr>
          <p:cNvPr id="3" name="Content Placeholder 2"/>
          <p:cNvSpPr>
            <a:spLocks noGrp="1"/>
          </p:cNvSpPr>
          <p:nvPr>
            <p:ph idx="1"/>
          </p:nvPr>
        </p:nvSpPr>
        <p:spPr>
          <a:xfrm>
            <a:off x="457200" y="1590505"/>
            <a:ext cx="8229600" cy="2041232"/>
          </a:xfrm>
        </p:spPr>
        <p:txBody>
          <a:bodyPr/>
          <a:lstStyle/>
          <a:p>
            <a:r>
              <a:rPr lang="en-US" altLang="x-none" b="1" dirty="0">
                <a:ea typeface="ＭＳ Ｐゴシック" charset="-128"/>
              </a:rPr>
              <a:t>Treaties</a:t>
            </a:r>
          </a:p>
          <a:p>
            <a:pPr lvl="1"/>
            <a:r>
              <a:rPr lang="en-US" altLang="x-none" dirty="0">
                <a:ea typeface="ＭＳ Ｐゴシック" charset="-128"/>
              </a:rPr>
              <a:t>The President, with the advice and consent of two-thirds of the Senate, may enter into treaties with foreign governments</a:t>
            </a:r>
          </a:p>
          <a:p>
            <a:pPr lvl="1"/>
            <a:r>
              <a:rPr lang="en-US" altLang="x-none" dirty="0">
                <a:ea typeface="ＭＳ Ｐゴシック" charset="-128"/>
              </a:rPr>
              <a:t>Treaties become part of the supreme law of land</a:t>
            </a:r>
            <a:endParaRPr lang="en-US" altLang="x-none" sz="2200" dirty="0">
              <a:ea typeface="ＭＳ Ｐゴシック" charset="-128"/>
            </a:endParaRPr>
          </a:p>
        </p:txBody>
      </p:sp>
    </p:spTree>
    <p:extLst>
      <p:ext uri="{BB962C8B-B14F-4D97-AF65-F5344CB8AC3E}">
        <p14:creationId xmlns:p14="http://schemas.microsoft.com/office/powerpoint/2010/main" val="10657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732"/>
            <a:ext cx="8229600" cy="1097280"/>
          </a:xfrm>
        </p:spPr>
        <p:txBody>
          <a:bodyPr anchor="ctr"/>
          <a:lstStyle/>
          <a:p>
            <a:r>
              <a:rPr lang="en-US" altLang="x-none" sz="3600" dirty="0">
                <a:latin typeface="+mj-lt"/>
              </a:rPr>
              <a:t>Sources of Law in the United States  </a:t>
            </a:r>
            <a:r>
              <a:rPr lang="en-US" altLang="x-none" sz="2800" dirty="0">
                <a:latin typeface="+mj-lt"/>
              </a:rPr>
              <a:t>(3 of 7)</a:t>
            </a:r>
            <a:endParaRPr lang="en-US" sz="3600" dirty="0">
              <a:latin typeface="+mj-lt"/>
            </a:endParaRPr>
          </a:p>
        </p:txBody>
      </p:sp>
      <p:sp>
        <p:nvSpPr>
          <p:cNvPr id="3" name="Content Placeholder 2"/>
          <p:cNvSpPr>
            <a:spLocks noGrp="1"/>
          </p:cNvSpPr>
          <p:nvPr>
            <p:ph idx="1"/>
          </p:nvPr>
        </p:nvSpPr>
        <p:spPr>
          <a:xfrm>
            <a:off x="457200" y="1579880"/>
            <a:ext cx="8229600" cy="3254194"/>
          </a:xfrm>
        </p:spPr>
        <p:txBody>
          <a:bodyPr/>
          <a:lstStyle/>
          <a:p>
            <a:r>
              <a:rPr lang="en-US" altLang="x-none" b="1" dirty="0">
                <a:ea typeface="ＭＳ Ｐゴシック" charset="-128"/>
              </a:rPr>
              <a:t>Federal Statutes</a:t>
            </a:r>
          </a:p>
          <a:p>
            <a:pPr lvl="1"/>
            <a:r>
              <a:rPr lang="en-US" altLang="x-none" dirty="0">
                <a:ea typeface="ＭＳ Ｐゴシック" charset="-128"/>
              </a:rPr>
              <a:t>Written laws that establish certain courses of conduct that covered parties must adhere to</a:t>
            </a:r>
          </a:p>
          <a:p>
            <a:pPr lvl="1"/>
            <a:r>
              <a:rPr lang="en-US" altLang="x-none" dirty="0">
                <a:ea typeface="ＭＳ Ｐゴシック" charset="-128"/>
              </a:rPr>
              <a:t>The U.S. Congress must find specific authority in the U.S. Constitution (such as the commerce, tax, and spend clauses) to enact federal statutes </a:t>
            </a:r>
          </a:p>
          <a:p>
            <a:pPr lvl="1"/>
            <a:r>
              <a:rPr lang="en-US" altLang="x-none" dirty="0">
                <a:ea typeface="ＭＳ Ｐゴシック" charset="-128"/>
              </a:rPr>
              <a:t>Federal statutes are organized into </a:t>
            </a:r>
            <a:r>
              <a:rPr lang="en-US" altLang="x-none" b="1" dirty="0">
                <a:ea typeface="ＭＳ Ｐゴシック" charset="-128"/>
              </a:rPr>
              <a:t>code books</a:t>
            </a:r>
          </a:p>
          <a:p>
            <a:pPr lvl="2"/>
            <a:r>
              <a:rPr lang="en-US" altLang="x-none" dirty="0">
                <a:ea typeface="ＭＳ Ｐゴシック" charset="-128"/>
              </a:rPr>
              <a:t>Code books constitute </a:t>
            </a:r>
            <a:r>
              <a:rPr lang="en-US" altLang="x-none" b="1" dirty="0">
                <a:ea typeface="ＭＳ Ｐゴシック" charset="-128"/>
              </a:rPr>
              <a:t>codified law</a:t>
            </a:r>
          </a:p>
        </p:txBody>
      </p:sp>
    </p:spTree>
    <p:extLst>
      <p:ext uri="{BB962C8B-B14F-4D97-AF65-F5344CB8AC3E}">
        <p14:creationId xmlns:p14="http://schemas.microsoft.com/office/powerpoint/2010/main" val="179318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732"/>
            <a:ext cx="8229600" cy="1097280"/>
          </a:xfrm>
        </p:spPr>
        <p:txBody>
          <a:bodyPr anchor="ctr"/>
          <a:lstStyle/>
          <a:p>
            <a:r>
              <a:rPr lang="en-US" altLang="x-none" sz="3600" dirty="0">
                <a:latin typeface="+mj-lt"/>
              </a:rPr>
              <a:t>Sources of Law in the United States  </a:t>
            </a:r>
            <a:r>
              <a:rPr lang="en-US" altLang="x-none" sz="2800" dirty="0">
                <a:latin typeface="+mj-lt"/>
              </a:rPr>
              <a:t>(4 of 7)</a:t>
            </a:r>
            <a:endParaRPr lang="en-US" sz="3600" dirty="0">
              <a:latin typeface="+mj-lt"/>
            </a:endParaRPr>
          </a:p>
        </p:txBody>
      </p:sp>
      <p:sp>
        <p:nvSpPr>
          <p:cNvPr id="3" name="Content Placeholder 2"/>
          <p:cNvSpPr>
            <a:spLocks noGrp="1"/>
          </p:cNvSpPr>
          <p:nvPr>
            <p:ph idx="1"/>
          </p:nvPr>
        </p:nvSpPr>
        <p:spPr>
          <a:xfrm>
            <a:off x="457200" y="1600201"/>
            <a:ext cx="8229600" cy="2286000"/>
          </a:xfrm>
        </p:spPr>
        <p:txBody>
          <a:bodyPr/>
          <a:lstStyle/>
          <a:p>
            <a:r>
              <a:rPr lang="en-US" altLang="x-none" b="1" dirty="0">
                <a:ea typeface="ＭＳ Ｐゴシック" charset="-128"/>
              </a:rPr>
              <a:t>State Statutes</a:t>
            </a:r>
          </a:p>
          <a:p>
            <a:pPr lvl="1"/>
            <a:r>
              <a:rPr lang="en-US" altLang="x-none" dirty="0">
                <a:ea typeface="ＭＳ Ｐゴシック" charset="-128"/>
              </a:rPr>
              <a:t>State legislatures enact state statutes</a:t>
            </a:r>
          </a:p>
          <a:p>
            <a:r>
              <a:rPr lang="en-US" altLang="x-none" b="1" dirty="0">
                <a:ea typeface="ＭＳ Ｐゴシック" charset="-128"/>
              </a:rPr>
              <a:t>Ordinances</a:t>
            </a:r>
          </a:p>
          <a:p>
            <a:pPr lvl="1"/>
            <a:r>
              <a:rPr lang="en-US" altLang="x-none" dirty="0">
                <a:ea typeface="ＭＳ Ｐゴシック" charset="-128"/>
              </a:rPr>
              <a:t>Law enacted by local government bodies</a:t>
            </a:r>
          </a:p>
          <a:p>
            <a:pPr lvl="1"/>
            <a:r>
              <a:rPr lang="en-US" altLang="x-none" dirty="0">
                <a:ea typeface="ＭＳ Ｐゴシック" charset="-128"/>
              </a:rPr>
              <a:t>Ordinances are codified</a:t>
            </a:r>
          </a:p>
        </p:txBody>
      </p:sp>
    </p:spTree>
    <p:extLst>
      <p:ext uri="{BB962C8B-B14F-4D97-AF65-F5344CB8AC3E}">
        <p14:creationId xmlns:p14="http://schemas.microsoft.com/office/powerpoint/2010/main" val="370570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732"/>
            <a:ext cx="8229600" cy="1097280"/>
          </a:xfrm>
        </p:spPr>
        <p:txBody>
          <a:bodyPr anchor="ctr"/>
          <a:lstStyle/>
          <a:p>
            <a:r>
              <a:rPr lang="en-US" altLang="x-none" sz="3600" dirty="0">
                <a:latin typeface="+mj-lt"/>
              </a:rPr>
              <a:t>Sources of Law in the United States  </a:t>
            </a:r>
            <a:r>
              <a:rPr lang="en-US" altLang="x-none" sz="2800" dirty="0">
                <a:latin typeface="+mj-lt"/>
              </a:rPr>
              <a:t>(5 of 7)</a:t>
            </a:r>
            <a:endParaRPr lang="en-US" sz="3600" dirty="0">
              <a:latin typeface="+mj-lt"/>
            </a:endParaRPr>
          </a:p>
        </p:txBody>
      </p:sp>
      <p:sp>
        <p:nvSpPr>
          <p:cNvPr id="3" name="Content Placeholder 2"/>
          <p:cNvSpPr>
            <a:spLocks noGrp="1"/>
          </p:cNvSpPr>
          <p:nvPr>
            <p:ph idx="1"/>
          </p:nvPr>
        </p:nvSpPr>
        <p:spPr>
          <a:xfrm>
            <a:off x="457200" y="1600200"/>
            <a:ext cx="4114800" cy="3505199"/>
          </a:xfrm>
        </p:spPr>
        <p:txBody>
          <a:bodyPr/>
          <a:lstStyle/>
          <a:p>
            <a:r>
              <a:rPr lang="en-US" altLang="x-none" b="1" dirty="0">
                <a:ea typeface="ＭＳ Ｐゴシック" charset="-128"/>
              </a:rPr>
              <a:t>Executive orders</a:t>
            </a:r>
          </a:p>
          <a:p>
            <a:pPr lvl="1"/>
            <a:r>
              <a:rPr lang="en-US" altLang="x-none" dirty="0">
                <a:ea typeface="ＭＳ Ｐゴシック" charset="-128"/>
              </a:rPr>
              <a:t>Issued by the president and state governors</a:t>
            </a:r>
          </a:p>
          <a:p>
            <a:pPr lvl="1"/>
            <a:r>
              <a:rPr lang="en-US" altLang="x-none" dirty="0">
                <a:ea typeface="ＭＳ Ｐゴシック" charset="-128"/>
              </a:rPr>
              <a:t>Power derived from express delegation from the legislative branch and implied from U.S. Constitution and state constitutions</a:t>
            </a:r>
          </a:p>
        </p:txBody>
      </p:sp>
      <p:pic>
        <p:nvPicPr>
          <p:cNvPr id="6" name="Picture Placeholder 5" descr="South Lawn outside the White House building, Washington DC."/>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838700" y="1892300"/>
            <a:ext cx="3771900" cy="2984500"/>
          </a:xfrm>
        </p:spPr>
      </p:pic>
    </p:spTree>
    <p:extLst>
      <p:ext uri="{BB962C8B-B14F-4D97-AF65-F5344CB8AC3E}">
        <p14:creationId xmlns:p14="http://schemas.microsoft.com/office/powerpoint/2010/main" val="77848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732"/>
            <a:ext cx="8229600" cy="1097280"/>
          </a:xfrm>
        </p:spPr>
        <p:txBody>
          <a:bodyPr anchor="ctr"/>
          <a:lstStyle/>
          <a:p>
            <a:r>
              <a:rPr lang="en-US" altLang="x-none" sz="3600" dirty="0">
                <a:latin typeface="+mj-lt"/>
              </a:rPr>
              <a:t>Sources of Law in the United States  </a:t>
            </a:r>
            <a:r>
              <a:rPr lang="en-US" altLang="x-none" sz="2800" dirty="0">
                <a:latin typeface="+mj-lt"/>
              </a:rPr>
              <a:t>(6 of 7)</a:t>
            </a:r>
            <a:endParaRPr lang="en-US" sz="3600" dirty="0">
              <a:latin typeface="+mj-lt"/>
            </a:endParaRPr>
          </a:p>
        </p:txBody>
      </p:sp>
      <p:sp>
        <p:nvSpPr>
          <p:cNvPr id="3" name="Content Placeholder 2"/>
          <p:cNvSpPr>
            <a:spLocks noGrp="1"/>
          </p:cNvSpPr>
          <p:nvPr>
            <p:ph idx="1"/>
          </p:nvPr>
        </p:nvSpPr>
        <p:spPr>
          <a:xfrm>
            <a:off x="457200" y="1600200"/>
            <a:ext cx="8229600" cy="2133599"/>
          </a:xfrm>
        </p:spPr>
        <p:txBody>
          <a:bodyPr/>
          <a:lstStyle/>
          <a:p>
            <a:r>
              <a:rPr lang="en-US" altLang="x-none" b="1" dirty="0">
                <a:ea typeface="ＭＳ Ｐゴシック" charset="-128"/>
              </a:rPr>
              <a:t>Regulations and Orders of Administrative Agencies</a:t>
            </a:r>
          </a:p>
          <a:p>
            <a:pPr lvl="1"/>
            <a:r>
              <a:rPr lang="en-US" altLang="x-none" dirty="0">
                <a:ea typeface="ＭＳ Ｐゴシック" charset="-128"/>
              </a:rPr>
              <a:t>Established by legislative and executive branches of federal and state governments </a:t>
            </a:r>
          </a:p>
          <a:p>
            <a:pPr lvl="1"/>
            <a:r>
              <a:rPr lang="en-US" altLang="x-none" dirty="0">
                <a:ea typeface="ＭＳ Ｐゴシック" charset="-128"/>
              </a:rPr>
              <a:t>Adopt rules and regulations to interpret statutes</a:t>
            </a:r>
          </a:p>
          <a:p>
            <a:pPr lvl="1"/>
            <a:r>
              <a:rPr lang="en-US" altLang="x-none" dirty="0">
                <a:ea typeface="ＭＳ Ｐゴシック" charset="-128"/>
              </a:rPr>
              <a:t>Hear and decide disputes</a:t>
            </a:r>
          </a:p>
        </p:txBody>
      </p:sp>
    </p:spTree>
    <p:extLst>
      <p:ext uri="{BB962C8B-B14F-4D97-AF65-F5344CB8AC3E}">
        <p14:creationId xmlns:p14="http://schemas.microsoft.com/office/powerpoint/2010/main" val="205387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699"/>
            <a:ext cx="8229600" cy="660581"/>
          </a:xfrm>
        </p:spPr>
        <p:txBody>
          <a:bodyPr anchor="ctr"/>
          <a:lstStyle/>
          <a:p>
            <a:r>
              <a:rPr lang="en-US" altLang="x-none" sz="3600" dirty="0">
                <a:latin typeface="+mj-lt"/>
              </a:rPr>
              <a:t>Learning Objectives </a:t>
            </a:r>
            <a:r>
              <a:rPr lang="en-US" altLang="x-none" sz="2800" dirty="0">
                <a:latin typeface="+mj-lt"/>
              </a:rPr>
              <a:t>(1 of 2)</a:t>
            </a:r>
            <a:endParaRPr lang="en-US" sz="2800" dirty="0">
              <a:latin typeface="+mj-lt"/>
            </a:endParaRPr>
          </a:p>
        </p:txBody>
      </p:sp>
      <p:sp>
        <p:nvSpPr>
          <p:cNvPr id="3" name="Content Placeholder 2"/>
          <p:cNvSpPr>
            <a:spLocks noGrp="1"/>
          </p:cNvSpPr>
          <p:nvPr>
            <p:ph idx="1"/>
          </p:nvPr>
        </p:nvSpPr>
        <p:spPr>
          <a:xfrm>
            <a:off x="457200" y="1153160"/>
            <a:ext cx="8229600" cy="2971800"/>
          </a:xfrm>
        </p:spPr>
        <p:txBody>
          <a:bodyPr/>
          <a:lstStyle/>
          <a:p>
            <a:pPr marL="640080" indent="-640080">
              <a:buSzPct val="100000"/>
              <a:buNone/>
            </a:pPr>
            <a:r>
              <a:rPr lang="en-US" altLang="x-none" b="1" dirty="0">
                <a:solidFill>
                  <a:schemeClr val="bg2"/>
                </a:solidFill>
                <a:ea typeface="ＭＳ Ｐゴシック" charset="-128"/>
              </a:rPr>
              <a:t>1.1</a:t>
            </a:r>
            <a:r>
              <a:rPr lang="en-US" altLang="x-none" dirty="0">
                <a:solidFill>
                  <a:schemeClr val="bg2"/>
                </a:solidFill>
                <a:ea typeface="ＭＳ Ｐゴシック" charset="-128"/>
              </a:rPr>
              <a:t>	</a:t>
            </a:r>
            <a:r>
              <a:rPr lang="en-US" altLang="x-none" dirty="0">
                <a:ea typeface="ＭＳ Ｐゴシック" charset="-128"/>
              </a:rPr>
              <a:t>Define </a:t>
            </a:r>
            <a:r>
              <a:rPr lang="en-US" altLang="x-none" i="1" dirty="0">
                <a:ea typeface="ＭＳ Ｐゴシック" charset="-128"/>
              </a:rPr>
              <a:t>law</a:t>
            </a:r>
            <a:r>
              <a:rPr lang="en-US" altLang="x-none" dirty="0">
                <a:ea typeface="ＭＳ Ｐゴシック" charset="-128"/>
              </a:rPr>
              <a:t>.</a:t>
            </a:r>
            <a:endParaRPr lang="en-US" altLang="x-none" i="1" dirty="0">
              <a:ea typeface="ＭＳ Ｐゴシック" charset="-128"/>
            </a:endParaRPr>
          </a:p>
          <a:p>
            <a:pPr marL="640080" indent="-640080">
              <a:buSzPct val="100000"/>
              <a:buNone/>
            </a:pPr>
            <a:r>
              <a:rPr lang="en-US" altLang="x-none" b="1" dirty="0">
                <a:solidFill>
                  <a:schemeClr val="bg2"/>
                </a:solidFill>
                <a:ea typeface="ＭＳ Ｐゴシック" charset="-128"/>
              </a:rPr>
              <a:t>1.2</a:t>
            </a:r>
            <a:r>
              <a:rPr lang="en-US" altLang="x-none" dirty="0">
                <a:ea typeface="ＭＳ Ｐゴシック" charset="-128"/>
              </a:rPr>
              <a:t>	Describe the flexibility of the law.</a:t>
            </a:r>
          </a:p>
          <a:p>
            <a:pPr marL="640080" indent="-640080">
              <a:buSzPct val="100000"/>
              <a:buNone/>
            </a:pPr>
            <a:r>
              <a:rPr lang="en-US" altLang="x-none" b="1" dirty="0">
                <a:solidFill>
                  <a:schemeClr val="bg2"/>
                </a:solidFill>
                <a:ea typeface="ＭＳ Ｐゴシック" charset="-128"/>
              </a:rPr>
              <a:t>1.3</a:t>
            </a:r>
            <a:r>
              <a:rPr lang="en-US" altLang="x-none" dirty="0">
                <a:ea typeface="ＭＳ Ｐゴシック" charset="-128"/>
              </a:rPr>
              <a:t>	List and describe the schools of judicial thought.</a:t>
            </a:r>
            <a:endParaRPr lang="en-US" altLang="x-none" dirty="0">
              <a:solidFill>
                <a:srgbClr val="FF0000"/>
              </a:solidFill>
              <a:ea typeface="ＭＳ Ｐゴシック" charset="-128"/>
            </a:endParaRPr>
          </a:p>
          <a:p>
            <a:pPr marL="640080" indent="-640080">
              <a:buSzPct val="100000"/>
              <a:buNone/>
            </a:pPr>
            <a:r>
              <a:rPr lang="en-US" altLang="x-none" b="1" dirty="0">
                <a:solidFill>
                  <a:schemeClr val="bg2"/>
                </a:solidFill>
                <a:ea typeface="ＭＳ Ｐゴシック" charset="-128"/>
              </a:rPr>
              <a:t>1.4</a:t>
            </a:r>
            <a:r>
              <a:rPr lang="en-US" altLang="x-none" dirty="0">
                <a:ea typeface="ＭＳ Ｐゴシック" charset="-128"/>
              </a:rPr>
              <a:t>	Learn the history and development of American law.</a:t>
            </a:r>
          </a:p>
          <a:p>
            <a:pPr marL="640080" indent="-640080">
              <a:buSzPct val="100000"/>
              <a:buNone/>
            </a:pPr>
            <a:r>
              <a:rPr lang="en-US" altLang="x-none" b="1" dirty="0">
                <a:solidFill>
                  <a:schemeClr val="bg2"/>
                </a:solidFill>
                <a:ea typeface="ＭＳ Ｐゴシック" charset="-128"/>
              </a:rPr>
              <a:t>1.5</a:t>
            </a:r>
            <a:r>
              <a:rPr lang="en-US" altLang="x-none" dirty="0">
                <a:ea typeface="ＭＳ Ｐゴシック" charset="-128"/>
              </a:rPr>
              <a:t>	List and describe the sources of law in the United States.</a:t>
            </a:r>
          </a:p>
        </p:txBody>
      </p:sp>
    </p:spTree>
    <p:extLst>
      <p:ext uri="{BB962C8B-B14F-4D97-AF65-F5344CB8AC3E}">
        <p14:creationId xmlns:p14="http://schemas.microsoft.com/office/powerpoint/2010/main" val="4094700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040"/>
            <a:ext cx="8229600" cy="1086416"/>
          </a:xfrm>
        </p:spPr>
        <p:txBody>
          <a:bodyPr anchor="ctr"/>
          <a:lstStyle/>
          <a:p>
            <a:r>
              <a:rPr lang="en-US" altLang="x-none" sz="3600" dirty="0">
                <a:latin typeface="+mj-lt"/>
              </a:rPr>
              <a:t>Sources of Law in the United States  </a:t>
            </a:r>
            <a:r>
              <a:rPr lang="en-US" altLang="x-none" sz="2800" dirty="0">
                <a:latin typeface="+mj-lt"/>
              </a:rPr>
              <a:t>(7 of 7)</a:t>
            </a:r>
            <a:endParaRPr lang="en-US" sz="3600" dirty="0">
              <a:latin typeface="+mj-lt"/>
            </a:endParaRPr>
          </a:p>
        </p:txBody>
      </p:sp>
      <p:sp>
        <p:nvSpPr>
          <p:cNvPr id="3" name="Content Placeholder 2"/>
          <p:cNvSpPr>
            <a:spLocks noGrp="1"/>
          </p:cNvSpPr>
          <p:nvPr>
            <p:ph idx="1"/>
          </p:nvPr>
        </p:nvSpPr>
        <p:spPr>
          <a:xfrm>
            <a:off x="457200" y="1600200"/>
            <a:ext cx="8229600" cy="3276599"/>
          </a:xfrm>
        </p:spPr>
        <p:txBody>
          <a:bodyPr/>
          <a:lstStyle/>
          <a:p>
            <a:r>
              <a:rPr lang="en-US" altLang="x-none" b="1" dirty="0">
                <a:ea typeface="ＭＳ Ｐゴシック" charset="-128"/>
              </a:rPr>
              <a:t>Judicial decisions</a:t>
            </a:r>
          </a:p>
          <a:p>
            <a:pPr lvl="1"/>
            <a:r>
              <a:rPr lang="en-US" altLang="x-none" dirty="0">
                <a:ea typeface="ＭＳ Ｐゴシック" charset="-128"/>
              </a:rPr>
              <a:t>Federal and state courts issue judicial decisions</a:t>
            </a:r>
          </a:p>
          <a:p>
            <a:pPr lvl="1"/>
            <a:r>
              <a:rPr lang="en-US" altLang="x-none" dirty="0">
                <a:ea typeface="ＭＳ Ｐゴシック" charset="-128"/>
              </a:rPr>
              <a:t>Judicial decisions state the rationale used by the court in reaching that decision</a:t>
            </a:r>
          </a:p>
          <a:p>
            <a:pPr lvl="1"/>
            <a:r>
              <a:rPr lang="en-US" altLang="x-none" b="1" dirty="0">
                <a:ea typeface="ＭＳ Ｐゴシック" charset="-128"/>
              </a:rPr>
              <a:t>Doctrine of </a:t>
            </a:r>
            <a:r>
              <a:rPr lang="en-US" altLang="x-none" b="1" i="1" dirty="0">
                <a:ea typeface="ＭＳ Ｐゴシック" charset="-128"/>
              </a:rPr>
              <a:t>Stare Decisis</a:t>
            </a:r>
            <a:r>
              <a:rPr lang="en-US" altLang="x-none" b="1" dirty="0">
                <a:ea typeface="ＭＳ Ｐゴシック" charset="-128"/>
              </a:rPr>
              <a:t>:</a:t>
            </a:r>
            <a:r>
              <a:rPr lang="en-US" altLang="x-none" b="1" i="1" dirty="0">
                <a:ea typeface="ＭＳ Ｐゴシック" charset="-128"/>
              </a:rPr>
              <a:t> </a:t>
            </a:r>
            <a:r>
              <a:rPr lang="en-US" altLang="x-none" dirty="0">
                <a:ea typeface="ＭＳ Ｐゴシック" charset="-128"/>
              </a:rPr>
              <a:t>Past court decisions become precedent for deciding future cases</a:t>
            </a:r>
          </a:p>
          <a:p>
            <a:pPr lvl="2"/>
            <a:r>
              <a:rPr lang="en-US" altLang="x-none" dirty="0">
                <a:ea typeface="ＭＳ Ｐゴシック" charset="-128"/>
              </a:rPr>
              <a:t>Lower courts must follow precedent established by higher courts</a:t>
            </a:r>
          </a:p>
        </p:txBody>
      </p:sp>
    </p:spTree>
    <p:extLst>
      <p:ext uri="{BB962C8B-B14F-4D97-AF65-F5344CB8AC3E}">
        <p14:creationId xmlns:p14="http://schemas.microsoft.com/office/powerpoint/2010/main" val="406416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720"/>
            <a:ext cx="8229600" cy="694278"/>
          </a:xfrm>
        </p:spPr>
        <p:txBody>
          <a:bodyPr anchor="ctr"/>
          <a:lstStyle/>
          <a:p>
            <a:r>
              <a:rPr lang="en-US" altLang="x-none" sz="3600" dirty="0">
                <a:latin typeface="+mj-lt"/>
              </a:rPr>
              <a:t>Priority of Law in the United States </a:t>
            </a:r>
            <a:endParaRPr lang="en-US" sz="3600" b="0" dirty="0">
              <a:latin typeface="+mj-lt"/>
            </a:endParaRPr>
          </a:p>
        </p:txBody>
      </p:sp>
      <p:sp>
        <p:nvSpPr>
          <p:cNvPr id="3" name="Content Placeholder 2"/>
          <p:cNvSpPr>
            <a:spLocks noGrp="1"/>
          </p:cNvSpPr>
          <p:nvPr>
            <p:ph idx="1"/>
          </p:nvPr>
        </p:nvSpPr>
        <p:spPr>
          <a:xfrm>
            <a:off x="457200" y="1127760"/>
            <a:ext cx="8229600" cy="3919825"/>
          </a:xfrm>
        </p:spPr>
        <p:txBody>
          <a:bodyPr/>
          <a:lstStyle/>
          <a:p>
            <a:r>
              <a:rPr lang="en-US" altLang="x-none" dirty="0">
                <a:ea typeface="ＭＳ Ｐゴシック" charset="-128"/>
              </a:rPr>
              <a:t>The U.S. Constitution and treaties take precedence over all other laws</a:t>
            </a:r>
          </a:p>
          <a:p>
            <a:r>
              <a:rPr lang="en-US" altLang="x-none" dirty="0">
                <a:ea typeface="ＭＳ Ｐゴシック" charset="-128"/>
              </a:rPr>
              <a:t>Federal statutes take precedence over federal regulations</a:t>
            </a:r>
          </a:p>
          <a:p>
            <a:r>
              <a:rPr lang="en-US" altLang="x-none" dirty="0">
                <a:ea typeface="ＭＳ Ｐゴシック" charset="-128"/>
              </a:rPr>
              <a:t>Valid federal law takes precedence over conflicting state or local law</a:t>
            </a:r>
          </a:p>
          <a:p>
            <a:r>
              <a:rPr lang="en-US" altLang="x-none" dirty="0"/>
              <a:t>State constitutions rank as the highest state law</a:t>
            </a:r>
          </a:p>
          <a:p>
            <a:r>
              <a:rPr lang="en-US" altLang="x-none" dirty="0"/>
              <a:t>State statutes take precedence over state regulations</a:t>
            </a:r>
          </a:p>
          <a:p>
            <a:r>
              <a:rPr lang="en-US" altLang="x-none" dirty="0"/>
              <a:t>Valid state law takes precedence over local laws</a:t>
            </a:r>
          </a:p>
        </p:txBody>
      </p:sp>
    </p:spTree>
    <p:extLst>
      <p:ext uri="{BB962C8B-B14F-4D97-AF65-F5344CB8AC3E}">
        <p14:creationId xmlns:p14="http://schemas.microsoft.com/office/powerpoint/2010/main" val="1436681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1333"/>
            <a:ext cx="8229600" cy="667187"/>
          </a:xfrm>
        </p:spPr>
        <p:txBody>
          <a:bodyPr anchor="ctr"/>
          <a:lstStyle/>
          <a:p>
            <a:r>
              <a:rPr lang="en-US" altLang="x-none" sz="3600" dirty="0">
                <a:latin typeface="+mj-lt"/>
              </a:rPr>
              <a:t>Digital Law </a:t>
            </a:r>
            <a:endParaRPr lang="en-US" sz="3600" dirty="0">
              <a:latin typeface="+mj-lt"/>
            </a:endParaRPr>
          </a:p>
        </p:txBody>
      </p:sp>
      <p:sp>
        <p:nvSpPr>
          <p:cNvPr id="3" name="Content Placeholder 2"/>
          <p:cNvSpPr>
            <a:spLocks noGrp="1"/>
          </p:cNvSpPr>
          <p:nvPr>
            <p:ph idx="1"/>
          </p:nvPr>
        </p:nvSpPr>
        <p:spPr>
          <a:xfrm>
            <a:off x="457200" y="1127760"/>
            <a:ext cx="8229600" cy="2617741"/>
          </a:xfrm>
        </p:spPr>
        <p:txBody>
          <a:bodyPr/>
          <a:lstStyle/>
          <a:p>
            <a:r>
              <a:rPr lang="en-US" altLang="x-none" dirty="0"/>
              <a:t>The electronic age arrived before new laws were written that were specific for this environment</a:t>
            </a:r>
          </a:p>
          <a:p>
            <a:r>
              <a:rPr lang="en-US" altLang="x-none" dirty="0"/>
              <a:t>Courts have applied existing laws to the new digital environment by requiring interpretations and applications</a:t>
            </a:r>
          </a:p>
          <a:p>
            <a:r>
              <a:rPr lang="en-US" altLang="x-none" dirty="0"/>
              <a:t>Congress has enacted new federal statutes to regulate the digital environment</a:t>
            </a:r>
          </a:p>
        </p:txBody>
      </p:sp>
    </p:spTree>
    <p:extLst>
      <p:ext uri="{BB962C8B-B14F-4D97-AF65-F5344CB8AC3E}">
        <p14:creationId xmlns:p14="http://schemas.microsoft.com/office/powerpoint/2010/main" val="2064641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276"/>
            <a:ext cx="8229600" cy="687404"/>
          </a:xfrm>
        </p:spPr>
        <p:txBody>
          <a:bodyPr anchor="ctr"/>
          <a:lstStyle/>
          <a:p>
            <a:r>
              <a:rPr lang="en-US" altLang="x-none" sz="3600" dirty="0">
                <a:latin typeface="+mj-lt"/>
              </a:rPr>
              <a:t>Critical Legal Thinking</a:t>
            </a:r>
            <a:endParaRPr lang="en-US" sz="3600" dirty="0">
              <a:latin typeface="+mj-lt"/>
            </a:endParaRPr>
          </a:p>
        </p:txBody>
      </p:sp>
      <p:sp>
        <p:nvSpPr>
          <p:cNvPr id="3" name="Content Placeholder 2"/>
          <p:cNvSpPr>
            <a:spLocks noGrp="1"/>
          </p:cNvSpPr>
          <p:nvPr>
            <p:ph idx="1"/>
          </p:nvPr>
        </p:nvSpPr>
        <p:spPr>
          <a:xfrm>
            <a:off x="457200" y="1127760"/>
            <a:ext cx="8229600" cy="4074058"/>
          </a:xfrm>
        </p:spPr>
        <p:txBody>
          <a:bodyPr/>
          <a:lstStyle/>
          <a:p>
            <a:pPr>
              <a:lnSpc>
                <a:spcPct val="100000"/>
              </a:lnSpc>
            </a:pPr>
            <a:r>
              <a:rPr lang="en-US" altLang="x-none" dirty="0">
                <a:ea typeface="ＭＳ Ｐゴシック" charset="-128"/>
              </a:rPr>
              <a:t>Consists of investigating, analyzing, evaluating, and interpreting information to solve simple or complex legal issues or cases</a:t>
            </a:r>
          </a:p>
          <a:p>
            <a:pPr>
              <a:lnSpc>
                <a:spcPct val="100000"/>
              </a:lnSpc>
            </a:pPr>
            <a:r>
              <a:rPr lang="en-US" altLang="x-none" dirty="0">
                <a:ea typeface="ＭＳ Ｐゴシック" charset="-128"/>
              </a:rPr>
              <a:t>Requires intellectually disciplined thinking</a:t>
            </a:r>
          </a:p>
          <a:p>
            <a:pPr>
              <a:lnSpc>
                <a:spcPct val="100000"/>
              </a:lnSpc>
            </a:pPr>
            <a:r>
              <a:rPr lang="en-US" altLang="x-none" b="1" dirty="0">
                <a:ea typeface="ＭＳ Ｐゴシック" charset="-128"/>
              </a:rPr>
              <a:t>Socratic method:</a:t>
            </a:r>
            <a:r>
              <a:rPr lang="en-US" altLang="x-none" dirty="0">
                <a:ea typeface="ＭＳ Ｐゴシック" charset="-128"/>
              </a:rPr>
              <a:t> Series of questions and answers </a:t>
            </a:r>
          </a:p>
          <a:p>
            <a:pPr lvl="1">
              <a:lnSpc>
                <a:spcPct val="100000"/>
              </a:lnSpc>
            </a:pPr>
            <a:r>
              <a:rPr lang="en-US" altLang="x-none" dirty="0">
                <a:ea typeface="ＭＳ Ｐゴシック" charset="-128"/>
              </a:rPr>
              <a:t>Give-and-take inquiry and debate between a professor and student</a:t>
            </a:r>
          </a:p>
          <a:p>
            <a:pPr>
              <a:lnSpc>
                <a:spcPct val="100000"/>
              </a:lnSpc>
            </a:pPr>
            <a:r>
              <a:rPr lang="en-US" altLang="x-none" b="1" dirty="0">
                <a:ea typeface="ＭＳ Ｐゴシック" charset="-128"/>
              </a:rPr>
              <a:t>IRAC Method:</a:t>
            </a:r>
            <a:r>
              <a:rPr lang="en-US" altLang="x-none" dirty="0">
                <a:ea typeface="ＭＳ Ｐゴシック" charset="-128"/>
              </a:rPr>
              <a:t> Used to examine a law case</a:t>
            </a:r>
          </a:p>
          <a:p>
            <a:pPr lvl="1">
              <a:lnSpc>
                <a:spcPct val="100000"/>
              </a:lnSpc>
            </a:pPr>
            <a:r>
              <a:rPr lang="en-US" altLang="x-none" dirty="0">
                <a:ea typeface="ＭＳ Ｐゴシック" charset="-128"/>
              </a:rPr>
              <a:t>I (issue); R (rule); A (analysis); C (conclusion)</a:t>
            </a:r>
          </a:p>
        </p:txBody>
      </p:sp>
    </p:spTree>
    <p:extLst>
      <p:ext uri="{BB962C8B-B14F-4D97-AF65-F5344CB8AC3E}">
        <p14:creationId xmlns:p14="http://schemas.microsoft.com/office/powerpoint/2010/main" val="507063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293"/>
            <a:ext cx="8229600" cy="1200079"/>
          </a:xfrm>
        </p:spPr>
        <p:txBody>
          <a:bodyPr anchor="ctr"/>
          <a:lstStyle/>
          <a:p>
            <a:r>
              <a:rPr lang="en-US" altLang="x-none" sz="3600" dirty="0">
                <a:latin typeface="+mj-lt"/>
              </a:rPr>
              <a:t>Case 1.1: Affirmative Action in University Admissions</a:t>
            </a:r>
            <a:endParaRPr lang="en-US" sz="3600" dirty="0">
              <a:latin typeface="+mj-lt"/>
            </a:endParaRPr>
          </a:p>
        </p:txBody>
      </p:sp>
      <p:sp>
        <p:nvSpPr>
          <p:cNvPr id="3" name="Content Placeholder 2"/>
          <p:cNvSpPr>
            <a:spLocks noGrp="1"/>
          </p:cNvSpPr>
          <p:nvPr>
            <p:ph idx="1"/>
          </p:nvPr>
        </p:nvSpPr>
        <p:spPr>
          <a:xfrm>
            <a:off x="457200" y="1600200"/>
            <a:ext cx="8229600" cy="2971799"/>
          </a:xfrm>
        </p:spPr>
        <p:txBody>
          <a:bodyPr/>
          <a:lstStyle/>
          <a:p>
            <a:pPr>
              <a:lnSpc>
                <a:spcPct val="100000"/>
              </a:lnSpc>
            </a:pPr>
            <a:r>
              <a:rPr lang="en-US" altLang="x-none" dirty="0">
                <a:ea typeface="ＭＳ Ｐゴシック" charset="-128"/>
              </a:rPr>
              <a:t>Case</a:t>
            </a:r>
          </a:p>
          <a:p>
            <a:pPr lvl="1">
              <a:lnSpc>
                <a:spcPct val="100000"/>
              </a:lnSpc>
            </a:pPr>
            <a:r>
              <a:rPr lang="en-US" altLang="x-none" i="1" dirty="0">
                <a:ea typeface="ＭＳ Ｐゴシック" charset="-128"/>
              </a:rPr>
              <a:t>Fisher v. University of Texas at Austin</a:t>
            </a:r>
          </a:p>
          <a:p>
            <a:pPr lvl="1">
              <a:lnSpc>
                <a:spcPct val="100000"/>
              </a:lnSpc>
            </a:pPr>
            <a:r>
              <a:rPr lang="en-US" altLang="x-none" dirty="0">
                <a:ea typeface="ＭＳ Ｐゴシック" charset="-128"/>
              </a:rPr>
              <a:t>Supreme Court of the United States</a:t>
            </a:r>
          </a:p>
          <a:p>
            <a:pPr>
              <a:lnSpc>
                <a:spcPct val="100000"/>
              </a:lnSpc>
            </a:pPr>
            <a:r>
              <a:rPr lang="en-US" altLang="x-none" dirty="0">
                <a:ea typeface="ＭＳ Ｐゴシック" charset="-128"/>
              </a:rPr>
              <a:t>Issue</a:t>
            </a:r>
          </a:p>
          <a:p>
            <a:pPr lvl="1">
              <a:lnSpc>
                <a:spcPct val="100000"/>
              </a:lnSpc>
            </a:pPr>
            <a:r>
              <a:rPr lang="en-US" altLang="x-none" dirty="0">
                <a:ea typeface="ＭＳ Ｐゴシック" charset="-128"/>
              </a:rPr>
              <a:t>Is the race-conscious admissions program at the University of Texas lawful under the Equal Protection Clause?</a:t>
            </a:r>
          </a:p>
        </p:txBody>
      </p:sp>
    </p:spTree>
    <p:extLst>
      <p:ext uri="{BB962C8B-B14F-4D97-AF65-F5344CB8AC3E}">
        <p14:creationId xmlns:p14="http://schemas.microsoft.com/office/powerpoint/2010/main" val="49793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720"/>
            <a:ext cx="8229600" cy="708233"/>
          </a:xfrm>
        </p:spPr>
        <p:txBody>
          <a:bodyPr anchor="ctr"/>
          <a:lstStyle/>
          <a:p>
            <a:r>
              <a:rPr lang="en-US" altLang="x-none" sz="3600" dirty="0">
                <a:latin typeface="+mj-lt"/>
              </a:rPr>
              <a:t>Learning Objectives </a:t>
            </a:r>
            <a:r>
              <a:rPr lang="en-US" altLang="x-none" sz="2800" dirty="0">
                <a:latin typeface="+mj-lt"/>
              </a:rPr>
              <a:t>(2 of 2)</a:t>
            </a:r>
            <a:endParaRPr lang="en-US" sz="2800" dirty="0">
              <a:latin typeface="+mj-lt"/>
            </a:endParaRPr>
          </a:p>
        </p:txBody>
      </p:sp>
      <p:sp>
        <p:nvSpPr>
          <p:cNvPr id="3" name="Content Placeholder 2"/>
          <p:cNvSpPr>
            <a:spLocks noGrp="1"/>
          </p:cNvSpPr>
          <p:nvPr>
            <p:ph idx="1"/>
          </p:nvPr>
        </p:nvSpPr>
        <p:spPr>
          <a:xfrm>
            <a:off x="457200" y="1143000"/>
            <a:ext cx="8229600" cy="3976793"/>
          </a:xfrm>
        </p:spPr>
        <p:txBody>
          <a:bodyPr/>
          <a:lstStyle/>
          <a:p>
            <a:pPr marL="640080" indent="-640080">
              <a:buSzPct val="100000"/>
              <a:buNone/>
            </a:pPr>
            <a:r>
              <a:rPr lang="en-US" altLang="x-none" b="1" dirty="0">
                <a:solidFill>
                  <a:schemeClr val="bg2"/>
                </a:solidFill>
                <a:ea typeface="ＭＳ Ｐゴシック" charset="-128"/>
              </a:rPr>
              <a:t>1.6</a:t>
            </a:r>
            <a:r>
              <a:rPr lang="en-US" altLang="x-none" dirty="0">
                <a:solidFill>
                  <a:schemeClr val="bg2"/>
                </a:solidFill>
                <a:ea typeface="ＭＳ Ｐゴシック" charset="-128"/>
              </a:rPr>
              <a:t>	</a:t>
            </a:r>
            <a:r>
              <a:rPr lang="en-US" altLang="x-none" dirty="0">
                <a:ea typeface="ＭＳ Ｐゴシック" charset="-128"/>
              </a:rPr>
              <a:t>Describe the doctrine of </a:t>
            </a:r>
            <a:r>
              <a:rPr lang="en-US" altLang="x-none" i="1" dirty="0">
                <a:ea typeface="ＭＳ Ｐゴシック" charset="-128"/>
              </a:rPr>
              <a:t>stare decisis.</a:t>
            </a:r>
          </a:p>
          <a:p>
            <a:pPr marL="640080" indent="-640080">
              <a:buSzPct val="100000"/>
              <a:buNone/>
            </a:pPr>
            <a:r>
              <a:rPr lang="en-US" altLang="x-none" b="1" dirty="0">
                <a:solidFill>
                  <a:schemeClr val="bg2"/>
                </a:solidFill>
                <a:ea typeface="ＭＳ Ｐゴシック" charset="-128"/>
              </a:rPr>
              <a:t>1.7</a:t>
            </a:r>
            <a:r>
              <a:rPr lang="en-US" altLang="x-none" dirty="0">
                <a:ea typeface="ＭＳ Ｐゴシック" charset="-128"/>
              </a:rPr>
              <a:t>	Describe how existing laws are being applied to the digital environment and how new laws are being enacted that specifically address issues of the information age.</a:t>
            </a:r>
            <a:endParaRPr lang="en-US" altLang="x-none" dirty="0">
              <a:solidFill>
                <a:srgbClr val="FF0000"/>
              </a:solidFill>
              <a:ea typeface="ＭＳ Ｐゴシック" charset="-128"/>
            </a:endParaRPr>
          </a:p>
          <a:p>
            <a:pPr marL="640080" indent="-640080">
              <a:buSzPct val="100000"/>
              <a:buNone/>
            </a:pPr>
            <a:r>
              <a:rPr lang="en-US" altLang="x-none" b="1" dirty="0">
                <a:solidFill>
                  <a:schemeClr val="bg2"/>
                </a:solidFill>
                <a:ea typeface="ＭＳ Ｐゴシック" charset="-128"/>
              </a:rPr>
              <a:t>1.8</a:t>
            </a:r>
            <a:r>
              <a:rPr lang="en-US" altLang="x-none" dirty="0">
                <a:ea typeface="ＭＳ Ｐゴシック" charset="-128"/>
              </a:rPr>
              <a:t>	Learn what critical legal thinking is and how to apply it to analyzing legal cases.</a:t>
            </a:r>
          </a:p>
          <a:p>
            <a:pPr marL="640080" indent="-640080">
              <a:buSzPct val="100000"/>
              <a:buNone/>
            </a:pPr>
            <a:r>
              <a:rPr lang="en-US" altLang="x-none" b="1" dirty="0">
                <a:solidFill>
                  <a:schemeClr val="bg2"/>
                </a:solidFill>
                <a:ea typeface="ＭＳ Ｐゴシック" charset="-128"/>
              </a:rPr>
              <a:t>1.9</a:t>
            </a:r>
            <a:r>
              <a:rPr lang="en-US" altLang="x-none" dirty="0">
                <a:ea typeface="ＭＳ Ｐゴシック" charset="-128"/>
              </a:rPr>
              <a:t>	Learn how the material, cases, and lessons of this book will apply to your future career.</a:t>
            </a:r>
          </a:p>
        </p:txBody>
      </p:sp>
    </p:spTree>
    <p:extLst>
      <p:ext uri="{BB962C8B-B14F-4D97-AF65-F5344CB8AC3E}">
        <p14:creationId xmlns:p14="http://schemas.microsoft.com/office/powerpoint/2010/main" val="68928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960"/>
            <a:ext cx="8229600" cy="641153"/>
          </a:xfrm>
        </p:spPr>
        <p:txBody>
          <a:bodyPr anchor="ctr"/>
          <a:lstStyle/>
          <a:p>
            <a:r>
              <a:rPr lang="en-US" altLang="x-none" sz="3600" dirty="0">
                <a:latin typeface="+mj-lt"/>
              </a:rPr>
              <a:t>Definition of Law</a:t>
            </a:r>
            <a:endParaRPr lang="en-US" sz="3600" dirty="0">
              <a:latin typeface="+mj-lt"/>
            </a:endParaRPr>
          </a:p>
        </p:txBody>
      </p:sp>
      <p:sp>
        <p:nvSpPr>
          <p:cNvPr id="3" name="Content Placeholder 2"/>
          <p:cNvSpPr>
            <a:spLocks noGrp="1"/>
          </p:cNvSpPr>
          <p:nvPr>
            <p:ph idx="1"/>
          </p:nvPr>
        </p:nvSpPr>
        <p:spPr>
          <a:xfrm>
            <a:off x="457200" y="1143000"/>
            <a:ext cx="8229600" cy="1600200"/>
          </a:xfrm>
        </p:spPr>
        <p:txBody>
          <a:bodyPr/>
          <a:lstStyle/>
          <a:p>
            <a:r>
              <a:rPr lang="en-US" altLang="x-none" dirty="0">
                <a:ea typeface="ＭＳ Ｐゴシック" charset="-128"/>
              </a:rPr>
              <a:t>Body of rules of action or conduct prescribed by controlling authority and having binding legal force</a:t>
            </a:r>
          </a:p>
          <a:p>
            <a:pPr lvl="1"/>
            <a:r>
              <a:rPr lang="en-US" altLang="x-none" dirty="0">
                <a:ea typeface="ＭＳ Ｐゴシック" charset="-128"/>
              </a:rPr>
              <a:t>To be obeyed and followed by citizens, subject to sanctions or legal consequences</a:t>
            </a:r>
          </a:p>
        </p:txBody>
      </p:sp>
    </p:spTree>
    <p:extLst>
      <p:ext uri="{BB962C8B-B14F-4D97-AF65-F5344CB8AC3E}">
        <p14:creationId xmlns:p14="http://schemas.microsoft.com/office/powerpoint/2010/main" val="94682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960"/>
            <a:ext cx="8229600" cy="641153"/>
          </a:xfrm>
        </p:spPr>
        <p:txBody>
          <a:bodyPr anchor="ctr"/>
          <a:lstStyle/>
          <a:p>
            <a:r>
              <a:rPr lang="en-US" altLang="x-none" sz="3600" dirty="0">
                <a:latin typeface="+mj-lt"/>
              </a:rPr>
              <a:t>Functions of the Law</a:t>
            </a:r>
            <a:endParaRPr lang="en-US" sz="3600" dirty="0">
              <a:latin typeface="+mj-lt"/>
            </a:endParaRPr>
          </a:p>
        </p:txBody>
      </p:sp>
      <p:sp>
        <p:nvSpPr>
          <p:cNvPr id="3" name="Content Placeholder 2"/>
          <p:cNvSpPr>
            <a:spLocks noGrp="1"/>
          </p:cNvSpPr>
          <p:nvPr>
            <p:ph idx="1"/>
          </p:nvPr>
        </p:nvSpPr>
        <p:spPr>
          <a:xfrm>
            <a:off x="457200" y="1143000"/>
            <a:ext cx="8229600" cy="4306297"/>
          </a:xfrm>
        </p:spPr>
        <p:txBody>
          <a:bodyPr/>
          <a:lstStyle/>
          <a:p>
            <a:r>
              <a:rPr lang="en-US" altLang="x-none" dirty="0"/>
              <a:t>Keeping the peace</a:t>
            </a:r>
          </a:p>
          <a:p>
            <a:r>
              <a:rPr lang="en-US" altLang="x-none" dirty="0"/>
              <a:t>Shaping moral standards</a:t>
            </a:r>
          </a:p>
          <a:p>
            <a:r>
              <a:rPr lang="en-US" altLang="x-none" dirty="0"/>
              <a:t>Promoting social justice</a:t>
            </a:r>
          </a:p>
          <a:p>
            <a:r>
              <a:rPr lang="en-US" altLang="x-none" dirty="0"/>
              <a:t>Maintaining the status quo</a:t>
            </a:r>
          </a:p>
          <a:p>
            <a:r>
              <a:rPr lang="en-US" altLang="x-none" dirty="0"/>
              <a:t>Facilitating orderly change</a:t>
            </a:r>
          </a:p>
          <a:p>
            <a:r>
              <a:rPr lang="en-US" altLang="x-none" dirty="0"/>
              <a:t>Facilitating planning</a:t>
            </a:r>
          </a:p>
          <a:p>
            <a:r>
              <a:rPr lang="en-US" altLang="x-none" dirty="0"/>
              <a:t>Providing a basis for compromise</a:t>
            </a:r>
          </a:p>
          <a:p>
            <a:r>
              <a:rPr lang="en-US" altLang="x-none" dirty="0"/>
              <a:t>Maximizing individual freedom</a:t>
            </a:r>
          </a:p>
        </p:txBody>
      </p:sp>
    </p:spTree>
    <p:extLst>
      <p:ext uri="{BB962C8B-B14F-4D97-AF65-F5344CB8AC3E}">
        <p14:creationId xmlns:p14="http://schemas.microsoft.com/office/powerpoint/2010/main" val="104312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040"/>
            <a:ext cx="8229600" cy="667187"/>
          </a:xfrm>
        </p:spPr>
        <p:txBody>
          <a:bodyPr anchor="ctr"/>
          <a:lstStyle/>
          <a:p>
            <a:r>
              <a:rPr lang="en-US" altLang="x-none" sz="3600" dirty="0">
                <a:latin typeface="+mj-lt"/>
              </a:rPr>
              <a:t>Qualities of U.S. Law</a:t>
            </a:r>
            <a:endParaRPr lang="en-US" sz="3600" dirty="0">
              <a:latin typeface="+mj-lt"/>
            </a:endParaRPr>
          </a:p>
        </p:txBody>
      </p:sp>
      <p:sp>
        <p:nvSpPr>
          <p:cNvPr id="3" name="Content Placeholder 2"/>
          <p:cNvSpPr>
            <a:spLocks noGrp="1"/>
          </p:cNvSpPr>
          <p:nvPr>
            <p:ph idx="1"/>
          </p:nvPr>
        </p:nvSpPr>
        <p:spPr>
          <a:xfrm>
            <a:off x="457200" y="1127760"/>
            <a:ext cx="8229600" cy="3425410"/>
          </a:xfrm>
        </p:spPr>
        <p:txBody>
          <a:bodyPr/>
          <a:lstStyle/>
          <a:p>
            <a:r>
              <a:rPr lang="en-US" altLang="x-none" b="1" dirty="0">
                <a:ea typeface="ＭＳ Ｐゴシック" charset="-128"/>
              </a:rPr>
              <a:t>Fairness</a:t>
            </a:r>
          </a:p>
          <a:p>
            <a:pPr lvl="1"/>
            <a:r>
              <a:rPr lang="en-US" altLang="x-none" dirty="0">
                <a:ea typeface="ＭＳ Ｐゴシック" charset="-128"/>
              </a:rPr>
              <a:t>The U.S. legal system strives to be fair</a:t>
            </a:r>
          </a:p>
          <a:p>
            <a:r>
              <a:rPr lang="en-US" altLang="x-none" b="1" dirty="0">
                <a:ea typeface="ＭＳ Ｐゴシック" charset="-128"/>
              </a:rPr>
              <a:t>Flexibility</a:t>
            </a:r>
          </a:p>
          <a:p>
            <a:pPr lvl="1"/>
            <a:r>
              <a:rPr lang="en-US" altLang="x-none" dirty="0">
                <a:ea typeface="ＭＳ Ｐゴシック" charset="-128"/>
              </a:rPr>
              <a:t>U.S. law evolves and changes along with the norms of society, technology, and the growth and expansion of commerce in the U.S. and the world</a:t>
            </a:r>
          </a:p>
          <a:p>
            <a:pPr lvl="1"/>
            <a:r>
              <a:rPr lang="en-US" altLang="x-none" dirty="0">
                <a:ea typeface="ＭＳ Ｐゴシック" charset="-128"/>
              </a:rPr>
              <a:t>The U.S. Supreme Court case </a:t>
            </a:r>
            <a:r>
              <a:rPr lang="en-US" altLang="x-none" i="1" dirty="0">
                <a:ea typeface="ＭＳ Ｐゴシック" charset="-128"/>
              </a:rPr>
              <a:t>Brown v. Board of Education</a:t>
            </a:r>
            <a:r>
              <a:rPr lang="en-US" altLang="x-none" dirty="0">
                <a:ea typeface="ＭＳ Ｐゴシック" charset="-128"/>
              </a:rPr>
              <a:t> is an example of flexibility of the law</a:t>
            </a:r>
            <a:endParaRPr lang="en-US" altLang="x-none" sz="2600" dirty="0">
              <a:ea typeface="ＭＳ Ｐゴシック" charset="-128"/>
            </a:endParaRPr>
          </a:p>
        </p:txBody>
      </p:sp>
    </p:spTree>
    <p:extLst>
      <p:ext uri="{BB962C8B-B14F-4D97-AF65-F5344CB8AC3E}">
        <p14:creationId xmlns:p14="http://schemas.microsoft.com/office/powerpoint/2010/main" val="414476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732"/>
            <a:ext cx="8229600" cy="1097280"/>
          </a:xfrm>
        </p:spPr>
        <p:txBody>
          <a:bodyPr anchor="ctr"/>
          <a:lstStyle/>
          <a:p>
            <a:r>
              <a:rPr lang="en-US" altLang="x-none" sz="3600" dirty="0">
                <a:latin typeface="+mj-lt"/>
              </a:rPr>
              <a:t>Schools of Jurisprudential Thought  </a:t>
            </a:r>
            <a:r>
              <a:rPr lang="en-US" altLang="x-none" sz="2800" dirty="0">
                <a:latin typeface="+mj-lt"/>
              </a:rPr>
              <a:t>(1 of 4)</a:t>
            </a:r>
            <a:endParaRPr lang="en-US" sz="3600" dirty="0">
              <a:latin typeface="+mj-lt"/>
            </a:endParaRPr>
          </a:p>
        </p:txBody>
      </p:sp>
      <p:sp>
        <p:nvSpPr>
          <p:cNvPr id="3" name="Content Placeholder 2"/>
          <p:cNvSpPr>
            <a:spLocks noGrp="1"/>
          </p:cNvSpPr>
          <p:nvPr>
            <p:ph idx="1"/>
          </p:nvPr>
        </p:nvSpPr>
        <p:spPr>
          <a:xfrm>
            <a:off x="457200" y="1600201"/>
            <a:ext cx="8229600" cy="3657600"/>
          </a:xfrm>
        </p:spPr>
        <p:txBody>
          <a:bodyPr/>
          <a:lstStyle/>
          <a:p>
            <a:r>
              <a:rPr lang="en-US" altLang="x-none" b="1" dirty="0">
                <a:ea typeface="ＭＳ Ｐゴシック" charset="-128"/>
              </a:rPr>
              <a:t>Jurisprudence:</a:t>
            </a:r>
            <a:r>
              <a:rPr lang="en-US" altLang="x-none" dirty="0">
                <a:ea typeface="ＭＳ Ｐゴシック" charset="-128"/>
              </a:rPr>
              <a:t> The philosophy or science of law</a:t>
            </a:r>
          </a:p>
          <a:p>
            <a:r>
              <a:rPr lang="en-US" altLang="x-none" b="1" dirty="0">
                <a:ea typeface="ＭＳ Ｐゴシック" charset="-128"/>
              </a:rPr>
              <a:t>Natural Law School</a:t>
            </a:r>
          </a:p>
          <a:p>
            <a:pPr lvl="1"/>
            <a:r>
              <a:rPr lang="en-US" altLang="x-none" dirty="0">
                <a:ea typeface="ＭＳ Ｐゴシック" charset="-128"/>
              </a:rPr>
              <a:t>Law is based on what is </a:t>
            </a:r>
            <a:r>
              <a:rPr lang="en-US" altLang="en-US" dirty="0">
                <a:ea typeface="ＭＳ Ｐゴシック" charset="-128"/>
              </a:rPr>
              <a:t>“</a:t>
            </a:r>
            <a:r>
              <a:rPr lang="en-US" altLang="x-none" dirty="0">
                <a:ea typeface="ＭＳ Ｐゴシック" charset="-128"/>
              </a:rPr>
              <a:t>correct</a:t>
            </a:r>
            <a:r>
              <a:rPr lang="en-US" altLang="en-US" dirty="0">
                <a:ea typeface="ＭＳ Ｐゴシック" charset="-128"/>
              </a:rPr>
              <a:t>”</a:t>
            </a:r>
            <a:endParaRPr lang="en-US" altLang="x-none" dirty="0">
              <a:ea typeface="ＭＳ Ｐゴシック" charset="-128"/>
            </a:endParaRPr>
          </a:p>
          <a:p>
            <a:pPr lvl="1"/>
            <a:r>
              <a:rPr lang="en-US" altLang="x-none" dirty="0">
                <a:ea typeface="ＭＳ Ｐゴシック" charset="-128"/>
              </a:rPr>
              <a:t>Law should be based on morality and ethics</a:t>
            </a:r>
          </a:p>
          <a:p>
            <a:r>
              <a:rPr lang="en-US" altLang="x-none" b="1" dirty="0">
                <a:ea typeface="ＭＳ Ｐゴシック" charset="-128"/>
              </a:rPr>
              <a:t>Historical School</a:t>
            </a:r>
          </a:p>
          <a:p>
            <a:pPr lvl="1"/>
            <a:r>
              <a:rPr lang="en-US" altLang="x-none" dirty="0">
                <a:ea typeface="ＭＳ Ｐゴシック" charset="-128"/>
              </a:rPr>
              <a:t>Law is an aggregate of social traditions and customs</a:t>
            </a:r>
          </a:p>
          <a:p>
            <a:pPr lvl="1"/>
            <a:r>
              <a:rPr lang="en-US" altLang="x-none" dirty="0">
                <a:ea typeface="ＭＳ Ｐゴシック" charset="-128"/>
              </a:rPr>
              <a:t>Changes in the norms of society will gradually be reflected in the law</a:t>
            </a:r>
          </a:p>
        </p:txBody>
      </p:sp>
    </p:spTree>
    <p:extLst>
      <p:ext uri="{BB962C8B-B14F-4D97-AF65-F5344CB8AC3E}">
        <p14:creationId xmlns:p14="http://schemas.microsoft.com/office/powerpoint/2010/main" val="1455025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586"/>
            <a:ext cx="8229600" cy="1141834"/>
          </a:xfrm>
        </p:spPr>
        <p:txBody>
          <a:bodyPr anchor="ctr"/>
          <a:lstStyle/>
          <a:p>
            <a:r>
              <a:rPr lang="en-US" altLang="x-none" sz="3600" dirty="0">
                <a:latin typeface="+mj-lt"/>
              </a:rPr>
              <a:t>Schools of Jurisprudential Thought  </a:t>
            </a:r>
            <a:r>
              <a:rPr lang="en-US" altLang="x-none" sz="2800" dirty="0">
                <a:latin typeface="+mj-lt"/>
              </a:rPr>
              <a:t>(2 of 4)</a:t>
            </a:r>
            <a:endParaRPr lang="en-US" sz="3600" dirty="0">
              <a:latin typeface="+mj-lt"/>
            </a:endParaRPr>
          </a:p>
        </p:txBody>
      </p:sp>
      <p:sp>
        <p:nvSpPr>
          <p:cNvPr id="3" name="Content Placeholder 2"/>
          <p:cNvSpPr>
            <a:spLocks noGrp="1"/>
          </p:cNvSpPr>
          <p:nvPr>
            <p:ph idx="1"/>
          </p:nvPr>
        </p:nvSpPr>
        <p:spPr>
          <a:xfrm>
            <a:off x="457200" y="1600201"/>
            <a:ext cx="8229600" cy="2514600"/>
          </a:xfrm>
        </p:spPr>
        <p:txBody>
          <a:bodyPr/>
          <a:lstStyle/>
          <a:p>
            <a:r>
              <a:rPr lang="en-US" altLang="x-none" b="1" dirty="0">
                <a:ea typeface="ＭＳ Ｐゴシック" charset="-128"/>
              </a:rPr>
              <a:t>Analytical School</a:t>
            </a:r>
          </a:p>
          <a:p>
            <a:pPr lvl="1"/>
            <a:r>
              <a:rPr lang="en-US" altLang="x-none" dirty="0">
                <a:ea typeface="ＭＳ Ｐゴシック" charset="-128"/>
              </a:rPr>
              <a:t>Law is shaped by logic</a:t>
            </a:r>
          </a:p>
          <a:p>
            <a:pPr lvl="1"/>
            <a:r>
              <a:rPr lang="en-US" altLang="x-none" dirty="0">
                <a:ea typeface="ＭＳ Ｐゴシック" charset="-128"/>
              </a:rPr>
              <a:t>Results are reached by applying principles of logic </a:t>
            </a:r>
            <a:r>
              <a:rPr lang="en-GB" altLang="x-none" dirty="0">
                <a:ea typeface="ＭＳ Ｐゴシック" charset="-128"/>
              </a:rPr>
              <a:t>to specific facts of a case</a:t>
            </a:r>
            <a:endParaRPr lang="en-US" altLang="x-none" dirty="0">
              <a:ea typeface="ＭＳ Ｐゴシック" charset="-128"/>
            </a:endParaRPr>
          </a:p>
          <a:p>
            <a:pPr lvl="2"/>
            <a:r>
              <a:rPr lang="en-US" altLang="x-none" dirty="0">
                <a:ea typeface="ＭＳ Ｐゴシック" charset="-128"/>
              </a:rPr>
              <a:t>Emphasis is on the logic of result rather than on how the result is reached</a:t>
            </a:r>
          </a:p>
        </p:txBody>
      </p:sp>
    </p:spTree>
    <p:extLst>
      <p:ext uri="{BB962C8B-B14F-4D97-AF65-F5344CB8AC3E}">
        <p14:creationId xmlns:p14="http://schemas.microsoft.com/office/powerpoint/2010/main" val="302922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840"/>
            <a:ext cx="8229600" cy="1097280"/>
          </a:xfrm>
        </p:spPr>
        <p:txBody>
          <a:bodyPr/>
          <a:lstStyle/>
          <a:p>
            <a:r>
              <a:rPr lang="en-US" altLang="x-none" sz="3600" dirty="0">
                <a:latin typeface="+mj-lt"/>
              </a:rPr>
              <a:t>Schools of Jurisprudential Thought  </a:t>
            </a:r>
            <a:r>
              <a:rPr lang="en-US" altLang="x-none" sz="2800" dirty="0">
                <a:latin typeface="+mj-lt"/>
              </a:rPr>
              <a:t>(3 of 4)</a:t>
            </a:r>
            <a:endParaRPr lang="en-US" sz="3600" dirty="0">
              <a:latin typeface="+mj-lt"/>
            </a:endParaRPr>
          </a:p>
        </p:txBody>
      </p:sp>
      <p:sp>
        <p:nvSpPr>
          <p:cNvPr id="3" name="Content Placeholder 2"/>
          <p:cNvSpPr>
            <a:spLocks noGrp="1"/>
          </p:cNvSpPr>
          <p:nvPr>
            <p:ph idx="1"/>
          </p:nvPr>
        </p:nvSpPr>
        <p:spPr>
          <a:xfrm>
            <a:off x="457200" y="1600201"/>
            <a:ext cx="8229600" cy="3581400"/>
          </a:xfrm>
        </p:spPr>
        <p:txBody>
          <a:bodyPr/>
          <a:lstStyle/>
          <a:p>
            <a:r>
              <a:rPr lang="en-US" altLang="x-none" b="1" dirty="0">
                <a:ea typeface="ＭＳ Ｐゴシック" charset="-128"/>
              </a:rPr>
              <a:t>Sociological School</a:t>
            </a:r>
          </a:p>
          <a:p>
            <a:pPr lvl="1"/>
            <a:r>
              <a:rPr lang="en-US" altLang="x-none" dirty="0">
                <a:ea typeface="ＭＳ Ｐゴシック" charset="-128"/>
              </a:rPr>
              <a:t>Law is a means of achieving and advancing certain sociological goals</a:t>
            </a:r>
          </a:p>
          <a:p>
            <a:pPr lvl="1"/>
            <a:r>
              <a:rPr lang="en-US" altLang="x-none" dirty="0">
                <a:ea typeface="ＭＳ Ｐゴシック" charset="-128"/>
              </a:rPr>
              <a:t>Purpose of law is to shape social behavior</a:t>
            </a:r>
          </a:p>
          <a:p>
            <a:r>
              <a:rPr lang="en-US" altLang="x-none" b="1" dirty="0">
                <a:ea typeface="ＭＳ Ｐゴシック" charset="-128"/>
              </a:rPr>
              <a:t>Command School</a:t>
            </a:r>
          </a:p>
          <a:p>
            <a:pPr lvl="1"/>
            <a:r>
              <a:rPr lang="en-US" altLang="x-none" dirty="0">
                <a:ea typeface="ＭＳ Ｐゴシック" charset="-128"/>
              </a:rPr>
              <a:t>Law is a set of rules developed, communicated, and enforced by the ruling party</a:t>
            </a:r>
          </a:p>
          <a:p>
            <a:pPr lvl="1"/>
            <a:r>
              <a:rPr lang="en-US" altLang="x-none" dirty="0">
                <a:ea typeface="ＭＳ Ｐゴシック" charset="-128"/>
              </a:rPr>
              <a:t>The law changes when the ruling class changes</a:t>
            </a:r>
          </a:p>
        </p:txBody>
      </p:sp>
    </p:spTree>
    <p:extLst>
      <p:ext uri="{BB962C8B-B14F-4D97-AF65-F5344CB8AC3E}">
        <p14:creationId xmlns:p14="http://schemas.microsoft.com/office/powerpoint/2010/main" val="268498463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7455</TotalTime>
  <Words>1726</Words>
  <Application>Microsoft Office PowerPoint</Application>
  <PresentationFormat>On-screen Show (4:3)</PresentationFormat>
  <Paragraphs>166</Paragraphs>
  <Slides>24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Verdana</vt:lpstr>
      <vt:lpstr>Wingdings</vt:lpstr>
      <vt:lpstr>508 Lecture</vt:lpstr>
      <vt:lpstr>Business Law</vt:lpstr>
      <vt:lpstr>Learning Objectives (1 of 2)</vt:lpstr>
      <vt:lpstr>Learning Objectives (2 of 2)</vt:lpstr>
      <vt:lpstr>Definition of Law</vt:lpstr>
      <vt:lpstr>Functions of the Law</vt:lpstr>
      <vt:lpstr>Qualities of U.S. Law</vt:lpstr>
      <vt:lpstr>Schools of Jurisprudential Thought  (1 of 4)</vt:lpstr>
      <vt:lpstr>Schools of Jurisprudential Thought  (2 of 4)</vt:lpstr>
      <vt:lpstr>Schools of Jurisprudential Thought  (3 of 4)</vt:lpstr>
      <vt:lpstr>Schools of Jurisprudential Thought  (4 of 4)</vt:lpstr>
      <vt:lpstr>History of American Law</vt:lpstr>
      <vt:lpstr>English Common Law (1 of 2)</vt:lpstr>
      <vt:lpstr>English Common Law (2 of 2)</vt:lpstr>
      <vt:lpstr>Sources of Law in the United States  (1 of 7)</vt:lpstr>
      <vt:lpstr>Sources of Law in the United States  (2 of 7)</vt:lpstr>
      <vt:lpstr>Sources of Law in the United States  (3 of 7)</vt:lpstr>
      <vt:lpstr>Sources of Law in the United States  (4 of 7)</vt:lpstr>
      <vt:lpstr>Sources of Law in the United States  (5 of 7)</vt:lpstr>
      <vt:lpstr>Sources of Law in the United States  (6 of 7)</vt:lpstr>
      <vt:lpstr>Sources of Law in the United States  (7 of 7)</vt:lpstr>
      <vt:lpstr>Priority of Law in the United States </vt:lpstr>
      <vt:lpstr>Digital Law </vt:lpstr>
      <vt:lpstr>Critical Legal Thinking</vt:lpstr>
      <vt:lpstr>Case 1.1: Affirmative Action in University Admissions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Law, Eleventh Edition, Chapter 1, Legal Heritage and the Information Age</dc:title>
  <dc:subject>Business Law</dc:subject>
  <dc:creator>Henry Cheeseman</dc:creator>
  <cp:keywords>Business, Law</cp:keywords>
  <cp:lastModifiedBy>Syeidah McBride</cp:lastModifiedBy>
  <cp:revision>437</cp:revision>
  <dcterms:created xsi:type="dcterms:W3CDTF">2014-07-14T20:04:21Z</dcterms:created>
  <dcterms:modified xsi:type="dcterms:W3CDTF">2023-08-07T18:25:35Z</dcterms:modified>
  <cp:category>Law and Legislation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