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8" r:id="rId2"/>
    <p:sldId id="259" r:id="rId3"/>
    <p:sldId id="359" r:id="rId4"/>
    <p:sldId id="398" r:id="rId5"/>
    <p:sldId id="360" r:id="rId6"/>
    <p:sldId id="403" r:id="rId7"/>
    <p:sldId id="361" r:id="rId8"/>
    <p:sldId id="362" r:id="rId9"/>
    <p:sldId id="363" r:id="rId10"/>
    <p:sldId id="364" r:id="rId11"/>
    <p:sldId id="365" r:id="rId12"/>
    <p:sldId id="396" r:id="rId13"/>
    <p:sldId id="366" r:id="rId14"/>
    <p:sldId id="367" r:id="rId15"/>
    <p:sldId id="368" r:id="rId16"/>
    <p:sldId id="369" r:id="rId17"/>
    <p:sldId id="370" r:id="rId18"/>
    <p:sldId id="371" r:id="rId19"/>
    <p:sldId id="372" r:id="rId20"/>
    <p:sldId id="399" r:id="rId21"/>
    <p:sldId id="400" r:id="rId22"/>
    <p:sldId id="401" r:id="rId23"/>
    <p:sldId id="40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44">
          <p15:clr>
            <a:srgbClr val="A4A3A4"/>
          </p15:clr>
        </p15:guide>
        <p15:guide id="4" orient="horz" pos="919">
          <p15:clr>
            <a:srgbClr val="A4A3A4"/>
          </p15:clr>
        </p15:guide>
        <p15:guide id="5" pos="5759">
          <p15:clr>
            <a:srgbClr val="A4A3A4"/>
          </p15:clr>
        </p15:guide>
        <p15:guide id="6" pos="5472" userDrawn="1">
          <p15:clr>
            <a:srgbClr val="A4A3A4"/>
          </p15:clr>
        </p15:guide>
        <p15:guide id="7" pos="278">
          <p15:clr>
            <a:srgbClr val="A4A3A4"/>
          </p15:clr>
        </p15:guide>
        <p15:guide id="8" orient="horz" pos="39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F3FF"/>
    <a:srgbClr val="D4EAE4"/>
    <a:srgbClr val="007FA3"/>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F5D5A-A416-4641-9FC3-FB5400B371EA}" v="53" dt="2020-10-24T18:55:52.639"/>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41" autoAdjust="0"/>
    <p:restoredTop sz="96404" autoAdjust="0"/>
  </p:normalViewPr>
  <p:slideViewPr>
    <p:cSldViewPr>
      <p:cViewPr varScale="1">
        <p:scale>
          <a:sx n="82" d="100"/>
          <a:sy n="82" d="100"/>
        </p:scale>
        <p:origin x="1138" y="72"/>
      </p:cViewPr>
      <p:guideLst>
        <p:guide orient="horz" pos="2160"/>
        <p:guide pos="2880"/>
        <p:guide orient="horz" pos="444"/>
        <p:guide orient="horz" pos="919"/>
        <p:guide pos="5759"/>
        <p:guide pos="5472"/>
        <p:guide pos="278"/>
        <p:guide orient="horz" pos="3936"/>
      </p:guideLst>
    </p:cSldViewPr>
  </p:slideViewPr>
  <p:outlineViewPr>
    <p:cViewPr>
      <p:scale>
        <a:sx n="33" d="100"/>
        <a:sy n="33" d="100"/>
      </p:scale>
      <p:origin x="0" y="-1527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8/7/2023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8/7/2023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356332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Holding for the case: No. </a:t>
            </a:r>
            <a:r>
              <a:rPr lang="en-US" sz="1200" kern="1200" dirty="0">
                <a:solidFill>
                  <a:schemeClr val="tx1"/>
                </a:solidFill>
                <a:effectLst/>
                <a:latin typeface="Arial" panose="020B0604020202020204" pitchFamily="34" charset="0"/>
                <a:ea typeface="+mn-ea"/>
                <a:cs typeface="Arial" panose="020B0604020202020204" pitchFamily="34" charset="0"/>
              </a:rPr>
              <a:t>Reasonable consumers know that marketing involves some level of exaggeration—what the law calls “puffery.” Mere puffery is not actionable under the Lanham Act.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this case, focus less on the legal rule it creates and more on the ethical issues. </a:t>
            </a:r>
            <a:r>
              <a:rPr lang="en-US" sz="1200" kern="1200" dirty="0">
                <a:solidFill>
                  <a:schemeClr val="tx1"/>
                </a:solidFill>
                <a:effectLst/>
                <a:latin typeface="Arial" panose="020B0604020202020204" pitchFamily="34" charset="0"/>
                <a:ea typeface="+mn-ea"/>
                <a:cs typeface="Arial" panose="020B0604020202020204" pitchFamily="34" charset="0"/>
              </a:rPr>
              <a:t>What is an outrageous example of puffery that you know of? Is it ethical for businesses to engage in puffery? Should producers and sellers be more honest in advertising and labeling their products?</a:t>
            </a:r>
          </a:p>
        </p:txBody>
      </p:sp>
      <p:sp>
        <p:nvSpPr>
          <p:cNvPr id="4" name="Slide Number Placeholder 3"/>
          <p:cNvSpPr>
            <a:spLocks noGrp="1"/>
          </p:cNvSpPr>
          <p:nvPr>
            <p:ph type="sldNum" sz="quarter" idx="5"/>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833723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3465186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649276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70320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Holding for the case: Yes.</a:t>
            </a:r>
            <a:r>
              <a:rPr lang="en-US" sz="1200" kern="1200" dirty="0">
                <a:solidFill>
                  <a:schemeClr val="tx1"/>
                </a:solidFill>
                <a:effectLst/>
                <a:latin typeface="Arial" panose="020B0604020202020204" pitchFamily="34" charset="0"/>
                <a:ea typeface="+mn-ea"/>
                <a:cs typeface="Arial" panose="020B0604020202020204" pitchFamily="34" charset="0"/>
              </a:rPr>
              <a:t> The U.S. district court found that Goodyear had engaged in a years-long course of bad-faith behavior. Here, the conduct arose to a truly egregious level. Federal courts possess the ability to fashion an appropriate sanction for conduct which abuses the judicial process. A sanctioning court must determine which fees were incurred because of, and solely because of, the misconduct at issue.</a:t>
            </a:r>
          </a:p>
          <a:p>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US" dirty="0">
                <a:latin typeface="Arial" panose="020B0604020202020204" pitchFamily="34" charset="0"/>
                <a:cs typeface="Arial" panose="020B0604020202020204" pitchFamily="34" charset="0"/>
              </a:rPr>
              <a:t>For this case, focus less on the legal rule it creates and more on the ethical issues. </a:t>
            </a:r>
            <a:r>
              <a:rPr lang="en-US" sz="1200" kern="1200" dirty="0">
                <a:solidFill>
                  <a:schemeClr val="tx1"/>
                </a:solidFill>
                <a:effectLst/>
                <a:latin typeface="Arial" panose="020B0604020202020204" pitchFamily="34" charset="0"/>
                <a:ea typeface="+mn-ea"/>
                <a:cs typeface="Arial" panose="020B0604020202020204" pitchFamily="34" charset="0"/>
              </a:rPr>
              <a:t>Did Goodyear act ethically in this case? Should the plaintiffs be awarded the entire amount they spent on attorneys’ fees? Do you think the amount of damages that will be awarded will prevent similar conduct in the future?</a:t>
            </a:r>
          </a:p>
        </p:txBody>
      </p:sp>
      <p:sp>
        <p:nvSpPr>
          <p:cNvPr id="4" name="Slide Number Placeholder 3"/>
          <p:cNvSpPr>
            <a:spLocks noGrp="1"/>
          </p:cNvSpPr>
          <p:nvPr>
            <p:ph type="sldNum" sz="quarter" idx="5"/>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3829547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743950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645143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4015596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027560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37803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2200632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483791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806167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792258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250591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Holding for the case: Yes, if the trade dress is unregistered with the federal government.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this case, focus less on the legal rule it creates and more on the ethicality of Wal-Mart’s actions.</a:t>
            </a:r>
          </a:p>
        </p:txBody>
      </p:sp>
      <p:sp>
        <p:nvSpPr>
          <p:cNvPr id="4" name="Slide Number Placeholder 3"/>
          <p:cNvSpPr>
            <a:spLocks noGrp="1"/>
          </p:cNvSpPr>
          <p:nvPr>
            <p:ph type="sldNum" sz="quarter" idx="5"/>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3546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398227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454437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Holding for the case: Yes. If the notes are sold to a wide range of unsophisticated people, the notes are more likely to be securities.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 this case, focus less on the legal rule it creates and more on the ethical issues. </a:t>
            </a:r>
            <a:r>
              <a:rPr lang="en-US" sz="1200" kern="1200" dirty="0">
                <a:solidFill>
                  <a:schemeClr val="tx1"/>
                </a:solidFill>
                <a:effectLst/>
                <a:latin typeface="Arial" panose="020B0604020202020204" pitchFamily="34" charset="0"/>
                <a:ea typeface="+mn-ea"/>
                <a:cs typeface="Arial" panose="020B0604020202020204" pitchFamily="34" charset="0"/>
              </a:rPr>
              <a:t>Did Zada violate ethical principles? Was his promise to pay the investors a 40 percent return within two months “too good to be true?” Do the investors share responsibility for their plight?</a:t>
            </a:r>
          </a:p>
        </p:txBody>
      </p:sp>
      <p:sp>
        <p:nvSpPr>
          <p:cNvPr id="4" name="Slide Number Placeholder 3"/>
          <p:cNvSpPr>
            <a:spLocks noGrp="1"/>
          </p:cNvSpPr>
          <p:nvPr>
            <p:ph type="sldNum" sz="quarter" idx="5"/>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79062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92412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3165408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TextBox 14"/>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9" name="TextBox 8"/>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8/7/2023</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6"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8" name="TextBox 17"/>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2019, 2016, 2013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8/7/2023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716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r>
              <a:rPr lang="en-US" dirty="0"/>
              <a:t>11th Edition</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4" name="Text Placeholder 13"/>
          <p:cNvSpPr>
            <a:spLocks noGrp="1"/>
          </p:cNvSpPr>
          <p:nvPr>
            <p:ph type="body" sz="quarter" idx="16" hasCustomPrompt="1"/>
          </p:nvPr>
        </p:nvSpPr>
        <p:spPr>
          <a:xfrm>
            <a:off x="2697480" y="6428232"/>
            <a:ext cx="6172200" cy="274320"/>
          </a:xfrm>
        </p:spPr>
        <p:txBody>
          <a:bodyPr lIns="91440" tIns="45720" rIns="91440" bIns="45720"/>
          <a:lstStyle>
            <a:lvl1pPr marL="0" marR="0" indent="0" algn="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
        <p:nvSpPr>
          <p:cNvPr id="3" name="Picture Placeholder 2"/>
          <p:cNvSpPr>
            <a:spLocks noGrp="1"/>
          </p:cNvSpPr>
          <p:nvPr>
            <p:ph type="pic" sz="quarter" idx="17"/>
          </p:nvPr>
        </p:nvSpPr>
        <p:spPr>
          <a:xfrm>
            <a:off x="444500" y="1752600"/>
            <a:ext cx="4127500" cy="4191000"/>
          </a:xfrm>
        </p:spPr>
        <p:txBody>
          <a:bodyPr/>
          <a:lstStyle/>
          <a:p>
            <a:endParaRPr lang="en-IN"/>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400"/>
            </a:lvl1pPr>
            <a:lvl2pPr>
              <a:defRPr sz="24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8/7/2023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981200"/>
          </a:xfrm>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p:cNvSpPr>
            <a:spLocks noGrp="1"/>
          </p:cNvSpPr>
          <p:nvPr>
            <p:ph type="pic" sz="quarter" idx="13"/>
          </p:nvPr>
        </p:nvSpPr>
        <p:spPr>
          <a:xfrm>
            <a:off x="441325" y="4114800"/>
            <a:ext cx="8356600" cy="15240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981200"/>
          </a:xfrm>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8/7/2023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5" name="Content Placeholder 4">
            <a:extLst>
              <a:ext uri="{FF2B5EF4-FFF2-40B4-BE49-F238E27FC236}">
                <a16:creationId xmlns:a16="http://schemas.microsoft.com/office/drawing/2014/main" id="{8126293D-6F9D-4FCE-8E80-05DA04F03D55}"/>
              </a:ext>
            </a:extLst>
          </p:cNvPr>
          <p:cNvSpPr>
            <a:spLocks noGrp="1"/>
          </p:cNvSpPr>
          <p:nvPr>
            <p:ph sz="quarter" idx="13"/>
          </p:nvPr>
        </p:nvSpPr>
        <p:spPr>
          <a:xfrm>
            <a:off x="457200" y="3733800"/>
            <a:ext cx="82296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a:extLst>
              <a:ext uri="{FF2B5EF4-FFF2-40B4-BE49-F238E27FC236}">
                <a16:creationId xmlns:a16="http://schemas.microsoft.com/office/drawing/2014/main" id="{FF18220D-A148-450E-9BC4-F92A6CA7A500}"/>
              </a:ext>
            </a:extLst>
          </p:cNvPr>
          <p:cNvSpPr>
            <a:spLocks noGrp="1"/>
          </p:cNvSpPr>
          <p:nvPr>
            <p:ph sz="quarter" idx="14"/>
          </p:nvPr>
        </p:nvSpPr>
        <p:spPr>
          <a:xfrm>
            <a:off x="457200" y="4572000"/>
            <a:ext cx="8229600"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12">
            <a:extLst>
              <a:ext uri="{FF2B5EF4-FFF2-40B4-BE49-F238E27FC236}">
                <a16:creationId xmlns:a16="http://schemas.microsoft.com/office/drawing/2014/main" id="{51402E59-145A-4403-B0D9-744B5C8BF3C2}"/>
              </a:ext>
            </a:extLst>
          </p:cNvPr>
          <p:cNvSpPr>
            <a:spLocks noGrp="1"/>
          </p:cNvSpPr>
          <p:nvPr>
            <p:ph sz="quarter" idx="15"/>
          </p:nvPr>
        </p:nvSpPr>
        <p:spPr>
          <a:xfrm>
            <a:off x="457200" y="5181600"/>
            <a:ext cx="8229600" cy="4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Content Placeholder 14">
            <a:extLst>
              <a:ext uri="{FF2B5EF4-FFF2-40B4-BE49-F238E27FC236}">
                <a16:creationId xmlns:a16="http://schemas.microsoft.com/office/drawing/2014/main" id="{EF22364D-D624-491D-B3A0-709869E95620}"/>
              </a:ext>
            </a:extLst>
          </p:cNvPr>
          <p:cNvSpPr>
            <a:spLocks noGrp="1"/>
          </p:cNvSpPr>
          <p:nvPr>
            <p:ph sz="quarter" idx="16"/>
          </p:nvPr>
        </p:nvSpPr>
        <p:spPr>
          <a:xfrm>
            <a:off x="457200" y="5791200"/>
            <a:ext cx="8229600" cy="234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9038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4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8/7/2023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TextBox 11"/>
          <p:cNvSpPr txBox="1"/>
          <p:nvPr userDrawn="1"/>
        </p:nvSpPr>
        <p:spPr>
          <a:xfrm>
            <a:off x="2699222"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400"/>
            </a:lvl1pPr>
            <a:lvl2pPr>
              <a:defRPr sz="2400"/>
            </a:lvl2pPr>
            <a:lvl3pPr>
              <a:defRPr sz="2400"/>
            </a:lvl3pPr>
            <a:lvl4pPr>
              <a:defRPr sz="2400"/>
            </a:lvl4pPr>
            <a:lvl5pPr>
              <a:defRPr sz="2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8/7/2023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699222" y="6429974"/>
            <a:ext cx="6000806"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2022, 2019, 2016 Pearson Education, Inc.</a:t>
            </a:r>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71" r:id="rId5"/>
    <p:sldLayoutId id="2147483659" r:id="rId6"/>
    <p:sldLayoutId id="2147483658" r:id="rId7"/>
    <p:sldLayoutId id="2147483660" r:id="rId8"/>
    <p:sldLayoutId id="2147483651" r:id="rId9"/>
    <p:sldLayoutId id="2147483654" r:id="rId10"/>
    <p:sldLayoutId id="2147483655" r:id="rId11"/>
    <p:sldLayoutId id="2147483662" r:id="rId12"/>
    <p:sldLayoutId id="2147483663" r:id="rId13"/>
    <p:sldLayoutId id="2147483664" r:id="rId14"/>
    <p:sldLayoutId id="2147483665" r:id="rId15"/>
    <p:sldLayoutId id="2147483666" r:id="rId16"/>
    <p:sldLayoutId id="2147483667" r:id="rId17"/>
    <p:sldLayoutId id="2147483668"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tabLst>
                <a:tab pos="2417763" algn="l"/>
              </a:tabLst>
            </a:pPr>
            <a:r>
              <a:rPr lang="en-US" sz="3600" dirty="0">
                <a:latin typeface="+mj-lt"/>
              </a:rPr>
              <a:t>Business Law</a:t>
            </a:r>
          </a:p>
        </p:txBody>
      </p:sp>
      <p:sp>
        <p:nvSpPr>
          <p:cNvPr id="3" name="Text Placeholder 2"/>
          <p:cNvSpPr>
            <a:spLocks noGrp="1"/>
          </p:cNvSpPr>
          <p:nvPr>
            <p:ph type="body" sz="quarter" idx="13"/>
          </p:nvPr>
        </p:nvSpPr>
        <p:spPr>
          <a:xfrm>
            <a:off x="457200" y="921914"/>
            <a:ext cx="8229600" cy="373486"/>
          </a:xfrm>
        </p:spPr>
        <p:txBody>
          <a:bodyPr anchor="ctr"/>
          <a:lstStyle/>
          <a:p>
            <a:r>
              <a:rPr lang="en-US" dirty="0"/>
              <a:t>Eleventh Edition</a:t>
            </a:r>
          </a:p>
        </p:txBody>
      </p:sp>
      <p:sp>
        <p:nvSpPr>
          <p:cNvPr id="4" name="Text Placeholder 3"/>
          <p:cNvSpPr>
            <a:spLocks noGrp="1"/>
          </p:cNvSpPr>
          <p:nvPr>
            <p:ph type="body" sz="quarter" idx="14"/>
          </p:nvPr>
        </p:nvSpPr>
        <p:spPr>
          <a:xfrm>
            <a:off x="4572000" y="2997631"/>
            <a:ext cx="3657600" cy="563449"/>
          </a:xfrm>
        </p:spPr>
        <p:txBody>
          <a:bodyPr anchor="ctr"/>
          <a:lstStyle/>
          <a:p>
            <a:r>
              <a:rPr lang="en-US" dirty="0"/>
              <a:t>Chapter 42</a:t>
            </a:r>
          </a:p>
        </p:txBody>
      </p:sp>
      <p:sp>
        <p:nvSpPr>
          <p:cNvPr id="5" name="Text Placeholder 4"/>
          <p:cNvSpPr>
            <a:spLocks noGrp="1"/>
          </p:cNvSpPr>
          <p:nvPr>
            <p:ph type="body" sz="quarter" idx="15"/>
          </p:nvPr>
        </p:nvSpPr>
        <p:spPr>
          <a:xfrm>
            <a:off x="4577080" y="3733800"/>
            <a:ext cx="4109720" cy="703694"/>
          </a:xfrm>
        </p:spPr>
        <p:txBody>
          <a:bodyPr/>
          <a:lstStyle/>
          <a:p>
            <a:r>
              <a:rPr lang="en-US" dirty="0"/>
              <a:t>Ethics and Social Responsibility of Business</a:t>
            </a:r>
          </a:p>
        </p:txBody>
      </p:sp>
      <p:pic>
        <p:nvPicPr>
          <p:cNvPr id="12" name="Picture Placeholder 11" descr="Front Cover: Business Law, Eleventh Edition by Henry Cheeseman."/>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tretch>
            <a:fillRect/>
          </a:stretch>
        </p:blipFill>
        <p:spPr>
          <a:xfrm>
            <a:off x="525888" y="1459673"/>
            <a:ext cx="3741312" cy="4788727"/>
          </a:xfrm>
        </p:spPr>
      </p:pic>
      <p:sp>
        <p:nvSpPr>
          <p:cNvPr id="10" name="Text Placeholder 6"/>
          <p:cNvSpPr>
            <a:spLocks noGrp="1"/>
          </p:cNvSpPr>
          <p:nvPr>
            <p:ph type="body" sz="quarter" idx="16"/>
          </p:nvPr>
        </p:nvSpPr>
        <p:spPr>
          <a:xfrm>
            <a:off x="2524054" y="6428232"/>
            <a:ext cx="6172200" cy="274320"/>
          </a:xfrm>
        </p:spPr>
        <p:txBody>
          <a:bodyPr/>
          <a:lstStyle/>
          <a:p>
            <a:r>
              <a:rPr lang="en-US" altLang="en-US" dirty="0"/>
              <a:t>Copyright © 2022, 2019, 2016 Pearson Education, Inc.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Kantian Ethics</a:t>
            </a:r>
            <a:endParaRPr lang="en-US" sz="3600" dirty="0">
              <a:latin typeface="+mj-lt"/>
            </a:endParaRPr>
          </a:p>
        </p:txBody>
      </p:sp>
      <p:sp>
        <p:nvSpPr>
          <p:cNvPr id="3" name="Content Placeholder 2"/>
          <p:cNvSpPr>
            <a:spLocks noGrp="1"/>
          </p:cNvSpPr>
          <p:nvPr>
            <p:ph idx="1"/>
          </p:nvPr>
        </p:nvSpPr>
        <p:spPr>
          <a:xfrm>
            <a:off x="457200" y="1168400"/>
            <a:ext cx="8229600" cy="3708400"/>
          </a:xfrm>
        </p:spPr>
        <p:txBody>
          <a:bodyPr/>
          <a:lstStyle/>
          <a:p>
            <a:r>
              <a:rPr lang="en-US" altLang="x-none" dirty="0">
                <a:ea typeface="ＭＳ Ｐゴシック" charset="-128"/>
              </a:rPr>
              <a:t>A person owes moral duties based on universal rules</a:t>
            </a:r>
          </a:p>
          <a:p>
            <a:r>
              <a:rPr lang="en-US" altLang="x-none" dirty="0">
                <a:ea typeface="ＭＳ Ｐゴシック" charset="-128"/>
              </a:rPr>
              <a:t>The rules are based on two principles</a:t>
            </a:r>
          </a:p>
          <a:p>
            <a:pPr lvl="1"/>
            <a:r>
              <a:rPr lang="en-US" altLang="x-none" dirty="0">
                <a:ea typeface="ＭＳ Ｐゴシック" charset="-128"/>
              </a:rPr>
              <a:t>Consistency – All cases are treated alike with no exceptions</a:t>
            </a:r>
          </a:p>
          <a:p>
            <a:pPr lvl="1"/>
            <a:r>
              <a:rPr lang="en-US" altLang="x-none" dirty="0">
                <a:ea typeface="ＭＳ Ｐゴシック" charset="-128"/>
              </a:rPr>
              <a:t>Reversibility – Actor must abide by the rule he or she uses to judge the morality of someone else</a:t>
            </a:r>
            <a:r>
              <a:rPr lang="en-US" altLang="en-US" dirty="0">
                <a:ea typeface="ＭＳ Ｐゴシック" charset="-128"/>
              </a:rPr>
              <a:t>’</a:t>
            </a:r>
            <a:r>
              <a:rPr lang="en-US" altLang="x-none" dirty="0">
                <a:ea typeface="ＭＳ Ｐゴシック" charset="-128"/>
              </a:rPr>
              <a:t>s conduct</a:t>
            </a:r>
          </a:p>
          <a:p>
            <a:r>
              <a:rPr lang="en-US" altLang="x-none" dirty="0">
                <a:ea typeface="ＭＳ Ｐゴシック" charset="-128"/>
              </a:rPr>
              <a:t>Critics argue that it is hard to reach a consensus as to what the universal rules should be</a:t>
            </a:r>
            <a:endParaRPr lang="en-US" dirty="0"/>
          </a:p>
        </p:txBody>
      </p:sp>
    </p:spTree>
    <p:extLst>
      <p:ext uri="{BB962C8B-B14F-4D97-AF65-F5344CB8AC3E}">
        <p14:creationId xmlns:p14="http://schemas.microsoft.com/office/powerpoint/2010/main" val="415485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Case 42.3: Business Ethics</a:t>
            </a:r>
            <a:endParaRPr lang="en-US" sz="3600" dirty="0">
              <a:latin typeface="+mj-lt"/>
            </a:endParaRPr>
          </a:p>
        </p:txBody>
      </p:sp>
      <p:sp>
        <p:nvSpPr>
          <p:cNvPr id="3" name="Content Placeholder 2"/>
          <p:cNvSpPr>
            <a:spLocks noGrp="1"/>
          </p:cNvSpPr>
          <p:nvPr>
            <p:ph idx="1"/>
          </p:nvPr>
        </p:nvSpPr>
        <p:spPr>
          <a:xfrm>
            <a:off x="457200" y="1168400"/>
            <a:ext cx="8229600" cy="4318000"/>
          </a:xfrm>
        </p:spPr>
        <p:txBody>
          <a:bodyPr/>
          <a:lstStyle/>
          <a:p>
            <a:pPr>
              <a:spcBef>
                <a:spcPts val="600"/>
              </a:spcBef>
            </a:pPr>
            <a:r>
              <a:rPr lang="en-US" altLang="x-none" dirty="0">
                <a:ea typeface="ＭＳ Ｐゴシック" charset="-128"/>
              </a:rPr>
              <a:t>Case</a:t>
            </a:r>
          </a:p>
          <a:p>
            <a:pPr lvl="1"/>
            <a:r>
              <a:rPr lang="en-US" altLang="x-none" dirty="0" err="1">
                <a:ea typeface="ＭＳ Ｐゴシック" charset="-128"/>
              </a:rPr>
              <a:t>Wysong</a:t>
            </a:r>
            <a:r>
              <a:rPr lang="en-US" altLang="x-none" dirty="0">
                <a:ea typeface="ＭＳ Ｐゴシック" charset="-128"/>
              </a:rPr>
              <a:t> Corp. v. APN, Inc.</a:t>
            </a:r>
          </a:p>
          <a:p>
            <a:pPr lvl="1"/>
            <a:r>
              <a:rPr lang="en-US" altLang="x-none" dirty="0">
                <a:ea typeface="ＭＳ Ｐゴシック" charset="-128"/>
              </a:rPr>
              <a:t>U.S. Ct. of Appeals for the 6</a:t>
            </a:r>
            <a:r>
              <a:rPr lang="en-US" altLang="x-none" baseline="30000" dirty="0">
                <a:ea typeface="ＭＳ Ｐゴシック" charset="-128"/>
              </a:rPr>
              <a:t>th</a:t>
            </a:r>
            <a:r>
              <a:rPr lang="en-US" altLang="x-none" dirty="0">
                <a:ea typeface="ＭＳ Ｐゴシック" charset="-128"/>
              </a:rPr>
              <a:t> Cir., 889 F.3d 267 (2018)</a:t>
            </a:r>
          </a:p>
          <a:p>
            <a:pPr>
              <a:spcBef>
                <a:spcPts val="600"/>
              </a:spcBef>
            </a:pPr>
            <a:r>
              <a:rPr lang="en-US" altLang="x-none" dirty="0">
                <a:ea typeface="ＭＳ Ｐゴシック" charset="-128"/>
              </a:rPr>
              <a:t>Facts</a:t>
            </a:r>
          </a:p>
          <a:p>
            <a:pPr lvl="1"/>
            <a:r>
              <a:rPr lang="en-US" altLang="x-none" dirty="0">
                <a:ea typeface="ＭＳ Ｐゴシック" charset="-128"/>
              </a:rPr>
              <a:t>Defendant’s dog food packaging showed photographs of delectable lamb chops, T-bone steaks, and chicken on its packaging but it was trimmings from those meats </a:t>
            </a:r>
          </a:p>
          <a:p>
            <a:pPr>
              <a:spcBef>
                <a:spcPts val="600"/>
              </a:spcBef>
            </a:pPr>
            <a:r>
              <a:rPr lang="en-US" altLang="x-none" dirty="0">
                <a:ea typeface="ＭＳ Ｐゴシック" charset="-128"/>
              </a:rPr>
              <a:t>Issue</a:t>
            </a:r>
          </a:p>
          <a:p>
            <a:pPr lvl="1"/>
            <a:r>
              <a:rPr lang="en-US" altLang="x-none" dirty="0">
                <a:ea typeface="ＭＳ Ｐゴシック" charset="-128"/>
              </a:rPr>
              <a:t>Have the defendant pet food manufacturers engaged in false advertising and misleading labeling?</a:t>
            </a:r>
            <a:endParaRPr lang="en-US" dirty="0"/>
          </a:p>
        </p:txBody>
      </p:sp>
    </p:spTree>
    <p:extLst>
      <p:ext uri="{BB962C8B-B14F-4D97-AF65-F5344CB8AC3E}">
        <p14:creationId xmlns:p14="http://schemas.microsoft.com/office/powerpoint/2010/main" val="121478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Rawls’s Social Justice Theory </a:t>
            </a:r>
            <a:r>
              <a:rPr lang="en-IN" altLang="x-none" sz="2800" dirty="0">
                <a:latin typeface="+mj-lt"/>
              </a:rPr>
              <a:t>(1 of 2)</a:t>
            </a:r>
            <a:endParaRPr lang="en-US" sz="3600" dirty="0">
              <a:latin typeface="+mj-lt"/>
            </a:endParaRPr>
          </a:p>
        </p:txBody>
      </p:sp>
      <p:sp>
        <p:nvSpPr>
          <p:cNvPr id="3" name="Content Placeholder 2"/>
          <p:cNvSpPr>
            <a:spLocks noGrp="1"/>
          </p:cNvSpPr>
          <p:nvPr>
            <p:ph idx="1"/>
          </p:nvPr>
        </p:nvSpPr>
        <p:spPr>
          <a:xfrm>
            <a:off x="457200" y="1168400"/>
            <a:ext cx="8229600" cy="3556000"/>
          </a:xfrm>
        </p:spPr>
        <p:txBody>
          <a:bodyPr/>
          <a:lstStyle/>
          <a:p>
            <a:r>
              <a:rPr lang="en-US" altLang="x-none" dirty="0">
                <a:ea typeface="ＭＳ Ｐゴシック" charset="-128"/>
              </a:rPr>
              <a:t>A person has a social contract with all others in society to obey moral rules that are necessary for people to live in peace and harmony</a:t>
            </a:r>
          </a:p>
          <a:p>
            <a:pPr lvl="1"/>
            <a:r>
              <a:rPr lang="en-US" altLang="x-none" dirty="0">
                <a:ea typeface="ＭＳ Ｐゴシック" charset="-128"/>
              </a:rPr>
              <a:t>Origins in work of Locke and Rousseau</a:t>
            </a:r>
          </a:p>
          <a:p>
            <a:r>
              <a:rPr lang="en-US" altLang="x-none" dirty="0">
                <a:ea typeface="ＭＳ Ｐゴシック" charset="-128"/>
              </a:rPr>
              <a:t>The principles of justice should be chosen by persons who do not yet know their station in society</a:t>
            </a:r>
          </a:p>
          <a:p>
            <a:r>
              <a:rPr lang="en-US" altLang="x-none" dirty="0">
                <a:ea typeface="ＭＳ Ｐゴシック" charset="-128"/>
              </a:rPr>
              <a:t>This veil of ignorance would permit the fairest possible principles to be selected</a:t>
            </a:r>
            <a:endParaRPr lang="en-US" dirty="0"/>
          </a:p>
        </p:txBody>
      </p:sp>
    </p:spTree>
    <p:extLst>
      <p:ext uri="{BB962C8B-B14F-4D97-AF65-F5344CB8AC3E}">
        <p14:creationId xmlns:p14="http://schemas.microsoft.com/office/powerpoint/2010/main" val="295375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Rawls’s Social Justice Theory </a:t>
            </a:r>
            <a:r>
              <a:rPr lang="en-IN" altLang="x-none" sz="2800" dirty="0">
                <a:latin typeface="+mj-lt"/>
              </a:rPr>
              <a:t>(2 of 2)</a:t>
            </a:r>
            <a:endParaRPr lang="en-US" sz="3600" dirty="0">
              <a:latin typeface="+mj-lt"/>
            </a:endParaRPr>
          </a:p>
        </p:txBody>
      </p:sp>
      <p:sp>
        <p:nvSpPr>
          <p:cNvPr id="3" name="Content Placeholder 2"/>
          <p:cNvSpPr>
            <a:spLocks noGrp="1"/>
          </p:cNvSpPr>
          <p:nvPr>
            <p:ph idx="1"/>
          </p:nvPr>
        </p:nvSpPr>
        <p:spPr>
          <a:xfrm>
            <a:off x="457200" y="1168400"/>
            <a:ext cx="8229600" cy="2032000"/>
          </a:xfrm>
        </p:spPr>
        <p:txBody>
          <a:bodyPr/>
          <a:lstStyle/>
          <a:p>
            <a:r>
              <a:rPr lang="en-US" altLang="x-none" dirty="0">
                <a:ea typeface="ＭＳ Ｐゴシック" charset="-128"/>
              </a:rPr>
              <a:t>Major criticisms of this theory</a:t>
            </a:r>
          </a:p>
          <a:p>
            <a:pPr lvl="1"/>
            <a:r>
              <a:rPr lang="en-US" altLang="x-none" dirty="0">
                <a:ea typeface="ＭＳ Ｐゴシック" charset="-128"/>
              </a:rPr>
              <a:t>Establishing the blind </a:t>
            </a:r>
            <a:r>
              <a:rPr lang="en-US" altLang="en-US" dirty="0">
                <a:ea typeface="ＭＳ Ｐゴシック" charset="-128"/>
              </a:rPr>
              <a:t>“</a:t>
            </a:r>
            <a:r>
              <a:rPr lang="en-US" altLang="x-none" dirty="0">
                <a:ea typeface="ＭＳ Ｐゴシック" charset="-128"/>
              </a:rPr>
              <a:t>original position</a:t>
            </a:r>
            <a:r>
              <a:rPr lang="en-US" altLang="en-US" dirty="0">
                <a:ea typeface="ＭＳ Ｐゴシック" charset="-128"/>
              </a:rPr>
              <a:t>”</a:t>
            </a:r>
            <a:r>
              <a:rPr lang="en-US" altLang="x-none" dirty="0">
                <a:ea typeface="ＭＳ Ｐゴシック" charset="-128"/>
              </a:rPr>
              <a:t> for choosing moral principles is impossible in the real world</a:t>
            </a:r>
          </a:p>
          <a:p>
            <a:pPr lvl="1"/>
            <a:r>
              <a:rPr lang="en-US" altLang="x-none" dirty="0">
                <a:ea typeface="ＭＳ Ｐゴシック" charset="-128"/>
              </a:rPr>
              <a:t>Many persons in society would choose not to maximize the benefit to the least advantaged persons in society</a:t>
            </a:r>
            <a:endParaRPr lang="en-US" dirty="0"/>
          </a:p>
        </p:txBody>
      </p:sp>
    </p:spTree>
    <p:extLst>
      <p:ext uri="{BB962C8B-B14F-4D97-AF65-F5344CB8AC3E}">
        <p14:creationId xmlns:p14="http://schemas.microsoft.com/office/powerpoint/2010/main" val="138064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Ethical Relativism</a:t>
            </a:r>
            <a:endParaRPr lang="en-US" sz="3600" dirty="0">
              <a:latin typeface="+mj-lt"/>
            </a:endParaRPr>
          </a:p>
        </p:txBody>
      </p:sp>
      <p:sp>
        <p:nvSpPr>
          <p:cNvPr id="3" name="Content Placeholder 2"/>
          <p:cNvSpPr>
            <a:spLocks noGrp="1"/>
          </p:cNvSpPr>
          <p:nvPr>
            <p:ph idx="1"/>
          </p:nvPr>
        </p:nvSpPr>
        <p:spPr>
          <a:xfrm>
            <a:off x="457200" y="1168400"/>
            <a:ext cx="8229600" cy="2717800"/>
          </a:xfrm>
        </p:spPr>
        <p:txBody>
          <a:bodyPr/>
          <a:lstStyle/>
          <a:p>
            <a:r>
              <a:rPr lang="en-US" altLang="x-none" dirty="0">
                <a:ea typeface="ＭＳ Ｐゴシック" charset="-128"/>
              </a:rPr>
              <a:t>A person must decide what is ethical based on his or her own feelings as to what is right or wrong</a:t>
            </a:r>
          </a:p>
          <a:p>
            <a:r>
              <a:rPr lang="en-US" altLang="x-none" dirty="0">
                <a:ea typeface="ＭＳ Ｐゴシック" charset="-128"/>
              </a:rPr>
              <a:t>No universal ethical rules to guide a person</a:t>
            </a:r>
            <a:r>
              <a:rPr lang="en-US" altLang="en-US" dirty="0">
                <a:ea typeface="ＭＳ Ｐゴシック" charset="-128"/>
              </a:rPr>
              <a:t>’</a:t>
            </a:r>
            <a:r>
              <a:rPr lang="en-US" altLang="x-none" dirty="0">
                <a:ea typeface="ＭＳ Ｐゴシック" charset="-128"/>
              </a:rPr>
              <a:t>s conduct</a:t>
            </a:r>
          </a:p>
          <a:p>
            <a:r>
              <a:rPr lang="en-US" altLang="x-none" dirty="0">
                <a:ea typeface="ＭＳ Ｐゴシック" charset="-128"/>
              </a:rPr>
              <a:t>Critics argue that actions widely regarded as unethical, would be seen as ethical, depending on perpetrator</a:t>
            </a:r>
            <a:r>
              <a:rPr lang="en-US" altLang="en-US" dirty="0">
                <a:ea typeface="ＭＳ Ｐゴシック" charset="-128"/>
              </a:rPr>
              <a:t>’</a:t>
            </a:r>
            <a:r>
              <a:rPr lang="en-US" altLang="x-none" dirty="0">
                <a:ea typeface="ＭＳ Ｐゴシック" charset="-128"/>
              </a:rPr>
              <a:t>s viewpoint</a:t>
            </a:r>
            <a:endParaRPr lang="en-US" dirty="0"/>
          </a:p>
        </p:txBody>
      </p:sp>
    </p:spTree>
    <p:extLst>
      <p:ext uri="{BB962C8B-B14F-4D97-AF65-F5344CB8AC3E}">
        <p14:creationId xmlns:p14="http://schemas.microsoft.com/office/powerpoint/2010/main" val="375384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04"/>
            <a:ext cx="8229600" cy="1187196"/>
          </a:xfrm>
        </p:spPr>
        <p:txBody>
          <a:bodyPr anchor="ctr"/>
          <a:lstStyle/>
          <a:p>
            <a:r>
              <a:rPr lang="en-IN" altLang="x-none" sz="3600" dirty="0">
                <a:latin typeface="+mj-lt"/>
              </a:rPr>
              <a:t>Case 42.4: Nondisclosure of Evidence</a:t>
            </a:r>
            <a:endParaRPr lang="en-US" sz="3600" dirty="0">
              <a:latin typeface="+mj-lt"/>
            </a:endParaRPr>
          </a:p>
        </p:txBody>
      </p:sp>
      <p:sp>
        <p:nvSpPr>
          <p:cNvPr id="3" name="Content Placeholder 2"/>
          <p:cNvSpPr>
            <a:spLocks noGrp="1"/>
          </p:cNvSpPr>
          <p:nvPr>
            <p:ph idx="1"/>
          </p:nvPr>
        </p:nvSpPr>
        <p:spPr>
          <a:xfrm>
            <a:off x="457200" y="1701800"/>
            <a:ext cx="8229600" cy="4165600"/>
          </a:xfrm>
        </p:spPr>
        <p:txBody>
          <a:bodyPr/>
          <a:lstStyle/>
          <a:p>
            <a:r>
              <a:rPr lang="en-US" altLang="x-none" dirty="0">
                <a:ea typeface="ＭＳ Ｐゴシック" charset="-128"/>
              </a:rPr>
              <a:t>Case</a:t>
            </a:r>
          </a:p>
          <a:p>
            <a:pPr lvl="1"/>
            <a:r>
              <a:rPr lang="en-US" altLang="x-none" dirty="0">
                <a:ea typeface="ＭＳ Ｐゴシック" charset="-128"/>
              </a:rPr>
              <a:t>Goodyear Tire &amp; Rubber Company v. </a:t>
            </a:r>
            <a:r>
              <a:rPr lang="en-US" altLang="x-none" dirty="0" err="1">
                <a:ea typeface="ＭＳ Ｐゴシック" charset="-128"/>
              </a:rPr>
              <a:t>Haeger</a:t>
            </a:r>
            <a:endParaRPr lang="en-US" altLang="x-none" dirty="0">
              <a:ea typeface="ＭＳ Ｐゴシック" charset="-128"/>
            </a:endParaRPr>
          </a:p>
          <a:p>
            <a:pPr lvl="1"/>
            <a:r>
              <a:rPr lang="en-US" altLang="x-none" dirty="0">
                <a:ea typeface="ＭＳ Ｐゴシック" charset="-128"/>
              </a:rPr>
              <a:t>S.C. of the U.S., 137 </a:t>
            </a:r>
            <a:r>
              <a:rPr lang="en-US" altLang="x-none" dirty="0" err="1">
                <a:ea typeface="ＭＳ Ｐゴシック" charset="-128"/>
              </a:rPr>
              <a:t>S.Ct</a:t>
            </a:r>
            <a:r>
              <a:rPr lang="en-US" altLang="x-none" dirty="0">
                <a:ea typeface="ＭＳ Ｐゴシック" charset="-128"/>
              </a:rPr>
              <a:t>. 1178 (2017)</a:t>
            </a:r>
          </a:p>
          <a:p>
            <a:r>
              <a:rPr lang="en-US" altLang="x-none" dirty="0">
                <a:ea typeface="ＭＳ Ｐゴシック" charset="-128"/>
              </a:rPr>
              <a:t>Facts</a:t>
            </a:r>
          </a:p>
          <a:p>
            <a:pPr lvl="1"/>
            <a:r>
              <a:rPr lang="en-US" altLang="x-none" dirty="0">
                <a:ea typeface="ＭＳ Ｐゴシック" charset="-128"/>
              </a:rPr>
              <a:t>Goodyear withheld evidence from plaintiffs who were badly injured by problems with Goodyear’s tires</a:t>
            </a:r>
          </a:p>
          <a:p>
            <a:r>
              <a:rPr lang="en-US" altLang="x-none" dirty="0">
                <a:ea typeface="ＭＳ Ｐゴシック" charset="-128"/>
              </a:rPr>
              <a:t>Issue</a:t>
            </a:r>
          </a:p>
          <a:p>
            <a:pPr lvl="1"/>
            <a:r>
              <a:rPr lang="en-US" altLang="x-none" dirty="0">
                <a:ea typeface="ＭＳ Ｐゴシック" charset="-128"/>
              </a:rPr>
              <a:t>Should the plaintiffs recover their entire attorneys’ fees of $2.7 million?</a:t>
            </a:r>
            <a:endParaRPr lang="en-US" dirty="0"/>
          </a:p>
        </p:txBody>
      </p:sp>
    </p:spTree>
    <p:extLst>
      <p:ext uri="{BB962C8B-B14F-4D97-AF65-F5344CB8AC3E}">
        <p14:creationId xmlns:p14="http://schemas.microsoft.com/office/powerpoint/2010/main" val="381791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104"/>
            <a:ext cx="8229600" cy="1110996"/>
          </a:xfrm>
        </p:spPr>
        <p:txBody>
          <a:bodyPr anchor="ctr"/>
          <a:lstStyle/>
          <a:p>
            <a:r>
              <a:rPr lang="en-IN" altLang="x-none" sz="3600" dirty="0">
                <a:latin typeface="+mj-lt"/>
              </a:rPr>
              <a:t>Social Responsibility of Business     </a:t>
            </a:r>
            <a:r>
              <a:rPr lang="en-IN" altLang="x-none" sz="2800" dirty="0">
                <a:latin typeface="+mj-lt"/>
              </a:rPr>
              <a:t>(1 of 2)</a:t>
            </a:r>
            <a:endParaRPr lang="en-US" sz="3600" dirty="0">
              <a:latin typeface="+mj-lt"/>
            </a:endParaRPr>
          </a:p>
        </p:txBody>
      </p:sp>
      <p:sp>
        <p:nvSpPr>
          <p:cNvPr id="3" name="Content Placeholder 2"/>
          <p:cNvSpPr>
            <a:spLocks noGrp="1"/>
          </p:cNvSpPr>
          <p:nvPr>
            <p:ph idx="1"/>
          </p:nvPr>
        </p:nvSpPr>
        <p:spPr>
          <a:xfrm>
            <a:off x="457200" y="1460500"/>
            <a:ext cx="8229600" cy="2108200"/>
          </a:xfrm>
        </p:spPr>
        <p:txBody>
          <a:bodyPr/>
          <a:lstStyle/>
          <a:p>
            <a:r>
              <a:rPr lang="en-US" altLang="x-none" dirty="0">
                <a:ea typeface="ＭＳ Ｐゴシック" charset="-128"/>
              </a:rPr>
              <a:t>Corporations and businesses should act with awareness of the consequences and impact that their decisions will have on others</a:t>
            </a:r>
          </a:p>
          <a:p>
            <a:r>
              <a:rPr lang="en-US" altLang="x-none" dirty="0">
                <a:ea typeface="ＭＳ Ｐゴシック" charset="-128"/>
              </a:rPr>
              <a:t>Corporations and businesses are considered to owe some degree of responsibility for their actions</a:t>
            </a:r>
            <a:endParaRPr lang="en-US" dirty="0"/>
          </a:p>
        </p:txBody>
      </p:sp>
    </p:spTree>
    <p:extLst>
      <p:ext uri="{BB962C8B-B14F-4D97-AF65-F5344CB8AC3E}">
        <p14:creationId xmlns:p14="http://schemas.microsoft.com/office/powerpoint/2010/main" val="262998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072"/>
            <a:ext cx="8229600" cy="1067328"/>
          </a:xfrm>
        </p:spPr>
        <p:txBody>
          <a:bodyPr anchor="ctr"/>
          <a:lstStyle/>
          <a:p>
            <a:r>
              <a:rPr lang="en-IN" altLang="x-none" sz="3600" dirty="0">
                <a:latin typeface="+mj-lt"/>
              </a:rPr>
              <a:t>Social Responsibility of Business     </a:t>
            </a:r>
            <a:r>
              <a:rPr lang="en-IN" altLang="x-none" sz="2800" dirty="0">
                <a:latin typeface="+mj-lt"/>
              </a:rPr>
              <a:t>(2 of 2)</a:t>
            </a:r>
            <a:endParaRPr lang="en-US" sz="3600" dirty="0">
              <a:latin typeface="+mj-lt"/>
            </a:endParaRPr>
          </a:p>
        </p:txBody>
      </p:sp>
      <p:sp>
        <p:nvSpPr>
          <p:cNvPr id="3" name="Content Placeholder 2"/>
          <p:cNvSpPr>
            <a:spLocks noGrp="1"/>
          </p:cNvSpPr>
          <p:nvPr>
            <p:ph idx="1"/>
          </p:nvPr>
        </p:nvSpPr>
        <p:spPr>
          <a:xfrm>
            <a:off x="457200" y="1600201"/>
            <a:ext cx="8229600" cy="533399"/>
          </a:xfrm>
          <a:solidFill>
            <a:srgbClr val="C5F3FF"/>
          </a:solidFill>
          <a:ln w="12700">
            <a:solidFill>
              <a:srgbClr val="007FA3"/>
            </a:solidFill>
          </a:ln>
        </p:spPr>
        <p:txBody>
          <a:bodyPr/>
          <a:lstStyle/>
          <a:p>
            <a:pPr marL="0" lvl="0" indent="0">
              <a:buNone/>
            </a:pPr>
            <a:r>
              <a:rPr lang="en-US" dirty="0"/>
              <a:t>Maximizing Profits</a:t>
            </a:r>
          </a:p>
        </p:txBody>
      </p:sp>
      <p:sp>
        <p:nvSpPr>
          <p:cNvPr id="4" name="Content Placeholder 3">
            <a:extLst>
              <a:ext uri="{FF2B5EF4-FFF2-40B4-BE49-F238E27FC236}">
                <a16:creationId xmlns:a16="http://schemas.microsoft.com/office/drawing/2014/main" id="{32641F29-20E3-4CEB-AB60-F180E0D8A64B}"/>
              </a:ext>
            </a:extLst>
          </p:cNvPr>
          <p:cNvSpPr>
            <a:spLocks noGrp="1"/>
          </p:cNvSpPr>
          <p:nvPr>
            <p:ph sz="quarter" idx="13"/>
          </p:nvPr>
        </p:nvSpPr>
        <p:spPr>
          <a:xfrm>
            <a:off x="457200" y="2374900"/>
            <a:ext cx="8229600" cy="457200"/>
          </a:xfrm>
          <a:solidFill>
            <a:srgbClr val="C5F3FF"/>
          </a:solidFill>
          <a:ln>
            <a:solidFill>
              <a:srgbClr val="007FA3"/>
            </a:solidFill>
          </a:ln>
        </p:spPr>
        <p:txBody>
          <a:bodyPr/>
          <a:lstStyle/>
          <a:p>
            <a:pPr marL="0" indent="0">
              <a:buNone/>
            </a:pPr>
            <a:r>
              <a:rPr lang="en-US" dirty="0"/>
              <a:t>Moral Minimum</a:t>
            </a:r>
          </a:p>
        </p:txBody>
      </p:sp>
      <p:sp>
        <p:nvSpPr>
          <p:cNvPr id="5" name="Content Placeholder 4">
            <a:extLst>
              <a:ext uri="{FF2B5EF4-FFF2-40B4-BE49-F238E27FC236}">
                <a16:creationId xmlns:a16="http://schemas.microsoft.com/office/drawing/2014/main" id="{8717DDF1-9D9F-49CC-988B-CC2DAD0EA451}"/>
              </a:ext>
            </a:extLst>
          </p:cNvPr>
          <p:cNvSpPr>
            <a:spLocks noGrp="1"/>
          </p:cNvSpPr>
          <p:nvPr>
            <p:ph sz="quarter" idx="14"/>
          </p:nvPr>
        </p:nvSpPr>
        <p:spPr>
          <a:xfrm>
            <a:off x="441325" y="3105151"/>
            <a:ext cx="8229600" cy="457200"/>
          </a:xfrm>
          <a:solidFill>
            <a:srgbClr val="C5F3FF"/>
          </a:solidFill>
          <a:ln>
            <a:solidFill>
              <a:srgbClr val="007FA3"/>
            </a:solidFill>
          </a:ln>
        </p:spPr>
        <p:txBody>
          <a:bodyPr/>
          <a:lstStyle/>
          <a:p>
            <a:pPr marL="0" indent="0">
              <a:buNone/>
            </a:pPr>
            <a:r>
              <a:rPr lang="en-US" dirty="0"/>
              <a:t>Corporate Citizenship</a:t>
            </a:r>
          </a:p>
        </p:txBody>
      </p:sp>
      <p:sp>
        <p:nvSpPr>
          <p:cNvPr id="6" name="Content Placeholder 5">
            <a:extLst>
              <a:ext uri="{FF2B5EF4-FFF2-40B4-BE49-F238E27FC236}">
                <a16:creationId xmlns:a16="http://schemas.microsoft.com/office/drawing/2014/main" id="{528E011D-7923-4591-B787-B86F14802E2E}"/>
              </a:ext>
            </a:extLst>
          </p:cNvPr>
          <p:cNvSpPr>
            <a:spLocks noGrp="1"/>
          </p:cNvSpPr>
          <p:nvPr>
            <p:ph sz="quarter" idx="15"/>
          </p:nvPr>
        </p:nvSpPr>
        <p:spPr>
          <a:xfrm>
            <a:off x="466725" y="3810002"/>
            <a:ext cx="8229600" cy="457200"/>
          </a:xfrm>
          <a:solidFill>
            <a:srgbClr val="C5F3FF"/>
          </a:solidFill>
          <a:ln>
            <a:solidFill>
              <a:srgbClr val="007FA3"/>
            </a:solidFill>
          </a:ln>
        </p:spPr>
        <p:txBody>
          <a:bodyPr/>
          <a:lstStyle/>
          <a:p>
            <a:pPr marL="0" indent="0">
              <a:buNone/>
            </a:pPr>
            <a:r>
              <a:rPr lang="en-US" dirty="0"/>
              <a:t>Stakeholder Interest</a:t>
            </a:r>
          </a:p>
        </p:txBody>
      </p:sp>
    </p:spTree>
    <p:extLst>
      <p:ext uri="{BB962C8B-B14F-4D97-AF65-F5344CB8AC3E}">
        <p14:creationId xmlns:p14="http://schemas.microsoft.com/office/powerpoint/2010/main" val="1817373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03"/>
            <a:ext cx="8229600" cy="653797"/>
          </a:xfrm>
        </p:spPr>
        <p:txBody>
          <a:bodyPr anchor="ctr"/>
          <a:lstStyle/>
          <a:p>
            <a:r>
              <a:rPr lang="en-IN" altLang="x-none" sz="3600" dirty="0">
                <a:latin typeface="+mj-lt"/>
              </a:rPr>
              <a:t>Maximizing Profits</a:t>
            </a:r>
            <a:endParaRPr lang="en-US" sz="3600" dirty="0">
              <a:latin typeface="+mj-lt"/>
            </a:endParaRPr>
          </a:p>
        </p:txBody>
      </p:sp>
      <p:sp>
        <p:nvSpPr>
          <p:cNvPr id="3" name="Content Placeholder 2"/>
          <p:cNvSpPr>
            <a:spLocks noGrp="1"/>
          </p:cNvSpPr>
          <p:nvPr>
            <p:ph idx="1"/>
          </p:nvPr>
        </p:nvSpPr>
        <p:spPr>
          <a:xfrm>
            <a:off x="441325" y="1168400"/>
            <a:ext cx="8229600" cy="1727200"/>
          </a:xfrm>
        </p:spPr>
        <p:txBody>
          <a:bodyPr/>
          <a:lstStyle/>
          <a:p>
            <a:r>
              <a:rPr lang="en-US" altLang="x-none" dirty="0">
                <a:ea typeface="ＭＳ Ｐゴシック" charset="-128"/>
              </a:rPr>
              <a:t>Corporation owes a duty to take actions that maximize profits for shareholders</a:t>
            </a:r>
          </a:p>
          <a:p>
            <a:r>
              <a:rPr lang="en-US" altLang="x-none" dirty="0">
                <a:ea typeface="ＭＳ Ｐゴシック" charset="-128"/>
              </a:rPr>
              <a:t>Interests of other constituencies are not important in and of them</a:t>
            </a:r>
            <a:endParaRPr lang="en-US" dirty="0"/>
          </a:p>
        </p:txBody>
      </p:sp>
    </p:spTree>
    <p:extLst>
      <p:ext uri="{BB962C8B-B14F-4D97-AF65-F5344CB8AC3E}">
        <p14:creationId xmlns:p14="http://schemas.microsoft.com/office/powerpoint/2010/main" val="85675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03"/>
            <a:ext cx="8229600" cy="653797"/>
          </a:xfrm>
        </p:spPr>
        <p:txBody>
          <a:bodyPr anchor="ctr"/>
          <a:lstStyle/>
          <a:p>
            <a:r>
              <a:rPr lang="en-IN" altLang="x-none" sz="3600" dirty="0">
                <a:latin typeface="+mj-lt"/>
              </a:rPr>
              <a:t>Moral Minimum</a:t>
            </a:r>
            <a:endParaRPr lang="en-US" sz="3600" dirty="0">
              <a:latin typeface="+mj-lt"/>
            </a:endParaRPr>
          </a:p>
        </p:txBody>
      </p:sp>
      <p:sp>
        <p:nvSpPr>
          <p:cNvPr id="3" name="Content Placeholder 2"/>
          <p:cNvSpPr>
            <a:spLocks noGrp="1"/>
          </p:cNvSpPr>
          <p:nvPr>
            <p:ph idx="1"/>
          </p:nvPr>
        </p:nvSpPr>
        <p:spPr>
          <a:xfrm>
            <a:off x="441325" y="1168400"/>
            <a:ext cx="8229600" cy="2794000"/>
          </a:xfrm>
        </p:spPr>
        <p:txBody>
          <a:bodyPr/>
          <a:lstStyle/>
          <a:p>
            <a:r>
              <a:rPr lang="en-US" altLang="x-none" dirty="0">
                <a:ea typeface="ＭＳ Ｐゴシック" charset="-128"/>
              </a:rPr>
              <a:t>Corporation</a:t>
            </a:r>
            <a:r>
              <a:rPr lang="en-US" altLang="en-US" dirty="0">
                <a:ea typeface="ＭＳ Ｐゴシック" charset="-128"/>
              </a:rPr>
              <a:t>’</a:t>
            </a:r>
            <a:r>
              <a:rPr lang="en-US" altLang="x-none" dirty="0">
                <a:ea typeface="ＭＳ Ｐゴシック" charset="-128"/>
              </a:rPr>
              <a:t>s duty is to make a profit while avoiding harm to others</a:t>
            </a:r>
          </a:p>
          <a:p>
            <a:r>
              <a:rPr lang="en-US" altLang="x-none" dirty="0">
                <a:ea typeface="ＭＳ Ｐゴシック" charset="-128"/>
              </a:rPr>
              <a:t>As long as business avoids or corrects the social injury it causes, it has met its duty of social responsibility</a:t>
            </a:r>
          </a:p>
          <a:p>
            <a:r>
              <a:rPr lang="en-US" altLang="x-none" dirty="0">
                <a:ea typeface="ＭＳ Ｐゴシック" charset="-128"/>
              </a:rPr>
              <a:t>Legislative and judicial branches of government have established laws to enforce moral minimum</a:t>
            </a:r>
            <a:endParaRPr lang="en-US" dirty="0"/>
          </a:p>
        </p:txBody>
      </p:sp>
    </p:spTree>
    <p:extLst>
      <p:ext uri="{BB962C8B-B14F-4D97-AF65-F5344CB8AC3E}">
        <p14:creationId xmlns:p14="http://schemas.microsoft.com/office/powerpoint/2010/main" val="367158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987"/>
            <a:ext cx="8229600" cy="660581"/>
          </a:xfrm>
        </p:spPr>
        <p:txBody>
          <a:bodyPr anchor="ctr"/>
          <a:lstStyle/>
          <a:p>
            <a:r>
              <a:rPr lang="en-US" altLang="x-none" sz="3600" dirty="0">
                <a:latin typeface="+mj-lt"/>
              </a:rPr>
              <a:t>Learning Objectives</a:t>
            </a:r>
            <a:endParaRPr lang="en-US" sz="2800" dirty="0">
              <a:latin typeface="+mj-lt"/>
            </a:endParaRPr>
          </a:p>
        </p:txBody>
      </p:sp>
      <p:sp>
        <p:nvSpPr>
          <p:cNvPr id="3" name="Content Placeholder 2"/>
          <p:cNvSpPr>
            <a:spLocks noGrp="1"/>
          </p:cNvSpPr>
          <p:nvPr>
            <p:ph idx="1"/>
          </p:nvPr>
        </p:nvSpPr>
        <p:spPr>
          <a:xfrm>
            <a:off x="457200" y="1153160"/>
            <a:ext cx="8229600" cy="3266440"/>
          </a:xfrm>
        </p:spPr>
        <p:txBody>
          <a:bodyPr/>
          <a:lstStyle/>
          <a:p>
            <a:pPr marL="822960" indent="-822960">
              <a:buSzPct val="100000"/>
              <a:buNone/>
            </a:pPr>
            <a:r>
              <a:rPr lang="en-US" altLang="x-none" b="1" dirty="0">
                <a:solidFill>
                  <a:schemeClr val="bg2"/>
                </a:solidFill>
                <a:ea typeface="ＭＳ Ｐゴシック" charset="-128"/>
              </a:rPr>
              <a:t>42.1	</a:t>
            </a:r>
            <a:r>
              <a:rPr lang="en-US" altLang="x-none" dirty="0">
                <a:ea typeface="ＭＳ Ｐゴシック" charset="-128"/>
              </a:rPr>
              <a:t>Describe how law and ethics intertwine.</a:t>
            </a:r>
          </a:p>
          <a:p>
            <a:pPr marL="803275" indent="-803275">
              <a:buSzPct val="100000"/>
              <a:buNone/>
            </a:pPr>
            <a:r>
              <a:rPr lang="en-US" altLang="x-none" b="1" dirty="0">
                <a:solidFill>
                  <a:schemeClr val="bg2"/>
                </a:solidFill>
                <a:ea typeface="ＭＳ Ｐゴシック" charset="-128"/>
              </a:rPr>
              <a:t>42.2</a:t>
            </a:r>
            <a:r>
              <a:rPr lang="en-US" altLang="x-none" dirty="0">
                <a:solidFill>
                  <a:schemeClr val="bg2"/>
                </a:solidFill>
                <a:ea typeface="ＭＳ Ｐゴシック" charset="-128"/>
              </a:rPr>
              <a:t>	</a:t>
            </a:r>
            <a:r>
              <a:rPr lang="en-US" altLang="x-none" dirty="0">
                <a:ea typeface="ＭＳ Ｐゴシック" charset="-128"/>
              </a:rPr>
              <a:t>Describe and apply the moral theories of business ethics.</a:t>
            </a:r>
          </a:p>
          <a:p>
            <a:pPr marL="803275" indent="-803275">
              <a:buSzPct val="100000"/>
              <a:buNone/>
            </a:pPr>
            <a:r>
              <a:rPr lang="en-US" altLang="x-none" b="1" dirty="0">
                <a:solidFill>
                  <a:schemeClr val="bg2"/>
                </a:solidFill>
                <a:ea typeface="ＭＳ Ｐゴシック" charset="-128"/>
              </a:rPr>
              <a:t>42.3</a:t>
            </a:r>
            <a:r>
              <a:rPr lang="en-US" altLang="x-none" dirty="0">
                <a:solidFill>
                  <a:schemeClr val="bg2"/>
                </a:solidFill>
                <a:ea typeface="ＭＳ Ｐゴシック" charset="-128"/>
              </a:rPr>
              <a:t>	</a:t>
            </a:r>
            <a:r>
              <a:rPr lang="en-US" altLang="x-none" dirty="0">
                <a:ea typeface="ＭＳ Ｐゴシック" charset="-128"/>
              </a:rPr>
              <a:t>Describe and apply the theories of the social responsibility of business.</a:t>
            </a:r>
          </a:p>
          <a:p>
            <a:pPr marL="803275" indent="-803275">
              <a:buSzPct val="100000"/>
              <a:buNone/>
            </a:pPr>
            <a:r>
              <a:rPr lang="en-US" altLang="x-none" b="1" dirty="0">
                <a:solidFill>
                  <a:schemeClr val="bg2"/>
                </a:solidFill>
                <a:ea typeface="ＭＳ Ｐゴシック" charset="-128"/>
              </a:rPr>
              <a:t>42.4</a:t>
            </a:r>
            <a:r>
              <a:rPr lang="en-US" altLang="x-none" dirty="0">
                <a:solidFill>
                  <a:schemeClr val="bg2"/>
                </a:solidFill>
                <a:ea typeface="ＭＳ Ｐゴシック" charset="-128"/>
              </a:rPr>
              <a:t>	</a:t>
            </a:r>
            <a:r>
              <a:rPr lang="en-US" altLang="x-none" dirty="0">
                <a:ea typeface="ＭＳ Ｐゴシック" charset="-128"/>
              </a:rPr>
              <a:t>Define </a:t>
            </a:r>
            <a:r>
              <a:rPr lang="en-US" altLang="x-none" i="1" dirty="0">
                <a:ea typeface="ＭＳ Ｐゴシック" charset="-128"/>
              </a:rPr>
              <a:t>public benefit corporation </a:t>
            </a:r>
            <a:r>
              <a:rPr lang="en-US" altLang="x-none" dirty="0">
                <a:ea typeface="ＭＳ Ｐゴシック" charset="-128"/>
              </a:rPr>
              <a:t>and describe the social purposes served by these corporations.</a:t>
            </a:r>
          </a:p>
        </p:txBody>
      </p:sp>
    </p:spTree>
    <p:extLst>
      <p:ext uri="{BB962C8B-B14F-4D97-AF65-F5344CB8AC3E}">
        <p14:creationId xmlns:p14="http://schemas.microsoft.com/office/powerpoint/2010/main" val="4094700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03"/>
            <a:ext cx="8229600" cy="653797"/>
          </a:xfrm>
        </p:spPr>
        <p:txBody>
          <a:bodyPr anchor="ctr"/>
          <a:lstStyle/>
          <a:p>
            <a:r>
              <a:rPr lang="en-IN" altLang="x-none" sz="3600" dirty="0">
                <a:latin typeface="+mj-lt"/>
              </a:rPr>
              <a:t>Sarbanes-Oxley Act</a:t>
            </a:r>
            <a:endParaRPr lang="en-US" sz="3600" dirty="0">
              <a:latin typeface="+mj-lt"/>
            </a:endParaRPr>
          </a:p>
        </p:txBody>
      </p:sp>
      <p:sp>
        <p:nvSpPr>
          <p:cNvPr id="3" name="Content Placeholder 2"/>
          <p:cNvSpPr>
            <a:spLocks noGrp="1"/>
          </p:cNvSpPr>
          <p:nvPr>
            <p:ph idx="1"/>
          </p:nvPr>
        </p:nvSpPr>
        <p:spPr>
          <a:xfrm>
            <a:off x="441325" y="1168400"/>
            <a:ext cx="8229600" cy="2794000"/>
          </a:xfrm>
        </p:spPr>
        <p:txBody>
          <a:bodyPr/>
          <a:lstStyle/>
          <a:p>
            <a:r>
              <a:rPr lang="en-US" altLang="x-none" dirty="0">
                <a:ea typeface="ＭＳ Ｐゴシック" charset="-128"/>
              </a:rPr>
              <a:t>Companies must disclose whether they have a code of ethics for senior financial officers</a:t>
            </a:r>
          </a:p>
          <a:p>
            <a:r>
              <a:rPr lang="en-US" altLang="x-none" dirty="0">
                <a:ea typeface="ＭＳ Ｐゴシック" charset="-128"/>
              </a:rPr>
              <a:t>Compelling public companies to act ethically in dealings with shareholders, employees, and other constituents</a:t>
            </a:r>
          </a:p>
          <a:p>
            <a:r>
              <a:rPr lang="en-US" altLang="x-none" dirty="0">
                <a:ea typeface="ＭＳ Ｐゴシック" charset="-128"/>
              </a:rPr>
              <a:t>Makes certain conducts illegal and establishes criminal penalties for violations</a:t>
            </a:r>
            <a:endParaRPr lang="en-US" dirty="0"/>
          </a:p>
        </p:txBody>
      </p:sp>
    </p:spTree>
    <p:extLst>
      <p:ext uri="{BB962C8B-B14F-4D97-AF65-F5344CB8AC3E}">
        <p14:creationId xmlns:p14="http://schemas.microsoft.com/office/powerpoint/2010/main" val="112206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03"/>
            <a:ext cx="8229600" cy="653797"/>
          </a:xfrm>
        </p:spPr>
        <p:txBody>
          <a:bodyPr anchor="ctr"/>
          <a:lstStyle/>
          <a:p>
            <a:r>
              <a:rPr lang="en-IN" altLang="x-none" sz="3600" dirty="0">
                <a:latin typeface="+mj-lt"/>
              </a:rPr>
              <a:t>Stakeholder Interest</a:t>
            </a:r>
            <a:endParaRPr lang="en-US" sz="3600" dirty="0">
              <a:latin typeface="+mj-lt"/>
            </a:endParaRPr>
          </a:p>
        </p:txBody>
      </p:sp>
      <p:sp>
        <p:nvSpPr>
          <p:cNvPr id="3" name="Content Placeholder 2"/>
          <p:cNvSpPr>
            <a:spLocks noGrp="1"/>
          </p:cNvSpPr>
          <p:nvPr>
            <p:ph idx="1"/>
          </p:nvPr>
        </p:nvSpPr>
        <p:spPr>
          <a:xfrm>
            <a:off x="441325" y="1168400"/>
            <a:ext cx="8229600" cy="1803400"/>
          </a:xfrm>
        </p:spPr>
        <p:txBody>
          <a:bodyPr/>
          <a:lstStyle/>
          <a:p>
            <a:r>
              <a:rPr lang="en-US" altLang="x-none" dirty="0">
                <a:ea typeface="ＭＳ Ｐゴシック" charset="-128"/>
              </a:rPr>
              <a:t>Corporation must consider the effects its actions have on persons other than its shareholders</a:t>
            </a:r>
          </a:p>
          <a:p>
            <a:r>
              <a:rPr lang="en-US" altLang="x-none" dirty="0">
                <a:ea typeface="ＭＳ Ｐゴシック" charset="-128"/>
              </a:rPr>
              <a:t>Critics argue that it is difficult to harmonize the conflicting interests of stakeholders</a:t>
            </a:r>
            <a:endParaRPr lang="en-US" dirty="0"/>
          </a:p>
        </p:txBody>
      </p:sp>
    </p:spTree>
    <p:extLst>
      <p:ext uri="{BB962C8B-B14F-4D97-AF65-F5344CB8AC3E}">
        <p14:creationId xmlns:p14="http://schemas.microsoft.com/office/powerpoint/2010/main" val="4275480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03"/>
            <a:ext cx="8229600" cy="653797"/>
          </a:xfrm>
        </p:spPr>
        <p:txBody>
          <a:bodyPr anchor="ctr"/>
          <a:lstStyle/>
          <a:p>
            <a:r>
              <a:rPr lang="en-IN" altLang="x-none" sz="3600" dirty="0">
                <a:latin typeface="+mj-lt"/>
              </a:rPr>
              <a:t>Corporate Citizenship</a:t>
            </a:r>
            <a:endParaRPr lang="en-US" sz="3600" dirty="0">
              <a:latin typeface="+mj-lt"/>
            </a:endParaRPr>
          </a:p>
        </p:txBody>
      </p:sp>
      <p:sp>
        <p:nvSpPr>
          <p:cNvPr id="3" name="Content Placeholder 2"/>
          <p:cNvSpPr>
            <a:spLocks noGrp="1"/>
          </p:cNvSpPr>
          <p:nvPr>
            <p:ph idx="1"/>
          </p:nvPr>
        </p:nvSpPr>
        <p:spPr>
          <a:xfrm>
            <a:off x="441325" y="1168400"/>
            <a:ext cx="8229600" cy="2641600"/>
          </a:xfrm>
        </p:spPr>
        <p:txBody>
          <a:bodyPr/>
          <a:lstStyle/>
          <a:p>
            <a:r>
              <a:rPr lang="en-US" altLang="x-none" dirty="0">
                <a:ea typeface="ＭＳ Ｐゴシック" charset="-128"/>
              </a:rPr>
              <a:t>Business has a responsibility to do good</a:t>
            </a:r>
          </a:p>
          <a:p>
            <a:r>
              <a:rPr lang="en-US" altLang="x-none" dirty="0">
                <a:ea typeface="ＭＳ Ｐゴシック" charset="-128"/>
              </a:rPr>
              <a:t>Corporations owe a duty to promote the same social goals as individual members of society</a:t>
            </a:r>
          </a:p>
          <a:p>
            <a:r>
              <a:rPr lang="en-US" altLang="x-none" dirty="0">
                <a:ea typeface="ＭＳ Ｐゴシック" charset="-128"/>
              </a:rPr>
              <a:t>Major criticism of this theory is that the duty of a corporation to </a:t>
            </a:r>
            <a:r>
              <a:rPr lang="en-US" altLang="en-US" dirty="0">
                <a:ea typeface="ＭＳ Ｐゴシック" charset="-128"/>
              </a:rPr>
              <a:t>“</a:t>
            </a:r>
            <a:r>
              <a:rPr lang="en-US" altLang="x-none" dirty="0">
                <a:ea typeface="ＭＳ Ｐゴシック" charset="-128"/>
              </a:rPr>
              <a:t>do good</a:t>
            </a:r>
            <a:r>
              <a:rPr lang="en-US" altLang="en-US" dirty="0">
                <a:ea typeface="ＭＳ Ｐゴシック" charset="-128"/>
              </a:rPr>
              <a:t>”</a:t>
            </a:r>
            <a:r>
              <a:rPr lang="en-US" altLang="x-none" dirty="0">
                <a:ea typeface="ＭＳ Ｐゴシック" charset="-128"/>
              </a:rPr>
              <a:t> cannot be expanded beyond certain limits</a:t>
            </a:r>
            <a:endParaRPr lang="en-US" dirty="0"/>
          </a:p>
        </p:txBody>
      </p:sp>
    </p:spTree>
    <p:extLst>
      <p:ext uri="{BB962C8B-B14F-4D97-AF65-F5344CB8AC3E}">
        <p14:creationId xmlns:p14="http://schemas.microsoft.com/office/powerpoint/2010/main" val="156175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803"/>
            <a:ext cx="8229600" cy="653797"/>
          </a:xfrm>
        </p:spPr>
        <p:txBody>
          <a:bodyPr anchor="ctr"/>
          <a:lstStyle/>
          <a:p>
            <a:r>
              <a:rPr lang="en-IN" altLang="x-none" sz="3600" dirty="0">
                <a:latin typeface="+mj-lt"/>
              </a:rPr>
              <a:t>Public Benefit Corporations</a:t>
            </a:r>
            <a:endParaRPr lang="en-US" sz="3600" dirty="0">
              <a:latin typeface="+mj-lt"/>
            </a:endParaRPr>
          </a:p>
        </p:txBody>
      </p:sp>
      <p:sp>
        <p:nvSpPr>
          <p:cNvPr id="3" name="Content Placeholder 2"/>
          <p:cNvSpPr>
            <a:spLocks noGrp="1"/>
          </p:cNvSpPr>
          <p:nvPr>
            <p:ph idx="1"/>
          </p:nvPr>
        </p:nvSpPr>
        <p:spPr>
          <a:xfrm>
            <a:off x="441325" y="1168400"/>
            <a:ext cx="8229600" cy="2870200"/>
          </a:xfrm>
        </p:spPr>
        <p:txBody>
          <a:bodyPr/>
          <a:lstStyle/>
          <a:p>
            <a:r>
              <a:rPr lang="en-US" altLang="x-none" dirty="0">
                <a:ea typeface="ＭＳ Ｐゴシック" charset="-128"/>
              </a:rPr>
              <a:t>A corporation that requires directors and officers to make decisions to accomplish general-public benefits and stipulated specific public benefit purposes stated in the articles of incorporation</a:t>
            </a:r>
          </a:p>
          <a:p>
            <a:r>
              <a:rPr lang="en-US" altLang="x-none" dirty="0">
                <a:ea typeface="ＭＳ Ｐゴシック" charset="-128"/>
              </a:rPr>
              <a:t>Must consider stakeholders other than shareholders, such as employees, customers, suppliers, and the community, when making corporate decisions</a:t>
            </a:r>
            <a:endParaRPr lang="en-US" dirty="0"/>
          </a:p>
        </p:txBody>
      </p:sp>
    </p:spTree>
    <p:extLst>
      <p:ext uri="{BB962C8B-B14F-4D97-AF65-F5344CB8AC3E}">
        <p14:creationId xmlns:p14="http://schemas.microsoft.com/office/powerpoint/2010/main" val="91490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104"/>
            <a:ext cx="8229600" cy="641153"/>
          </a:xfrm>
        </p:spPr>
        <p:txBody>
          <a:bodyPr anchor="ctr"/>
          <a:lstStyle/>
          <a:p>
            <a:r>
              <a:rPr lang="en-IN" altLang="x-none" sz="3600" dirty="0">
                <a:latin typeface="+mj-lt"/>
              </a:rPr>
              <a:t>Law and Ethics</a:t>
            </a:r>
            <a:endParaRPr lang="en-US" sz="3600" dirty="0">
              <a:latin typeface="+mj-lt"/>
            </a:endParaRPr>
          </a:p>
        </p:txBody>
      </p:sp>
      <p:sp>
        <p:nvSpPr>
          <p:cNvPr id="3" name="Content Placeholder 2"/>
          <p:cNvSpPr>
            <a:spLocks noGrp="1"/>
          </p:cNvSpPr>
          <p:nvPr>
            <p:ph idx="1"/>
          </p:nvPr>
        </p:nvSpPr>
        <p:spPr>
          <a:xfrm>
            <a:off x="457200" y="1155700"/>
            <a:ext cx="8229600" cy="3276600"/>
          </a:xfrm>
        </p:spPr>
        <p:txBody>
          <a:bodyPr/>
          <a:lstStyle/>
          <a:p>
            <a:r>
              <a:rPr lang="en-US" altLang="x-none" b="1" dirty="0">
                <a:ea typeface="ＭＳ Ｐゴシック" charset="-128"/>
              </a:rPr>
              <a:t>Ethics: </a:t>
            </a:r>
            <a:r>
              <a:rPr lang="en-US" altLang="x-none" dirty="0">
                <a:ea typeface="ＭＳ Ｐゴシック" charset="-128"/>
              </a:rPr>
              <a:t>A set of moral principles or values that governs the conduct of an individual or group</a:t>
            </a:r>
          </a:p>
          <a:p>
            <a:r>
              <a:rPr lang="en-US" altLang="x-none" dirty="0">
                <a:ea typeface="ＭＳ Ｐゴシック" charset="-128"/>
              </a:rPr>
              <a:t>Rule of law and rule of ethics may demand the same response</a:t>
            </a:r>
          </a:p>
          <a:p>
            <a:r>
              <a:rPr lang="en-US" altLang="x-none" dirty="0">
                <a:ea typeface="ＭＳ Ｐゴシック" charset="-128"/>
              </a:rPr>
              <a:t>Law may permit an act that is ethically wrong</a:t>
            </a:r>
          </a:p>
          <a:p>
            <a:r>
              <a:rPr lang="en-US" altLang="x-none" dirty="0">
                <a:ea typeface="ＭＳ Ｐゴシック" charset="-128"/>
              </a:rPr>
              <a:t>Law may demand certain conduct, but a person</a:t>
            </a:r>
            <a:r>
              <a:rPr lang="en-US" altLang="en-US" dirty="0">
                <a:ea typeface="ＭＳ Ｐゴシック" charset="-128"/>
              </a:rPr>
              <a:t>’</a:t>
            </a:r>
            <a:r>
              <a:rPr lang="en-US" altLang="x-none" dirty="0">
                <a:ea typeface="ＭＳ Ｐゴシック" charset="-128"/>
              </a:rPr>
              <a:t>s ethical standards are contrary</a:t>
            </a:r>
            <a:endParaRPr lang="en-US" dirty="0"/>
          </a:p>
        </p:txBody>
      </p:sp>
    </p:spTree>
    <p:extLst>
      <p:ext uri="{BB962C8B-B14F-4D97-AF65-F5344CB8AC3E}">
        <p14:creationId xmlns:p14="http://schemas.microsoft.com/office/powerpoint/2010/main" val="105720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72"/>
            <a:ext cx="8229600" cy="699028"/>
          </a:xfrm>
        </p:spPr>
        <p:txBody>
          <a:bodyPr anchor="ctr"/>
          <a:lstStyle/>
          <a:p>
            <a:r>
              <a:rPr lang="en-IN" altLang="x-none" sz="3600" dirty="0">
                <a:latin typeface="+mj-lt"/>
              </a:rPr>
              <a:t>Exhibit 42.1: Law and Ethics</a:t>
            </a:r>
            <a:endParaRPr lang="en-US" sz="3600" dirty="0">
              <a:latin typeface="+mj-lt"/>
            </a:endParaRPr>
          </a:p>
        </p:txBody>
      </p:sp>
      <p:pic>
        <p:nvPicPr>
          <p:cNvPr id="6" name="Picture 2" descr="An intersecting Venn diagram of law and ethics.">
            <a:extLst>
              <a:ext uri="{FF2B5EF4-FFF2-40B4-BE49-F238E27FC236}">
                <a16:creationId xmlns:a16="http://schemas.microsoft.com/office/drawing/2014/main" id="{5C016DA0-AC05-4E84-A454-6B65CB37488A}"/>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tretch>
            <a:fillRect/>
          </a:stretch>
        </p:blipFill>
        <p:spPr bwMode="auto">
          <a:xfrm>
            <a:off x="2151818" y="1600200"/>
            <a:ext cx="4840364" cy="3692449"/>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454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7104"/>
            <a:ext cx="8229600" cy="641153"/>
          </a:xfrm>
        </p:spPr>
        <p:txBody>
          <a:bodyPr anchor="ctr"/>
          <a:lstStyle/>
          <a:p>
            <a:r>
              <a:rPr lang="en-IN" altLang="x-none" sz="3600" dirty="0">
                <a:latin typeface="+mj-lt"/>
              </a:rPr>
              <a:t>Case 42.1: Business Ethics</a:t>
            </a:r>
            <a:endParaRPr lang="en-US" sz="3600" dirty="0">
              <a:latin typeface="+mj-lt"/>
            </a:endParaRPr>
          </a:p>
        </p:txBody>
      </p:sp>
      <p:sp>
        <p:nvSpPr>
          <p:cNvPr id="3" name="Content Placeholder 2"/>
          <p:cNvSpPr>
            <a:spLocks noGrp="1"/>
          </p:cNvSpPr>
          <p:nvPr>
            <p:ph idx="1"/>
          </p:nvPr>
        </p:nvSpPr>
        <p:spPr>
          <a:xfrm>
            <a:off x="457200" y="1143000"/>
            <a:ext cx="8229600" cy="4648200"/>
          </a:xfrm>
        </p:spPr>
        <p:txBody>
          <a:bodyPr/>
          <a:lstStyle/>
          <a:p>
            <a:pPr>
              <a:spcBef>
                <a:spcPts val="600"/>
              </a:spcBef>
            </a:pPr>
            <a:r>
              <a:rPr lang="en-US" altLang="x-none" dirty="0">
                <a:ea typeface="ＭＳ Ｐゴシック" charset="-128"/>
              </a:rPr>
              <a:t>Case</a:t>
            </a:r>
          </a:p>
          <a:p>
            <a:pPr lvl="1"/>
            <a:r>
              <a:rPr lang="en-US" altLang="x-none" dirty="0">
                <a:ea typeface="ＭＳ Ｐゴシック" charset="-128"/>
              </a:rPr>
              <a:t>Wal-Mart Stores, Inc. v. Samara Brothers, Inc.</a:t>
            </a:r>
          </a:p>
          <a:p>
            <a:pPr lvl="1"/>
            <a:r>
              <a:rPr lang="en-US" altLang="x-none" dirty="0">
                <a:ea typeface="ＭＳ Ｐゴシック" charset="-128"/>
              </a:rPr>
              <a:t>Supreme Court of the U.S., 529 U.S. 205 (2000)</a:t>
            </a:r>
          </a:p>
          <a:p>
            <a:pPr>
              <a:spcBef>
                <a:spcPts val="600"/>
              </a:spcBef>
            </a:pPr>
            <a:r>
              <a:rPr lang="en-US" altLang="x-none" dirty="0">
                <a:ea typeface="ＭＳ Ｐゴシック" charset="-128"/>
              </a:rPr>
              <a:t>Facts</a:t>
            </a:r>
          </a:p>
          <a:p>
            <a:pPr lvl="1"/>
            <a:r>
              <a:rPr lang="en-US" altLang="x-none" dirty="0">
                <a:ea typeface="ＭＳ Ｐゴシック" charset="-128"/>
              </a:rPr>
              <a:t>Wal-Mart copied plaintiff’s clothing line and sold the “knockoff” clothes at its stores. Wal-Mart was sued by plaintiff for violating the trade dress provision of Section 43(a) of the Lanham Act</a:t>
            </a:r>
          </a:p>
          <a:p>
            <a:pPr>
              <a:spcBef>
                <a:spcPts val="600"/>
              </a:spcBef>
            </a:pPr>
            <a:r>
              <a:rPr lang="en-US" altLang="x-none" dirty="0">
                <a:ea typeface="ＭＳ Ｐゴシック" charset="-128"/>
              </a:rPr>
              <a:t>Issue</a:t>
            </a:r>
          </a:p>
          <a:p>
            <a:pPr lvl="1"/>
            <a:r>
              <a:rPr lang="en-US" altLang="x-none" dirty="0">
                <a:ea typeface="ＭＳ Ｐゴシック" charset="-128"/>
              </a:rPr>
              <a:t>Must a product</a:t>
            </a:r>
            <a:r>
              <a:rPr lang="en-US" altLang="en-US" dirty="0">
                <a:ea typeface="ＭＳ Ｐゴシック" charset="-128"/>
              </a:rPr>
              <a:t>’</a:t>
            </a:r>
            <a:r>
              <a:rPr lang="en-US" altLang="x-none" dirty="0">
                <a:ea typeface="ＭＳ Ｐゴシック" charset="-128"/>
              </a:rPr>
              <a:t>s design have acquired a secondary meaning before it is protected as trade dress?</a:t>
            </a:r>
            <a:endParaRPr lang="en-US" dirty="0"/>
          </a:p>
        </p:txBody>
      </p:sp>
    </p:spTree>
    <p:extLst>
      <p:ext uri="{BB962C8B-B14F-4D97-AF65-F5344CB8AC3E}">
        <p14:creationId xmlns:p14="http://schemas.microsoft.com/office/powerpoint/2010/main" val="2452284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9972"/>
            <a:ext cx="8229600" cy="699028"/>
          </a:xfrm>
        </p:spPr>
        <p:txBody>
          <a:bodyPr anchor="ctr"/>
          <a:lstStyle/>
          <a:p>
            <a:r>
              <a:rPr lang="en-IN" altLang="x-none" sz="3600" dirty="0">
                <a:latin typeface="+mj-lt"/>
              </a:rPr>
              <a:t>Major Theories of Business Ethics</a:t>
            </a:r>
            <a:endParaRPr lang="en-US" sz="3600" dirty="0">
              <a:latin typeface="+mj-lt"/>
            </a:endParaRPr>
          </a:p>
        </p:txBody>
      </p:sp>
      <p:sp>
        <p:nvSpPr>
          <p:cNvPr id="3" name="Content Placeholder 2"/>
          <p:cNvSpPr>
            <a:spLocks noGrp="1"/>
          </p:cNvSpPr>
          <p:nvPr>
            <p:ph idx="1"/>
          </p:nvPr>
        </p:nvSpPr>
        <p:spPr>
          <a:xfrm>
            <a:off x="457200" y="1600201"/>
            <a:ext cx="2743200" cy="1079498"/>
          </a:xfrm>
          <a:solidFill>
            <a:srgbClr val="C5F3FF"/>
          </a:solidFill>
          <a:ln w="9525">
            <a:solidFill>
              <a:srgbClr val="007FA3"/>
            </a:solidFill>
          </a:ln>
        </p:spPr>
        <p:txBody>
          <a:bodyPr anchor="ctr"/>
          <a:lstStyle/>
          <a:p>
            <a:pPr marL="0" lvl="0" indent="0" algn="ctr">
              <a:buNone/>
            </a:pPr>
            <a:r>
              <a:rPr lang="en-US" dirty="0"/>
              <a:t>Ethical Fundamentalism</a:t>
            </a:r>
          </a:p>
        </p:txBody>
      </p:sp>
      <p:sp>
        <p:nvSpPr>
          <p:cNvPr id="7" name="Content Placeholder 6">
            <a:extLst>
              <a:ext uri="{FF2B5EF4-FFF2-40B4-BE49-F238E27FC236}">
                <a16:creationId xmlns:a16="http://schemas.microsoft.com/office/drawing/2014/main" id="{0E8E6FD6-520E-4682-B130-265A1F3ACBA1}"/>
              </a:ext>
            </a:extLst>
          </p:cNvPr>
          <p:cNvSpPr>
            <a:spLocks noGrp="1"/>
          </p:cNvSpPr>
          <p:nvPr>
            <p:ph sz="quarter" idx="13"/>
          </p:nvPr>
        </p:nvSpPr>
        <p:spPr>
          <a:xfrm>
            <a:off x="3352800" y="1587499"/>
            <a:ext cx="2514600" cy="1092199"/>
          </a:xfrm>
          <a:solidFill>
            <a:srgbClr val="C5F3FF"/>
          </a:solidFill>
          <a:ln>
            <a:solidFill>
              <a:srgbClr val="007FA3"/>
            </a:solidFill>
          </a:ln>
        </p:spPr>
        <p:txBody>
          <a:bodyPr anchor="ctr"/>
          <a:lstStyle/>
          <a:p>
            <a:pPr marL="0" indent="0" algn="ctr">
              <a:buNone/>
            </a:pPr>
            <a:r>
              <a:rPr lang="en-US" dirty="0"/>
              <a:t>Utilitarianism</a:t>
            </a:r>
          </a:p>
        </p:txBody>
      </p:sp>
      <p:sp>
        <p:nvSpPr>
          <p:cNvPr id="8" name="Content Placeholder 7">
            <a:extLst>
              <a:ext uri="{FF2B5EF4-FFF2-40B4-BE49-F238E27FC236}">
                <a16:creationId xmlns:a16="http://schemas.microsoft.com/office/drawing/2014/main" id="{E9A33C90-3C03-42DC-90AE-950C22E28CAE}"/>
              </a:ext>
            </a:extLst>
          </p:cNvPr>
          <p:cNvSpPr>
            <a:spLocks noGrp="1"/>
          </p:cNvSpPr>
          <p:nvPr>
            <p:ph sz="quarter" idx="14"/>
          </p:nvPr>
        </p:nvSpPr>
        <p:spPr>
          <a:xfrm>
            <a:off x="6019800" y="1574798"/>
            <a:ext cx="2667000" cy="1104900"/>
          </a:xfrm>
          <a:solidFill>
            <a:srgbClr val="C5F3FF"/>
          </a:solidFill>
          <a:ln>
            <a:solidFill>
              <a:srgbClr val="007FA3"/>
            </a:solidFill>
          </a:ln>
        </p:spPr>
        <p:txBody>
          <a:bodyPr anchor="ctr"/>
          <a:lstStyle/>
          <a:p>
            <a:pPr marL="0" indent="0" algn="ctr">
              <a:buNone/>
            </a:pPr>
            <a:r>
              <a:rPr lang="en-US" dirty="0"/>
              <a:t>Rawls’s Social Justice Theory</a:t>
            </a:r>
          </a:p>
        </p:txBody>
      </p:sp>
      <p:sp>
        <p:nvSpPr>
          <p:cNvPr id="9" name="Content Placeholder 8">
            <a:extLst>
              <a:ext uri="{FF2B5EF4-FFF2-40B4-BE49-F238E27FC236}">
                <a16:creationId xmlns:a16="http://schemas.microsoft.com/office/drawing/2014/main" id="{940FB911-277C-455B-83AF-5E1B50C709FE}"/>
              </a:ext>
            </a:extLst>
          </p:cNvPr>
          <p:cNvSpPr>
            <a:spLocks noGrp="1"/>
          </p:cNvSpPr>
          <p:nvPr>
            <p:ph sz="quarter" idx="15"/>
          </p:nvPr>
        </p:nvSpPr>
        <p:spPr>
          <a:xfrm>
            <a:off x="1981200" y="2819401"/>
            <a:ext cx="2590800" cy="1295399"/>
          </a:xfrm>
          <a:solidFill>
            <a:srgbClr val="C5F3FF"/>
          </a:solidFill>
          <a:ln>
            <a:solidFill>
              <a:srgbClr val="007FA3"/>
            </a:solidFill>
          </a:ln>
        </p:spPr>
        <p:txBody>
          <a:bodyPr anchor="ctr"/>
          <a:lstStyle/>
          <a:p>
            <a:pPr marL="0" indent="0" algn="ctr">
              <a:buNone/>
            </a:pPr>
            <a:r>
              <a:rPr lang="en-US" dirty="0"/>
              <a:t>Ethical Relativism</a:t>
            </a:r>
          </a:p>
        </p:txBody>
      </p:sp>
      <p:sp>
        <p:nvSpPr>
          <p:cNvPr id="10" name="Content Placeholder 9">
            <a:extLst>
              <a:ext uri="{FF2B5EF4-FFF2-40B4-BE49-F238E27FC236}">
                <a16:creationId xmlns:a16="http://schemas.microsoft.com/office/drawing/2014/main" id="{55916AF1-A8E4-4947-9456-73A0E26EDF54}"/>
              </a:ext>
            </a:extLst>
          </p:cNvPr>
          <p:cNvSpPr>
            <a:spLocks noGrp="1"/>
          </p:cNvSpPr>
          <p:nvPr>
            <p:ph sz="quarter" idx="16"/>
          </p:nvPr>
        </p:nvSpPr>
        <p:spPr>
          <a:xfrm>
            <a:off x="4724400" y="2819400"/>
            <a:ext cx="2286000" cy="1295399"/>
          </a:xfrm>
          <a:solidFill>
            <a:srgbClr val="C5F3FF"/>
          </a:solidFill>
          <a:ln>
            <a:solidFill>
              <a:srgbClr val="007FA3"/>
            </a:solidFill>
          </a:ln>
        </p:spPr>
        <p:txBody>
          <a:bodyPr anchor="ctr"/>
          <a:lstStyle/>
          <a:p>
            <a:pPr marL="0" indent="0" algn="ctr">
              <a:buNone/>
            </a:pPr>
            <a:r>
              <a:rPr lang="en-US" dirty="0"/>
              <a:t>Kantian Ethics</a:t>
            </a:r>
          </a:p>
        </p:txBody>
      </p:sp>
    </p:spTree>
    <p:extLst>
      <p:ext uri="{BB962C8B-B14F-4D97-AF65-F5344CB8AC3E}">
        <p14:creationId xmlns:p14="http://schemas.microsoft.com/office/powerpoint/2010/main" val="251677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Ethical Fundamentalism</a:t>
            </a:r>
            <a:endParaRPr lang="en-US" sz="3600" dirty="0">
              <a:latin typeface="+mj-lt"/>
            </a:endParaRPr>
          </a:p>
        </p:txBody>
      </p:sp>
      <p:sp>
        <p:nvSpPr>
          <p:cNvPr id="3" name="Content Placeholder 2"/>
          <p:cNvSpPr>
            <a:spLocks noGrp="1"/>
          </p:cNvSpPr>
          <p:nvPr>
            <p:ph idx="1"/>
          </p:nvPr>
        </p:nvSpPr>
        <p:spPr>
          <a:xfrm>
            <a:off x="457200" y="1181100"/>
            <a:ext cx="8229600" cy="2438400"/>
          </a:xfrm>
        </p:spPr>
        <p:txBody>
          <a:bodyPr/>
          <a:lstStyle/>
          <a:p>
            <a:r>
              <a:rPr lang="en-US" altLang="x-none" dirty="0">
                <a:ea typeface="ＭＳ Ｐゴシック" charset="-128"/>
              </a:rPr>
              <a:t>A person looks to an outside source or a central figure for ethical rules or commands</a:t>
            </a:r>
          </a:p>
          <a:p>
            <a:r>
              <a:rPr lang="en-US" altLang="x-none" dirty="0">
                <a:ea typeface="ＭＳ Ｐゴシック" charset="-128"/>
              </a:rPr>
              <a:t>This may be a book or a person</a:t>
            </a:r>
          </a:p>
          <a:p>
            <a:r>
              <a:rPr lang="en-US" altLang="x-none" dirty="0">
                <a:ea typeface="ＭＳ Ｐゴシック" charset="-128"/>
              </a:rPr>
              <a:t>Ethical fundamentalism does not permit people to determine right and wrong for themselves</a:t>
            </a:r>
            <a:endParaRPr lang="en-US" dirty="0"/>
          </a:p>
        </p:txBody>
      </p:sp>
    </p:spTree>
    <p:extLst>
      <p:ext uri="{BB962C8B-B14F-4D97-AF65-F5344CB8AC3E}">
        <p14:creationId xmlns:p14="http://schemas.microsoft.com/office/powerpoint/2010/main" val="351359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Case 42.2: Ethics</a:t>
            </a:r>
            <a:endParaRPr lang="en-US" sz="3600" dirty="0">
              <a:latin typeface="+mj-lt"/>
            </a:endParaRPr>
          </a:p>
        </p:txBody>
      </p:sp>
      <p:sp>
        <p:nvSpPr>
          <p:cNvPr id="3" name="Content Placeholder 2"/>
          <p:cNvSpPr>
            <a:spLocks noGrp="1"/>
          </p:cNvSpPr>
          <p:nvPr>
            <p:ph idx="1"/>
          </p:nvPr>
        </p:nvSpPr>
        <p:spPr>
          <a:xfrm>
            <a:off x="457200" y="1168400"/>
            <a:ext cx="8229600" cy="4470400"/>
          </a:xfrm>
        </p:spPr>
        <p:txBody>
          <a:bodyPr/>
          <a:lstStyle/>
          <a:p>
            <a:r>
              <a:rPr lang="en-US" altLang="x-none" dirty="0">
                <a:ea typeface="ＭＳ Ｐゴシック" charset="-128"/>
              </a:rPr>
              <a:t>Case</a:t>
            </a:r>
          </a:p>
          <a:p>
            <a:pPr lvl="1"/>
            <a:r>
              <a:rPr lang="en-US" altLang="x-none" dirty="0">
                <a:ea typeface="ＭＳ Ｐゴシック" charset="-128"/>
              </a:rPr>
              <a:t>Securities and Exchange Commission v. Zada</a:t>
            </a:r>
          </a:p>
          <a:p>
            <a:pPr lvl="1"/>
            <a:r>
              <a:rPr lang="en-US" altLang="x-none" dirty="0">
                <a:ea typeface="ＭＳ Ｐゴシック" charset="-128"/>
              </a:rPr>
              <a:t>U.S. Ct. of Appeals for the 6th Cir., 787 F.3d 375 (2015)</a:t>
            </a:r>
          </a:p>
          <a:p>
            <a:r>
              <a:rPr lang="en-US" altLang="x-none" dirty="0">
                <a:ea typeface="ＭＳ Ｐゴシック" charset="-128"/>
              </a:rPr>
              <a:t>Facts</a:t>
            </a:r>
          </a:p>
          <a:p>
            <a:pPr lvl="1"/>
            <a:r>
              <a:rPr lang="en-US" altLang="x-none" dirty="0">
                <a:ea typeface="ＭＳ Ｐゴシック" charset="-128"/>
              </a:rPr>
              <a:t>Zada defrauded $56M from 60 people by claiming he was going to purchase oil on their behalf and provide a return of 40% in 2 months. The district court found that Zada violated antifraud provisions of securities law</a:t>
            </a:r>
          </a:p>
          <a:p>
            <a:r>
              <a:rPr lang="en-US" altLang="x-none" dirty="0">
                <a:ea typeface="ＭＳ Ｐゴシック" charset="-128"/>
              </a:rPr>
              <a:t>Issue</a:t>
            </a:r>
          </a:p>
          <a:p>
            <a:pPr lvl="1"/>
            <a:r>
              <a:rPr lang="en-US" altLang="x-none" dirty="0">
                <a:ea typeface="ＭＳ Ｐゴシック" charset="-128"/>
              </a:rPr>
              <a:t>Did Zada commit fraud?</a:t>
            </a:r>
            <a:endParaRPr lang="en-US" dirty="0"/>
          </a:p>
        </p:txBody>
      </p:sp>
    </p:spTree>
    <p:extLst>
      <p:ext uri="{BB962C8B-B14F-4D97-AF65-F5344CB8AC3E}">
        <p14:creationId xmlns:p14="http://schemas.microsoft.com/office/powerpoint/2010/main" val="178963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04"/>
            <a:ext cx="8229600" cy="704596"/>
          </a:xfrm>
        </p:spPr>
        <p:txBody>
          <a:bodyPr anchor="ctr"/>
          <a:lstStyle/>
          <a:p>
            <a:r>
              <a:rPr lang="en-IN" altLang="x-none" sz="3600" dirty="0">
                <a:latin typeface="+mj-lt"/>
              </a:rPr>
              <a:t>Utilitarianism</a:t>
            </a:r>
            <a:endParaRPr lang="en-US" sz="3600" dirty="0">
              <a:latin typeface="+mj-lt"/>
            </a:endParaRPr>
          </a:p>
        </p:txBody>
      </p:sp>
      <p:sp>
        <p:nvSpPr>
          <p:cNvPr id="3" name="Content Placeholder 2"/>
          <p:cNvSpPr>
            <a:spLocks noGrp="1"/>
          </p:cNvSpPr>
          <p:nvPr>
            <p:ph idx="1"/>
          </p:nvPr>
        </p:nvSpPr>
        <p:spPr>
          <a:xfrm>
            <a:off x="457200" y="1168400"/>
            <a:ext cx="8229600" cy="3632200"/>
          </a:xfrm>
        </p:spPr>
        <p:txBody>
          <a:bodyPr/>
          <a:lstStyle/>
          <a:p>
            <a:r>
              <a:rPr lang="en-US" altLang="x-none" dirty="0">
                <a:ea typeface="ＭＳ Ｐゴシック" charset="-128"/>
              </a:rPr>
              <a:t>People must choose the action or follow the rule that provides the greatest good to society</a:t>
            </a:r>
          </a:p>
          <a:p>
            <a:pPr lvl="1"/>
            <a:r>
              <a:rPr lang="en-US" altLang="x-none" dirty="0">
                <a:ea typeface="ＭＳ Ｐゴシック" charset="-128"/>
              </a:rPr>
              <a:t>Origins in works of Bentham and Stuart</a:t>
            </a:r>
          </a:p>
          <a:p>
            <a:r>
              <a:rPr lang="en-US" altLang="x-none" dirty="0">
                <a:ea typeface="ＭＳ Ｐゴシック" charset="-128"/>
              </a:rPr>
              <a:t>It has been criticized because:</a:t>
            </a:r>
          </a:p>
          <a:p>
            <a:pPr lvl="1"/>
            <a:r>
              <a:rPr lang="en-US" altLang="x-none" dirty="0">
                <a:ea typeface="ＭＳ Ｐゴシック" charset="-128"/>
              </a:rPr>
              <a:t>It is difficult to estimate the </a:t>
            </a:r>
            <a:r>
              <a:rPr lang="en-US" altLang="en-US" dirty="0">
                <a:ea typeface="ＭＳ Ｐゴシック" charset="-128"/>
              </a:rPr>
              <a:t>“</a:t>
            </a:r>
            <a:r>
              <a:rPr lang="en-US" altLang="x-none" dirty="0">
                <a:ea typeface="ＭＳ Ｐゴシック" charset="-128"/>
              </a:rPr>
              <a:t>good</a:t>
            </a:r>
            <a:r>
              <a:rPr lang="en-US" altLang="en-US" dirty="0">
                <a:ea typeface="ＭＳ Ｐゴシック" charset="-128"/>
              </a:rPr>
              <a:t>”</a:t>
            </a:r>
            <a:r>
              <a:rPr lang="en-US" altLang="x-none" dirty="0">
                <a:ea typeface="ＭＳ Ｐゴシック" charset="-128"/>
              </a:rPr>
              <a:t> that will result from different actions</a:t>
            </a:r>
          </a:p>
          <a:p>
            <a:pPr lvl="1"/>
            <a:r>
              <a:rPr lang="en-US" altLang="x-none" dirty="0">
                <a:ea typeface="ＭＳ Ｐゴシック" charset="-128"/>
              </a:rPr>
              <a:t>It is hard to apply</a:t>
            </a:r>
          </a:p>
          <a:p>
            <a:pPr lvl="1"/>
            <a:r>
              <a:rPr lang="en-US" altLang="x-none" dirty="0">
                <a:ea typeface="ＭＳ Ｐゴシック" charset="-128"/>
              </a:rPr>
              <a:t>It treats morality as an impersonal calculation</a:t>
            </a:r>
            <a:endParaRPr lang="en-US" dirty="0"/>
          </a:p>
        </p:txBody>
      </p:sp>
    </p:spTree>
    <p:extLst>
      <p:ext uri="{BB962C8B-B14F-4D97-AF65-F5344CB8AC3E}">
        <p14:creationId xmlns:p14="http://schemas.microsoft.com/office/powerpoint/2010/main" val="142264836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7830</TotalTime>
  <Words>1479</Words>
  <Application>Microsoft Office PowerPoint</Application>
  <PresentationFormat>On-screen Show (4:3)</PresentationFormat>
  <Paragraphs>147</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Verdana</vt:lpstr>
      <vt:lpstr>Wingdings</vt:lpstr>
      <vt:lpstr>508 Lecture</vt:lpstr>
      <vt:lpstr>Business Law</vt:lpstr>
      <vt:lpstr>Learning Objectives</vt:lpstr>
      <vt:lpstr>Law and Ethics</vt:lpstr>
      <vt:lpstr>Exhibit 42.1: Law and Ethics</vt:lpstr>
      <vt:lpstr>Case 42.1: Business Ethics</vt:lpstr>
      <vt:lpstr>Major Theories of Business Ethics</vt:lpstr>
      <vt:lpstr>Ethical Fundamentalism</vt:lpstr>
      <vt:lpstr>Case 42.2: Ethics</vt:lpstr>
      <vt:lpstr>Utilitarianism</vt:lpstr>
      <vt:lpstr>Kantian Ethics</vt:lpstr>
      <vt:lpstr>Case 42.3: Business Ethics</vt:lpstr>
      <vt:lpstr>Rawls’s Social Justice Theory (1 of 2)</vt:lpstr>
      <vt:lpstr>Rawls’s Social Justice Theory (2 of 2)</vt:lpstr>
      <vt:lpstr>Ethical Relativism</vt:lpstr>
      <vt:lpstr>Case 42.4: Nondisclosure of Evidence</vt:lpstr>
      <vt:lpstr>Social Responsibility of Business     (1 of 2)</vt:lpstr>
      <vt:lpstr>Social Responsibility of Business     (2 of 2)</vt:lpstr>
      <vt:lpstr>Maximizing Profits</vt:lpstr>
      <vt:lpstr>Moral Minimum</vt:lpstr>
      <vt:lpstr>Sarbanes-Oxley Act</vt:lpstr>
      <vt:lpstr>Stakeholder Interest</vt:lpstr>
      <vt:lpstr>Corporate Citizenship</vt:lpstr>
      <vt:lpstr>Public Benefit Corporations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Law, Eleventh Edition, Chapter 42, Ethics and Social Responsibility of Business</dc:title>
  <dc:subject>Business Law</dc:subject>
  <dc:creator>Henry Cheeseman</dc:creator>
  <cp:keywords>Business, Law</cp:keywords>
  <cp:lastModifiedBy>Syeidah McBride</cp:lastModifiedBy>
  <cp:revision>508</cp:revision>
  <dcterms:created xsi:type="dcterms:W3CDTF">2014-07-14T20:04:21Z</dcterms:created>
  <dcterms:modified xsi:type="dcterms:W3CDTF">2023-08-08T01:39:01Z</dcterms:modified>
  <cp:category>Law and Legislation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