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Cormorant Garamond Bold Italics" panose="020B0604020202020204" charset="0"/>
      <p:regular r:id="rId18"/>
    </p:embeddedFont>
    <p:embeddedFont>
      <p:font typeface="Quicksand" panose="020B0604020202020204" charset="0"/>
      <p:regular r:id="rId19"/>
    </p:embeddedFont>
    <p:embeddedFont>
      <p:font typeface="Quicksand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1" d="100"/>
          <a:sy n="31" d="100"/>
        </p:scale>
        <p:origin x="104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cdc.gov/womens-health/lcod/index.html" TargetMode="External"/><Relationship Id="rId2" Type="http://schemas.openxmlformats.org/officeDocument/2006/relationships/hyperlink" Target="https://www.cdc.gov/brfss/annual_data/annual_2022.html" TargetMode="Externa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43764" y="2036082"/>
            <a:ext cx="16229942" cy="3356610"/>
          </a:xfrm>
          <a:prstGeom prst="rect">
            <a:avLst/>
          </a:prstGeom>
        </p:spPr>
        <p:txBody>
          <a:bodyPr lIns="0" tIns="0" rIns="0" bIns="0" rtlCol="0" anchor="t">
            <a:spAutoFit/>
          </a:bodyPr>
          <a:lstStyle/>
          <a:p>
            <a:pPr marL="0" lvl="0" indent="0" algn="ctr">
              <a:lnSpc>
                <a:spcPts val="13439"/>
              </a:lnSpc>
              <a:spcBef>
                <a:spcPct val="0"/>
              </a:spcBef>
            </a:pPr>
            <a:r>
              <a:rPr lang="en-US" sz="9600" b="1" i="1">
                <a:solidFill>
                  <a:srgbClr val="0F4662"/>
                </a:solidFill>
                <a:latin typeface="Cormorant Garamond Bold Italics"/>
                <a:ea typeface="Cormorant Garamond Bold Italics"/>
                <a:cs typeface="Cormorant Garamond Bold Italics"/>
                <a:sym typeface="Cormorant Garamond Bold Italics"/>
              </a:rPr>
              <a:t>Heart Risk Prediction Through Logistic Regression Model</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2737539" y="5768762"/>
            <a:ext cx="12812922" cy="863600"/>
          </a:xfrm>
          <a:prstGeom prst="rect">
            <a:avLst/>
          </a:prstGeom>
        </p:spPr>
        <p:txBody>
          <a:bodyPr lIns="0" tIns="0" rIns="0" bIns="0" rtlCol="0" anchor="t">
            <a:spAutoFit/>
          </a:bodyPr>
          <a:lstStyle/>
          <a:p>
            <a:pPr marL="0" lvl="0" indent="0" algn="ctr">
              <a:lnSpc>
                <a:spcPts val="7000"/>
              </a:lnSpc>
              <a:spcBef>
                <a:spcPct val="0"/>
              </a:spcBef>
            </a:pPr>
            <a:r>
              <a:rPr lang="en-US" sz="5000">
                <a:solidFill>
                  <a:srgbClr val="0F4662"/>
                </a:solidFill>
                <a:latin typeface="Quicksand"/>
                <a:ea typeface="Quicksand"/>
                <a:cs typeface="Quicksand"/>
                <a:sym typeface="Quicksand"/>
              </a:rPr>
              <a:t>Kimberly Stein, MS</a:t>
            </a:r>
          </a:p>
        </p:txBody>
      </p:sp>
      <p:sp>
        <p:nvSpPr>
          <p:cNvPr id="7" name="TextBox 7"/>
          <p:cNvSpPr txBox="1"/>
          <p:nvPr/>
        </p:nvSpPr>
        <p:spPr>
          <a:xfrm>
            <a:off x="5464327" y="7051462"/>
            <a:ext cx="7359345" cy="1253490"/>
          </a:xfrm>
          <a:prstGeom prst="rect">
            <a:avLst/>
          </a:prstGeom>
        </p:spPr>
        <p:txBody>
          <a:bodyPr lIns="0" tIns="0" rIns="0" bIns="0" rtlCol="0" anchor="t">
            <a:spAutoFit/>
          </a:bodyPr>
          <a:lstStyle/>
          <a:p>
            <a:pPr algn="ctr">
              <a:lnSpc>
                <a:spcPts val="3359"/>
              </a:lnSpc>
            </a:pPr>
            <a:r>
              <a:rPr lang="en-US" sz="2400">
                <a:solidFill>
                  <a:srgbClr val="0F4662"/>
                </a:solidFill>
                <a:latin typeface="Quicksand"/>
                <a:ea typeface="Quicksand"/>
                <a:cs typeface="Quicksand"/>
                <a:sym typeface="Quicksand"/>
              </a:rPr>
              <a:t>MS Data Analytics - Data Science</a:t>
            </a:r>
          </a:p>
          <a:p>
            <a:pPr algn="ctr">
              <a:lnSpc>
                <a:spcPts val="3359"/>
              </a:lnSpc>
            </a:pPr>
            <a:r>
              <a:rPr lang="en-US" sz="2400">
                <a:solidFill>
                  <a:srgbClr val="0F4662"/>
                </a:solidFill>
                <a:latin typeface="Quicksand"/>
                <a:ea typeface="Quicksand"/>
                <a:cs typeface="Quicksand"/>
                <a:sym typeface="Quicksand"/>
              </a:rPr>
              <a:t>Western Governors University</a:t>
            </a:r>
          </a:p>
          <a:p>
            <a:pPr marL="0" lvl="0" indent="0" algn="ctr">
              <a:lnSpc>
                <a:spcPts val="3359"/>
              </a:lnSpc>
              <a:spcBef>
                <a:spcPct val="0"/>
              </a:spcBef>
            </a:pPr>
            <a:r>
              <a:rPr lang="en-US" sz="2400">
                <a:solidFill>
                  <a:srgbClr val="0F4662"/>
                </a:solidFill>
                <a:latin typeface="Quicksand"/>
                <a:ea typeface="Quicksand"/>
                <a:cs typeface="Quicksand"/>
                <a:sym typeface="Quicksand"/>
              </a:rPr>
              <a:t>March, 2025</a:t>
            </a:r>
          </a:p>
        </p:txBody>
      </p:sp>
      <p:sp>
        <p:nvSpPr>
          <p:cNvPr id="8" name="Freeform 8"/>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3660651" y="0"/>
            <a:ext cx="4627349" cy="10287000"/>
            <a:chOff x="0" y="0"/>
            <a:chExt cx="1218726" cy="2709333"/>
          </a:xfrm>
        </p:grpSpPr>
        <p:sp>
          <p:nvSpPr>
            <p:cNvPr id="3" name="Freeform 3"/>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7994A0"/>
            </a:solidFill>
          </p:spPr>
          <p:txBody>
            <a:bodyPr/>
            <a:lstStyle/>
            <a:p>
              <a:endParaRPr lang="en-US"/>
            </a:p>
          </p:txBody>
        </p:sp>
        <p:sp>
          <p:nvSpPr>
            <p:cNvPr id="4" name="TextBox 4"/>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sp>
        <p:nvSpPr>
          <p:cNvPr id="5" name="Freeform 5"/>
          <p:cNvSpPr/>
          <p:nvPr/>
        </p:nvSpPr>
        <p:spPr>
          <a:xfrm>
            <a:off x="8547417" y="1684924"/>
            <a:ext cx="8448159" cy="7332364"/>
          </a:xfrm>
          <a:custGeom>
            <a:avLst/>
            <a:gdLst/>
            <a:ahLst/>
            <a:cxnLst/>
            <a:rect l="l" t="t" r="r" b="b"/>
            <a:pathLst>
              <a:path w="8448159" h="7332364">
                <a:moveTo>
                  <a:pt x="0" y="0"/>
                </a:moveTo>
                <a:lnTo>
                  <a:pt x="8448158" y="0"/>
                </a:lnTo>
                <a:lnTo>
                  <a:pt x="8448158" y="7332364"/>
                </a:lnTo>
                <a:lnTo>
                  <a:pt x="0" y="7332364"/>
                </a:lnTo>
                <a:lnTo>
                  <a:pt x="0" y="0"/>
                </a:lnTo>
                <a:close/>
              </a:path>
            </a:pathLst>
          </a:custGeom>
          <a:blipFill>
            <a:blip r:embed="rId2"/>
            <a:stretch>
              <a:fillRect/>
            </a:stretch>
          </a:blipFill>
        </p:spPr>
        <p:txBody>
          <a:bodyPr/>
          <a:lstStyle/>
          <a:p>
            <a:endParaRPr lang="en-US"/>
          </a:p>
        </p:txBody>
      </p:sp>
      <p:sp>
        <p:nvSpPr>
          <p:cNvPr id="6" name="Freeform 6"/>
          <p:cNvSpPr/>
          <p:nvPr/>
        </p:nvSpPr>
        <p:spPr>
          <a:xfrm>
            <a:off x="3213241" y="7426613"/>
            <a:ext cx="4673835" cy="1590675"/>
          </a:xfrm>
          <a:custGeom>
            <a:avLst/>
            <a:gdLst/>
            <a:ahLst/>
            <a:cxnLst/>
            <a:rect l="l" t="t" r="r" b="b"/>
            <a:pathLst>
              <a:path w="4673835" h="1590675">
                <a:moveTo>
                  <a:pt x="0" y="0"/>
                </a:moveTo>
                <a:lnTo>
                  <a:pt x="4673835" y="0"/>
                </a:lnTo>
                <a:lnTo>
                  <a:pt x="4673835" y="1590675"/>
                </a:lnTo>
                <a:lnTo>
                  <a:pt x="0" y="1590675"/>
                </a:lnTo>
                <a:lnTo>
                  <a:pt x="0" y="0"/>
                </a:lnTo>
                <a:close/>
              </a:path>
            </a:pathLst>
          </a:custGeom>
          <a:blipFill>
            <a:blip r:embed="rId3"/>
            <a:stretch>
              <a:fillRect/>
            </a:stretch>
          </a:blipFill>
        </p:spPr>
        <p:txBody>
          <a:bodyPr/>
          <a:lstStyle/>
          <a:p>
            <a:endParaRPr lang="en-US"/>
          </a:p>
        </p:txBody>
      </p:sp>
      <p:sp>
        <p:nvSpPr>
          <p:cNvPr id="7" name="TextBox 7"/>
          <p:cNvSpPr txBox="1"/>
          <p:nvPr/>
        </p:nvSpPr>
        <p:spPr>
          <a:xfrm>
            <a:off x="1028700" y="599709"/>
            <a:ext cx="570284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Results of Analysis</a:t>
            </a:r>
          </a:p>
        </p:txBody>
      </p:sp>
      <p:sp>
        <p:nvSpPr>
          <p:cNvPr id="8" name="TextBox 8"/>
          <p:cNvSpPr txBox="1"/>
          <p:nvPr/>
        </p:nvSpPr>
        <p:spPr>
          <a:xfrm>
            <a:off x="1028700" y="2434248"/>
            <a:ext cx="6858376" cy="254317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Testing compares model predictions with actual values in the test set</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Model predicts risk with 90.9% accuracy</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More likely to give false negative than false positive</a:t>
            </a:r>
          </a:p>
        </p:txBody>
      </p:sp>
      <p:sp>
        <p:nvSpPr>
          <p:cNvPr id="9" name="TextBox 9"/>
          <p:cNvSpPr txBox="1"/>
          <p:nvPr/>
        </p:nvSpPr>
        <p:spPr>
          <a:xfrm>
            <a:off x="1028700" y="5580673"/>
            <a:ext cx="6858376" cy="151447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1 is positive, 0 is negative</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Large proportion of participants with no risk</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Very few false positive predictions</a:t>
            </a:r>
          </a:p>
        </p:txBody>
      </p:sp>
      <p:sp>
        <p:nvSpPr>
          <p:cNvPr id="10" name="TextBox 10"/>
          <p:cNvSpPr txBox="1"/>
          <p:nvPr/>
        </p:nvSpPr>
        <p:spPr>
          <a:xfrm>
            <a:off x="1028700" y="1914818"/>
            <a:ext cx="10527757"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Accuracy:</a:t>
            </a:r>
          </a:p>
        </p:txBody>
      </p:sp>
      <p:sp>
        <p:nvSpPr>
          <p:cNvPr id="11" name="TextBox 11"/>
          <p:cNvSpPr txBox="1"/>
          <p:nvPr/>
        </p:nvSpPr>
        <p:spPr>
          <a:xfrm>
            <a:off x="1028700" y="4986948"/>
            <a:ext cx="10527757"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Confusion Matrix: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1978387"/>
            <a:ext cx="9345706" cy="4684395"/>
          </a:xfrm>
          <a:prstGeom prst="rect">
            <a:avLst/>
          </a:prstGeom>
        </p:spPr>
        <p:txBody>
          <a:bodyPr lIns="0" tIns="0" rIns="0" bIns="0" rtlCol="0" anchor="t">
            <a:spAutoFit/>
          </a:bodyPr>
          <a:lstStyle/>
          <a:p>
            <a:pPr algn="l">
              <a:lnSpc>
                <a:spcPts val="4199"/>
              </a:lnSpc>
            </a:pPr>
            <a:r>
              <a:rPr lang="en-US" sz="2799" b="1">
                <a:solidFill>
                  <a:srgbClr val="0F4662"/>
                </a:solidFill>
                <a:latin typeface="Quicksand Bold"/>
                <a:ea typeface="Quicksand Bold"/>
                <a:cs typeface="Quicksand Bold"/>
                <a:sym typeface="Quicksand Bold"/>
              </a:rPr>
              <a:t>Logistic regression limitations:</a:t>
            </a:r>
          </a:p>
          <a:p>
            <a:pPr marL="518160" lvl="1" indent="-259080" algn="l">
              <a:lnSpc>
                <a:spcPts val="3600"/>
              </a:lnSpc>
              <a:buFont typeface="Arial"/>
              <a:buChar char="•"/>
            </a:pPr>
            <a:r>
              <a:rPr lang="en-US" sz="2400">
                <a:solidFill>
                  <a:srgbClr val="0F4662"/>
                </a:solidFill>
                <a:latin typeface="Quicksand"/>
                <a:ea typeface="Quicksand"/>
                <a:cs typeface="Quicksand"/>
                <a:sym typeface="Quicksand"/>
              </a:rPr>
              <a:t>Logistic regression assumes a linear relationship between the log odds of the variables, so it may not capture non-linear patterns</a:t>
            </a:r>
          </a:p>
          <a:p>
            <a:pPr marL="518160" lvl="1" indent="-259080" algn="l">
              <a:lnSpc>
                <a:spcPts val="3600"/>
              </a:lnSpc>
              <a:buFont typeface="Arial"/>
              <a:buChar char="•"/>
            </a:pPr>
            <a:r>
              <a:rPr lang="en-US" sz="2400">
                <a:solidFill>
                  <a:srgbClr val="0F4662"/>
                </a:solidFill>
                <a:latin typeface="Quicksand"/>
                <a:ea typeface="Quicksand"/>
                <a:cs typeface="Quicksand"/>
                <a:sym typeface="Quicksand"/>
              </a:rPr>
              <a:t>Logistic regression is sensitive to outliers, which is why the data-cleaning process is so important</a:t>
            </a:r>
          </a:p>
          <a:p>
            <a:pPr marL="518160" lvl="1" indent="-259080" algn="l">
              <a:lnSpc>
                <a:spcPts val="3600"/>
              </a:lnSpc>
              <a:buFont typeface="Arial"/>
              <a:buChar char="•"/>
            </a:pPr>
            <a:r>
              <a:rPr lang="en-US" sz="2400">
                <a:solidFill>
                  <a:srgbClr val="0F4662"/>
                </a:solidFill>
                <a:latin typeface="Quicksand"/>
                <a:ea typeface="Quicksand"/>
                <a:cs typeface="Quicksand"/>
                <a:sym typeface="Quicksand"/>
              </a:rPr>
              <a:t>This regression model is sensitive to irrelevant variables, which is why stepwise regression was used to verify the inclusion of all variables</a:t>
            </a:r>
          </a:p>
          <a:p>
            <a:pPr algn="l">
              <a:lnSpc>
                <a:spcPts val="4199"/>
              </a:lnSpc>
            </a:pPr>
            <a:endParaRPr lang="en-US" sz="2400">
              <a:solidFill>
                <a:srgbClr val="0F4662"/>
              </a:solidFill>
              <a:latin typeface="Quicksand"/>
              <a:ea typeface="Quicksand"/>
              <a:cs typeface="Quicksand"/>
              <a:sym typeface="Quicksand"/>
            </a:endParaRPr>
          </a:p>
        </p:txBody>
      </p:sp>
      <p:sp>
        <p:nvSpPr>
          <p:cNvPr id="3" name="Freeform 3"/>
          <p:cNvSpPr/>
          <p:nvPr/>
        </p:nvSpPr>
        <p:spPr>
          <a:xfrm>
            <a:off x="10634112" y="2064112"/>
            <a:ext cx="6724499" cy="4764949"/>
          </a:xfrm>
          <a:custGeom>
            <a:avLst/>
            <a:gdLst/>
            <a:ahLst/>
            <a:cxnLst/>
            <a:rect l="l" t="t" r="r" b="b"/>
            <a:pathLst>
              <a:path w="6724499" h="4764949">
                <a:moveTo>
                  <a:pt x="0" y="0"/>
                </a:moveTo>
                <a:lnTo>
                  <a:pt x="6724499" y="0"/>
                </a:lnTo>
                <a:lnTo>
                  <a:pt x="6724499" y="4764949"/>
                </a:lnTo>
                <a:lnTo>
                  <a:pt x="0" y="4764949"/>
                </a:lnTo>
                <a:lnTo>
                  <a:pt x="0" y="0"/>
                </a:lnTo>
                <a:close/>
              </a:path>
            </a:pathLst>
          </a:custGeom>
          <a:blipFill>
            <a:blip r:embed="rId2"/>
            <a:stretch>
              <a:fillRect/>
            </a:stretch>
          </a:blipFill>
        </p:spPr>
        <p:txBody>
          <a:bodyPr/>
          <a:lstStyle/>
          <a:p>
            <a:endParaRPr lang="en-US"/>
          </a:p>
        </p:txBody>
      </p:sp>
      <p:sp>
        <p:nvSpPr>
          <p:cNvPr id="4" name="TextBox 4"/>
          <p:cNvSpPr txBox="1"/>
          <p:nvPr/>
        </p:nvSpPr>
        <p:spPr>
          <a:xfrm>
            <a:off x="1028700" y="599709"/>
            <a:ext cx="11537525"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Limitations</a:t>
            </a:r>
          </a:p>
        </p:txBody>
      </p:sp>
      <p:sp>
        <p:nvSpPr>
          <p:cNvPr id="5" name="TextBox 5"/>
          <p:cNvSpPr txBox="1"/>
          <p:nvPr/>
        </p:nvSpPr>
        <p:spPr>
          <a:xfrm>
            <a:off x="1028700" y="6461760"/>
            <a:ext cx="13131588" cy="2796540"/>
          </a:xfrm>
          <a:prstGeom prst="rect">
            <a:avLst/>
          </a:prstGeom>
        </p:spPr>
        <p:txBody>
          <a:bodyPr lIns="0" tIns="0" rIns="0" bIns="0" rtlCol="0" anchor="t">
            <a:spAutoFit/>
          </a:bodyPr>
          <a:lstStyle/>
          <a:p>
            <a:pPr algn="l">
              <a:lnSpc>
                <a:spcPts val="4199"/>
              </a:lnSpc>
            </a:pPr>
            <a:r>
              <a:rPr lang="en-US" sz="2799" b="1">
                <a:solidFill>
                  <a:srgbClr val="0F4662"/>
                </a:solidFill>
                <a:latin typeface="Quicksand Bold"/>
                <a:ea typeface="Quicksand Bold"/>
                <a:cs typeface="Quicksand Bold"/>
                <a:sym typeface="Quicksand Bold"/>
              </a:rPr>
              <a:t>Model limitations:</a:t>
            </a:r>
          </a:p>
          <a:p>
            <a:pPr marL="518162" lvl="1" indent="-259081" algn="l">
              <a:lnSpc>
                <a:spcPts val="3600"/>
              </a:lnSpc>
              <a:buFont typeface="Arial"/>
              <a:buChar char="•"/>
            </a:pPr>
            <a:r>
              <a:rPr lang="en-US" sz="2400">
                <a:solidFill>
                  <a:srgbClr val="0F4662"/>
                </a:solidFill>
                <a:latin typeface="Quicksand"/>
                <a:ea typeface="Quicksand"/>
                <a:cs typeface="Quicksand"/>
                <a:sym typeface="Quicksand"/>
              </a:rPr>
              <a:t>The model produced a higher number of false negatives than false positives</a:t>
            </a:r>
          </a:p>
          <a:p>
            <a:pPr marL="518162" lvl="1" indent="-259081" algn="l">
              <a:lnSpc>
                <a:spcPts val="3600"/>
              </a:lnSpc>
              <a:buFont typeface="Arial"/>
              <a:buChar char="•"/>
            </a:pPr>
            <a:r>
              <a:rPr lang="en-US" sz="2400">
                <a:solidFill>
                  <a:srgbClr val="0F4662"/>
                </a:solidFill>
                <a:latin typeface="Quicksand"/>
                <a:ea typeface="Quicksand"/>
                <a:cs typeface="Quicksand"/>
                <a:sym typeface="Quicksand"/>
              </a:rPr>
              <a:t>Precision (ability of model to correctly predict positive class) is 48%</a:t>
            </a:r>
          </a:p>
          <a:p>
            <a:pPr marL="518162" lvl="1" indent="-259081" algn="l">
              <a:lnSpc>
                <a:spcPts val="3600"/>
              </a:lnSpc>
              <a:buFont typeface="Arial"/>
              <a:buChar char="•"/>
            </a:pPr>
            <a:r>
              <a:rPr lang="en-US" sz="2400">
                <a:solidFill>
                  <a:srgbClr val="0F4662"/>
                </a:solidFill>
                <a:latin typeface="Quicksand"/>
                <a:ea typeface="Quicksand"/>
                <a:cs typeface="Quicksand"/>
                <a:sym typeface="Quicksand"/>
              </a:rPr>
              <a:t>Sensitivity (proportion of true positives) is 58%</a:t>
            </a:r>
          </a:p>
          <a:p>
            <a:pPr marL="518162" lvl="1" indent="-259081" algn="l">
              <a:lnSpc>
                <a:spcPts val="3600"/>
              </a:lnSpc>
              <a:buFont typeface="Arial"/>
              <a:buChar char="•"/>
            </a:pPr>
            <a:r>
              <a:rPr lang="en-US" sz="2400">
                <a:solidFill>
                  <a:srgbClr val="0F4662"/>
                </a:solidFill>
                <a:latin typeface="Quicksand"/>
                <a:ea typeface="Quicksand"/>
                <a:cs typeface="Quicksand"/>
                <a:sym typeface="Quicksand"/>
              </a:rPr>
              <a:t>If a patient is predicted not to have risk but has high-risk health factors, discussions with their medical team could still be important for prevention of heart problems</a:t>
            </a:r>
          </a:p>
        </p:txBody>
      </p:sp>
      <p:grpSp>
        <p:nvGrpSpPr>
          <p:cNvPr id="6" name="Group 6"/>
          <p:cNvGrpSpPr/>
          <p:nvPr/>
        </p:nvGrpSpPr>
        <p:grpSpPr>
          <a:xfrm>
            <a:off x="9871115" y="5897325"/>
            <a:ext cx="762997" cy="488892"/>
            <a:chOff x="0" y="0"/>
            <a:chExt cx="812800" cy="520803"/>
          </a:xfrm>
        </p:grpSpPr>
        <p:sp>
          <p:nvSpPr>
            <p:cNvPr id="7" name="Freeform 7"/>
            <p:cNvSpPr/>
            <p:nvPr/>
          </p:nvSpPr>
          <p:spPr>
            <a:xfrm>
              <a:off x="0" y="0"/>
              <a:ext cx="812800" cy="520803"/>
            </a:xfrm>
            <a:custGeom>
              <a:avLst/>
              <a:gdLst/>
              <a:ahLst/>
              <a:cxnLst/>
              <a:rect l="l" t="t" r="r" b="b"/>
              <a:pathLst>
                <a:path w="812800" h="520803">
                  <a:moveTo>
                    <a:pt x="812800" y="260401"/>
                  </a:moveTo>
                  <a:lnTo>
                    <a:pt x="406400" y="0"/>
                  </a:lnTo>
                  <a:lnTo>
                    <a:pt x="406400" y="203200"/>
                  </a:lnTo>
                  <a:lnTo>
                    <a:pt x="0" y="203200"/>
                  </a:lnTo>
                  <a:lnTo>
                    <a:pt x="0" y="317603"/>
                  </a:lnTo>
                  <a:lnTo>
                    <a:pt x="406400" y="317603"/>
                  </a:lnTo>
                  <a:lnTo>
                    <a:pt x="406400" y="520803"/>
                  </a:lnTo>
                  <a:lnTo>
                    <a:pt x="812800" y="260401"/>
                  </a:lnTo>
                  <a:close/>
                </a:path>
              </a:pathLst>
            </a:custGeom>
            <a:solidFill>
              <a:srgbClr val="A9BECB"/>
            </a:solidFill>
          </p:spPr>
          <p:txBody>
            <a:bodyPr/>
            <a:lstStyle/>
            <a:p>
              <a:endParaRPr lang="en-US"/>
            </a:p>
          </p:txBody>
        </p:sp>
        <p:sp>
          <p:nvSpPr>
            <p:cNvPr id="8" name="TextBox 8"/>
            <p:cNvSpPr txBox="1"/>
            <p:nvPr/>
          </p:nvSpPr>
          <p:spPr>
            <a:xfrm>
              <a:off x="0" y="79375"/>
              <a:ext cx="711200" cy="238228"/>
            </a:xfrm>
            <a:prstGeom prst="rect">
              <a:avLst/>
            </a:prstGeom>
          </p:spPr>
          <p:txBody>
            <a:bodyPr lIns="50800" tIns="50800" rIns="50800" bIns="50800" rtlCol="0" anchor="ctr"/>
            <a:lstStyle/>
            <a:p>
              <a:pPr algn="ctr">
                <a:lnSpc>
                  <a:spcPts val="4079"/>
                </a:lnSpc>
              </a:pPr>
              <a:endParaRPr/>
            </a:p>
          </p:txBody>
        </p:sp>
      </p:grpSp>
      <p:grpSp>
        <p:nvGrpSpPr>
          <p:cNvPr id="9" name="Group 9"/>
          <p:cNvGrpSpPr/>
          <p:nvPr/>
        </p:nvGrpSpPr>
        <p:grpSpPr>
          <a:xfrm>
            <a:off x="9871115" y="3672231"/>
            <a:ext cx="762997" cy="488892"/>
            <a:chOff x="0" y="0"/>
            <a:chExt cx="812800" cy="520803"/>
          </a:xfrm>
        </p:grpSpPr>
        <p:sp>
          <p:nvSpPr>
            <p:cNvPr id="10" name="Freeform 10"/>
            <p:cNvSpPr/>
            <p:nvPr/>
          </p:nvSpPr>
          <p:spPr>
            <a:xfrm>
              <a:off x="0" y="0"/>
              <a:ext cx="812800" cy="520803"/>
            </a:xfrm>
            <a:custGeom>
              <a:avLst/>
              <a:gdLst/>
              <a:ahLst/>
              <a:cxnLst/>
              <a:rect l="l" t="t" r="r" b="b"/>
              <a:pathLst>
                <a:path w="812800" h="520803">
                  <a:moveTo>
                    <a:pt x="812800" y="260401"/>
                  </a:moveTo>
                  <a:lnTo>
                    <a:pt x="406400" y="0"/>
                  </a:lnTo>
                  <a:lnTo>
                    <a:pt x="406400" y="203200"/>
                  </a:lnTo>
                  <a:lnTo>
                    <a:pt x="0" y="203200"/>
                  </a:lnTo>
                  <a:lnTo>
                    <a:pt x="0" y="317603"/>
                  </a:lnTo>
                  <a:lnTo>
                    <a:pt x="406400" y="317603"/>
                  </a:lnTo>
                  <a:lnTo>
                    <a:pt x="406400" y="520803"/>
                  </a:lnTo>
                  <a:lnTo>
                    <a:pt x="812800" y="260401"/>
                  </a:lnTo>
                  <a:close/>
                </a:path>
              </a:pathLst>
            </a:custGeom>
            <a:solidFill>
              <a:srgbClr val="A9BECB"/>
            </a:solidFill>
          </p:spPr>
          <p:txBody>
            <a:bodyPr/>
            <a:lstStyle/>
            <a:p>
              <a:endParaRPr lang="en-US"/>
            </a:p>
          </p:txBody>
        </p:sp>
        <p:sp>
          <p:nvSpPr>
            <p:cNvPr id="11" name="TextBox 11"/>
            <p:cNvSpPr txBox="1"/>
            <p:nvPr/>
          </p:nvSpPr>
          <p:spPr>
            <a:xfrm>
              <a:off x="0" y="79375"/>
              <a:ext cx="711200" cy="238228"/>
            </a:xfrm>
            <a:prstGeom prst="rect">
              <a:avLst/>
            </a:prstGeom>
          </p:spPr>
          <p:txBody>
            <a:bodyPr lIns="50800" tIns="50800" rIns="50800" bIns="50800" rtlCol="0" anchor="ctr"/>
            <a:lstStyle/>
            <a:p>
              <a:pPr algn="ctr">
                <a:lnSpc>
                  <a:spcPts val="4079"/>
                </a:lnSpc>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BE5EA"/>
        </a:solidFill>
        <a:effectLst/>
      </p:bgPr>
    </p:bg>
    <p:spTree>
      <p:nvGrpSpPr>
        <p:cNvPr id="1" name=""/>
        <p:cNvGrpSpPr/>
        <p:nvPr/>
      </p:nvGrpSpPr>
      <p:grpSpPr>
        <a:xfrm>
          <a:off x="0" y="0"/>
          <a:ext cx="0" cy="0"/>
          <a:chOff x="0" y="0"/>
          <a:chExt cx="0" cy="0"/>
        </a:xfrm>
      </p:grpSpPr>
      <p:sp>
        <p:nvSpPr>
          <p:cNvPr id="2" name="Freeform 2"/>
          <p:cNvSpPr/>
          <p:nvPr/>
        </p:nvSpPr>
        <p:spPr>
          <a:xfrm>
            <a:off x="5639478" y="5359550"/>
            <a:ext cx="7009043" cy="4672696"/>
          </a:xfrm>
          <a:custGeom>
            <a:avLst/>
            <a:gdLst/>
            <a:ahLst/>
            <a:cxnLst/>
            <a:rect l="l" t="t" r="r" b="b"/>
            <a:pathLst>
              <a:path w="7009043" h="4672696">
                <a:moveTo>
                  <a:pt x="0" y="0"/>
                </a:moveTo>
                <a:lnTo>
                  <a:pt x="7009044" y="0"/>
                </a:lnTo>
                <a:lnTo>
                  <a:pt x="7009044" y="4672696"/>
                </a:lnTo>
                <a:lnTo>
                  <a:pt x="0" y="4672696"/>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599709"/>
            <a:ext cx="10326591"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Recommendations for Use</a:t>
            </a:r>
          </a:p>
        </p:txBody>
      </p:sp>
      <p:sp>
        <p:nvSpPr>
          <p:cNvPr id="4" name="TextBox 4"/>
          <p:cNvSpPr txBox="1"/>
          <p:nvPr/>
        </p:nvSpPr>
        <p:spPr>
          <a:xfrm>
            <a:off x="1028700" y="1934897"/>
            <a:ext cx="14795575" cy="357187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Healthcare providers can use the model to create predictions for patients while bearing in mind that it can provide false negative predictions</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D</a:t>
            </a:r>
            <a:r>
              <a:rPr lang="en-US" sz="2400" u="none" strike="noStrike">
                <a:solidFill>
                  <a:srgbClr val="0F4662"/>
                </a:solidFill>
                <a:latin typeface="Quicksand"/>
                <a:ea typeface="Quicksand"/>
                <a:cs typeface="Quicksand"/>
                <a:sym typeface="Quicksand"/>
              </a:rPr>
              <a:t>iscuss applicable risk and preventative factors to protect patient health</a:t>
            </a:r>
          </a:p>
          <a:p>
            <a:pPr marL="518160" lvl="1" indent="-259080" algn="l">
              <a:lnSpc>
                <a:spcPts val="4079"/>
              </a:lnSpc>
              <a:buFont typeface="Arial"/>
              <a:buChar char="•"/>
            </a:pPr>
            <a:r>
              <a:rPr lang="en-US" sz="2400" u="none" strike="noStrike">
                <a:solidFill>
                  <a:srgbClr val="0F4662"/>
                </a:solidFill>
                <a:latin typeface="Quicksand"/>
                <a:ea typeface="Quicksand"/>
                <a:cs typeface="Quicksand"/>
                <a:sym typeface="Quicksand"/>
              </a:rPr>
              <a:t>Model produced few false positives, so if a patient is predicted to be at risk, they likely are at high-risk for heart attack or coronary heart disease</a:t>
            </a:r>
          </a:p>
          <a:p>
            <a:pPr marL="518160" lvl="1" indent="-259080" algn="l">
              <a:lnSpc>
                <a:spcPts val="4079"/>
              </a:lnSpc>
              <a:buFont typeface="Arial"/>
              <a:buChar char="•"/>
            </a:pPr>
            <a:r>
              <a:rPr lang="en-US" sz="2400" u="none" strike="noStrike">
                <a:solidFill>
                  <a:srgbClr val="0F4662"/>
                </a:solidFill>
                <a:latin typeface="Quicksand"/>
                <a:ea typeface="Quicksand"/>
                <a:cs typeface="Quicksand"/>
                <a:sym typeface="Quicksand"/>
              </a:rPr>
              <a:t>Implementation of model must accompany care and follow-up with medical care from licensed professionals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BE5EA"/>
        </a:solidFill>
        <a:effectLst/>
      </p:bgPr>
    </p:bg>
    <p:spTree>
      <p:nvGrpSpPr>
        <p:cNvPr id="1" name=""/>
        <p:cNvGrpSpPr/>
        <p:nvPr/>
      </p:nvGrpSpPr>
      <p:grpSpPr>
        <a:xfrm>
          <a:off x="0" y="0"/>
          <a:ext cx="0" cy="0"/>
          <a:chOff x="0" y="0"/>
          <a:chExt cx="0" cy="0"/>
        </a:xfrm>
      </p:grpSpPr>
      <p:sp>
        <p:nvSpPr>
          <p:cNvPr id="2" name="TextBox 2"/>
          <p:cNvSpPr txBox="1"/>
          <p:nvPr/>
        </p:nvSpPr>
        <p:spPr>
          <a:xfrm>
            <a:off x="1028700" y="599709"/>
            <a:ext cx="10326591"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Future Use of Model and Data</a:t>
            </a:r>
          </a:p>
        </p:txBody>
      </p:sp>
      <p:sp>
        <p:nvSpPr>
          <p:cNvPr id="3" name="TextBox 3"/>
          <p:cNvSpPr txBox="1"/>
          <p:nvPr/>
        </p:nvSpPr>
        <p:spPr>
          <a:xfrm>
            <a:off x="1028700" y="1934897"/>
            <a:ext cx="14795575" cy="254317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Original dataset contained 328 variables, including other chronic diseases, so it could be used to predict other types of chronic illness among patients</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Using analysis to predict disease can help patients who do not have the means to undergo genetic testing to determine risk</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Increasing the number of independent variables could improve model performance</a:t>
            </a:r>
          </a:p>
        </p:txBody>
      </p:sp>
      <p:sp>
        <p:nvSpPr>
          <p:cNvPr id="4" name="Freeform 4"/>
          <p:cNvSpPr/>
          <p:nvPr/>
        </p:nvSpPr>
        <p:spPr>
          <a:xfrm>
            <a:off x="6233715" y="5380345"/>
            <a:ext cx="5820570" cy="3877955"/>
          </a:xfrm>
          <a:custGeom>
            <a:avLst/>
            <a:gdLst/>
            <a:ahLst/>
            <a:cxnLst/>
            <a:rect l="l" t="t" r="r" b="b"/>
            <a:pathLst>
              <a:path w="5820570" h="3877955">
                <a:moveTo>
                  <a:pt x="0" y="0"/>
                </a:moveTo>
                <a:lnTo>
                  <a:pt x="5820570" y="0"/>
                </a:lnTo>
                <a:lnTo>
                  <a:pt x="5820570" y="3877955"/>
                </a:lnTo>
                <a:lnTo>
                  <a:pt x="0" y="3877955"/>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599709"/>
            <a:ext cx="11534821"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Benefits of Study</a:t>
            </a:r>
          </a:p>
        </p:txBody>
      </p:sp>
      <p:sp>
        <p:nvSpPr>
          <p:cNvPr id="3" name="TextBox 3"/>
          <p:cNvSpPr txBox="1"/>
          <p:nvPr/>
        </p:nvSpPr>
        <p:spPr>
          <a:xfrm>
            <a:off x="3816256" y="3779317"/>
            <a:ext cx="10655487" cy="3057525"/>
          </a:xfrm>
          <a:prstGeom prst="rect">
            <a:avLst/>
          </a:prstGeom>
        </p:spPr>
        <p:txBody>
          <a:bodyPr lIns="0" tIns="0" rIns="0" bIns="0" rtlCol="0" anchor="t">
            <a:spAutoFit/>
          </a:bodyPr>
          <a:lstStyle/>
          <a:p>
            <a:pPr marL="0" lvl="0" indent="0" algn="ctr">
              <a:lnSpc>
                <a:spcPts val="4079"/>
              </a:lnSpc>
            </a:pPr>
            <a:r>
              <a:rPr lang="en-US" sz="2400">
                <a:solidFill>
                  <a:srgbClr val="0F4662"/>
                </a:solidFill>
                <a:latin typeface="Quicksand"/>
                <a:ea typeface="Quicksand"/>
                <a:cs typeface="Quicksand"/>
                <a:sym typeface="Quicksand"/>
              </a:rPr>
              <a:t>This model correctly predicts participant risk of heart attack or heart disease 90.9% of the time.</a:t>
            </a:r>
          </a:p>
          <a:p>
            <a:pPr marL="0" lvl="0" indent="0" algn="ctr">
              <a:lnSpc>
                <a:spcPts val="4079"/>
              </a:lnSpc>
            </a:pPr>
            <a:endParaRPr lang="en-US" sz="2400">
              <a:solidFill>
                <a:srgbClr val="0F4662"/>
              </a:solidFill>
              <a:latin typeface="Quicksand"/>
              <a:ea typeface="Quicksand"/>
              <a:cs typeface="Quicksand"/>
              <a:sym typeface="Quicksand"/>
            </a:endParaRPr>
          </a:p>
          <a:p>
            <a:pPr marL="0" lvl="0" indent="0" algn="ctr">
              <a:lnSpc>
                <a:spcPts val="4079"/>
              </a:lnSpc>
            </a:pPr>
            <a:r>
              <a:rPr lang="en-US" sz="2400" u="none" strike="noStrike">
                <a:solidFill>
                  <a:srgbClr val="0F4662"/>
                </a:solidFill>
                <a:latin typeface="Quicksand"/>
                <a:ea typeface="Quicksand"/>
                <a:cs typeface="Quicksand"/>
                <a:sym typeface="Quicksand"/>
              </a:rPr>
              <a:t>The prediction model can be used by medical professionals to help identify patients that are high risk for heart problems and implement prevention plans for them, saving the patients and providers time and resources.</a:t>
            </a:r>
          </a:p>
        </p:txBody>
      </p:sp>
      <p:sp>
        <p:nvSpPr>
          <p:cNvPr id="4" name="AutoShape 4"/>
          <p:cNvSpPr/>
          <p:nvPr/>
        </p:nvSpPr>
        <p:spPr>
          <a:xfrm>
            <a:off x="5897880" y="3568974"/>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AutoShape 5"/>
          <p:cNvSpPr/>
          <p:nvPr/>
        </p:nvSpPr>
        <p:spPr>
          <a:xfrm>
            <a:off x="5897880" y="7171009"/>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6" name="Freeform 6"/>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BE5EA"/>
        </a:solidFill>
        <a:effectLst/>
      </p:bgPr>
    </p:bg>
    <p:spTree>
      <p:nvGrpSpPr>
        <p:cNvPr id="1" name=""/>
        <p:cNvGrpSpPr/>
        <p:nvPr/>
      </p:nvGrpSpPr>
      <p:grpSpPr>
        <a:xfrm>
          <a:off x="0" y="0"/>
          <a:ext cx="0" cy="0"/>
          <a:chOff x="0" y="0"/>
          <a:chExt cx="0" cy="0"/>
        </a:xfrm>
      </p:grpSpPr>
      <p:sp>
        <p:nvSpPr>
          <p:cNvPr id="2" name="TextBox 2"/>
          <p:cNvSpPr txBox="1"/>
          <p:nvPr/>
        </p:nvSpPr>
        <p:spPr>
          <a:xfrm>
            <a:off x="1028700" y="599709"/>
            <a:ext cx="11534821"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Citations</a:t>
            </a:r>
          </a:p>
        </p:txBody>
      </p:sp>
      <p:sp>
        <p:nvSpPr>
          <p:cNvPr id="3" name="TextBox 3"/>
          <p:cNvSpPr txBox="1"/>
          <p:nvPr/>
        </p:nvSpPr>
        <p:spPr>
          <a:xfrm>
            <a:off x="2340922" y="3779317"/>
            <a:ext cx="13606156" cy="3057525"/>
          </a:xfrm>
          <a:prstGeom prst="rect">
            <a:avLst/>
          </a:prstGeom>
        </p:spPr>
        <p:txBody>
          <a:bodyPr lIns="0" tIns="0" rIns="0" bIns="0" rtlCol="0" anchor="t">
            <a:spAutoFit/>
          </a:bodyPr>
          <a:lstStyle/>
          <a:p>
            <a:pPr algn="l">
              <a:lnSpc>
                <a:spcPts val="4079"/>
              </a:lnSpc>
            </a:pPr>
            <a:r>
              <a:rPr lang="en-US" sz="2400">
                <a:solidFill>
                  <a:srgbClr val="0F4662"/>
                </a:solidFill>
                <a:latin typeface="Quicksand"/>
                <a:ea typeface="Quicksand"/>
                <a:cs typeface="Quicksand"/>
                <a:sym typeface="Quicksand"/>
              </a:rPr>
              <a:t>Centers for Disease Control. (2023, November). 2022 BRFSS Survey Data and Documentation. CDC. Retrieved March 7, 2025, from </a:t>
            </a:r>
            <a:r>
              <a:rPr lang="en-US" sz="2400" u="sng">
                <a:solidFill>
                  <a:srgbClr val="0F4662"/>
                </a:solidFill>
                <a:latin typeface="Quicksand"/>
                <a:ea typeface="Quicksand"/>
                <a:cs typeface="Quicksand"/>
                <a:sym typeface="Quicksand"/>
                <a:hlinkClick r:id="rId2" tooltip="https://www.cdc.gov/brfss/annual_data/annual_2022.html"/>
              </a:rPr>
              <a:t>https://www.cdc.gov/brfss/annual_data/annual_2022.html</a:t>
            </a:r>
          </a:p>
          <a:p>
            <a:pPr algn="l">
              <a:lnSpc>
                <a:spcPts val="4079"/>
              </a:lnSpc>
            </a:pPr>
            <a:endParaRPr lang="en-US" sz="2400" u="sng">
              <a:solidFill>
                <a:srgbClr val="0F4662"/>
              </a:solidFill>
              <a:latin typeface="Quicksand"/>
              <a:ea typeface="Quicksand"/>
              <a:cs typeface="Quicksand"/>
              <a:sym typeface="Quicksand"/>
              <a:hlinkClick r:id="rId2" tooltip="https://www.cdc.gov/brfss/annual_data/annual_2022.html"/>
            </a:endParaRPr>
          </a:p>
          <a:p>
            <a:pPr algn="l">
              <a:lnSpc>
                <a:spcPts val="4079"/>
              </a:lnSpc>
            </a:pPr>
            <a:r>
              <a:rPr lang="en-US" sz="2400">
                <a:solidFill>
                  <a:srgbClr val="0F4662"/>
                </a:solidFill>
                <a:latin typeface="Quicksand"/>
                <a:ea typeface="Quicksand"/>
                <a:cs typeface="Quicksand"/>
                <a:sym typeface="Quicksand"/>
              </a:rPr>
              <a:t>Centers for Disease Control. (2024, December 11). Leading Causes of Death, United States. CDC. Retrieved March 12, 2025, from </a:t>
            </a:r>
            <a:r>
              <a:rPr lang="en-US" sz="2400" u="sng">
                <a:solidFill>
                  <a:srgbClr val="0F4662"/>
                </a:solidFill>
                <a:latin typeface="Quicksand"/>
                <a:ea typeface="Quicksand"/>
                <a:cs typeface="Quicksand"/>
                <a:sym typeface="Quicksand"/>
                <a:hlinkClick r:id="rId3" tooltip="https://www.cdc.gov/womens-health/lcod/index.html"/>
              </a:rPr>
              <a:t>https://www.cdc.gov/womens-health/lcod/index.html</a:t>
            </a:r>
            <a:r>
              <a:rPr lang="en-US" sz="2400">
                <a:solidFill>
                  <a:srgbClr val="0F4662"/>
                </a:solidFill>
                <a:latin typeface="Quicksand"/>
                <a:ea typeface="Quicksand"/>
                <a:cs typeface="Quicksand"/>
                <a:sym typeface="Quicksand"/>
              </a:rPr>
              <a:t> </a:t>
            </a:r>
          </a:p>
          <a:p>
            <a:pPr marL="0" lvl="0" indent="0" algn="ctr">
              <a:lnSpc>
                <a:spcPts val="4079"/>
              </a:lnSpc>
            </a:pPr>
            <a:endParaRPr lang="en-US" sz="2400">
              <a:solidFill>
                <a:srgbClr val="0F4662"/>
              </a:solidFill>
              <a:latin typeface="Quicksand"/>
              <a:ea typeface="Quicksand"/>
              <a:cs typeface="Quicksand"/>
              <a:sym typeface="Quicksand"/>
            </a:endParaRPr>
          </a:p>
        </p:txBody>
      </p:sp>
      <p:sp>
        <p:nvSpPr>
          <p:cNvPr id="4" name="AutoShape 4"/>
          <p:cNvSpPr/>
          <p:nvPr/>
        </p:nvSpPr>
        <p:spPr>
          <a:xfrm>
            <a:off x="5897880" y="3568974"/>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AutoShape 5"/>
          <p:cNvSpPr/>
          <p:nvPr/>
        </p:nvSpPr>
        <p:spPr>
          <a:xfrm>
            <a:off x="5897880" y="7171009"/>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6" name="Freeform 6"/>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b="1" i="1">
                <a:solidFill>
                  <a:srgbClr val="0F4662"/>
                </a:solidFill>
                <a:latin typeface="Cormorant Garamond Bold Italics"/>
                <a:ea typeface="Cormorant Garamond Bold Italics"/>
                <a:cs typeface="Cormorant Garamond Bold Italics"/>
                <a:sym typeface="Cormorant Garamond Bold Italics"/>
              </a:rPr>
              <a:t>Thank you</a:t>
            </a:r>
          </a:p>
        </p:txBody>
      </p:sp>
      <p:sp>
        <p:nvSpPr>
          <p:cNvPr id="3" name="AutoShape 3"/>
          <p:cNvSpPr/>
          <p:nvPr/>
        </p:nvSpPr>
        <p:spPr>
          <a:xfrm>
            <a:off x="5897880" y="2215083"/>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AutoShape 5"/>
          <p:cNvSpPr/>
          <p:nvPr/>
        </p:nvSpPr>
        <p:spPr>
          <a:xfrm>
            <a:off x="5897880" y="8159883"/>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4050887" y="4036492"/>
            <a:ext cx="10186225" cy="2543175"/>
          </a:xfrm>
          <a:prstGeom prst="rect">
            <a:avLst/>
          </a:prstGeom>
        </p:spPr>
        <p:txBody>
          <a:bodyPr lIns="0" tIns="0" rIns="0" bIns="0" rtlCol="0" anchor="t">
            <a:spAutoFit/>
          </a:bodyPr>
          <a:lstStyle/>
          <a:p>
            <a:pPr algn="ctr">
              <a:lnSpc>
                <a:spcPts val="4079"/>
              </a:lnSpc>
            </a:pPr>
            <a:r>
              <a:rPr lang="en-US" sz="2400" b="1">
                <a:solidFill>
                  <a:srgbClr val="0F4662"/>
                </a:solidFill>
                <a:latin typeface="Quicksand Bold"/>
                <a:ea typeface="Quicksand Bold"/>
                <a:cs typeface="Quicksand Bold"/>
                <a:sym typeface="Quicksand Bold"/>
              </a:rPr>
              <a:t>Kim Stein</a:t>
            </a:r>
          </a:p>
          <a:p>
            <a:pPr algn="ctr">
              <a:lnSpc>
                <a:spcPts val="4079"/>
              </a:lnSpc>
            </a:pPr>
            <a:r>
              <a:rPr lang="en-US" sz="2400">
                <a:solidFill>
                  <a:srgbClr val="0F4662"/>
                </a:solidFill>
                <a:latin typeface="Quicksand"/>
                <a:ea typeface="Quicksand"/>
                <a:cs typeface="Quicksand"/>
                <a:sym typeface="Quicksand"/>
              </a:rPr>
              <a:t>Completing MS in Data Analytics - Data Science</a:t>
            </a:r>
          </a:p>
          <a:p>
            <a:pPr algn="ctr">
              <a:lnSpc>
                <a:spcPts val="4079"/>
              </a:lnSpc>
            </a:pPr>
            <a:r>
              <a:rPr lang="en-US" sz="2400">
                <a:solidFill>
                  <a:srgbClr val="0F4662"/>
                </a:solidFill>
                <a:latin typeface="Quicksand"/>
                <a:ea typeface="Quicksand"/>
                <a:cs typeface="Quicksand"/>
                <a:sym typeface="Quicksand"/>
              </a:rPr>
              <a:t>MS in Health Promotion and Education</a:t>
            </a:r>
          </a:p>
          <a:p>
            <a:pPr algn="ctr">
              <a:lnSpc>
                <a:spcPts val="4079"/>
              </a:lnSpc>
            </a:pPr>
            <a:r>
              <a:rPr lang="en-US" sz="2400">
                <a:solidFill>
                  <a:srgbClr val="0F4662"/>
                </a:solidFill>
                <a:latin typeface="Quicksand"/>
                <a:ea typeface="Quicksand"/>
                <a:cs typeface="Quicksand"/>
                <a:sym typeface="Quicksand"/>
              </a:rPr>
              <a:t>Background: Public Health, Health Sciences Education, Secondary Education, Healthcare</a:t>
            </a:r>
          </a:p>
        </p:txBody>
      </p:sp>
      <p:sp>
        <p:nvSpPr>
          <p:cNvPr id="3" name="AutoShape 3"/>
          <p:cNvSpPr/>
          <p:nvPr/>
        </p:nvSpPr>
        <p:spPr>
          <a:xfrm>
            <a:off x="5897880" y="3568974"/>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AutoShape 4"/>
          <p:cNvSpPr/>
          <p:nvPr/>
        </p:nvSpPr>
        <p:spPr>
          <a:xfrm>
            <a:off x="5897880" y="7171009"/>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Freeform 5"/>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1028700" y="599709"/>
            <a:ext cx="804816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About the Author</a:t>
            </a:r>
          </a:p>
        </p:txBody>
      </p:sp>
      <p:sp>
        <p:nvSpPr>
          <p:cNvPr id="7" name="Freeform 7"/>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326606" y="3735152"/>
            <a:ext cx="11634788" cy="3155379"/>
          </a:xfrm>
          <a:prstGeom prst="rect">
            <a:avLst/>
          </a:prstGeom>
        </p:spPr>
        <p:txBody>
          <a:bodyPr lIns="0" tIns="0" rIns="0" bIns="0" rtlCol="0" anchor="t">
            <a:spAutoFit/>
          </a:bodyPr>
          <a:lstStyle/>
          <a:p>
            <a:pPr marL="541693" lvl="1" indent="-270846" algn="l">
              <a:lnSpc>
                <a:spcPts val="4265"/>
              </a:lnSpc>
              <a:buFont typeface="Arial"/>
              <a:buChar char="•"/>
            </a:pPr>
            <a:r>
              <a:rPr lang="en-US" sz="2508">
                <a:solidFill>
                  <a:srgbClr val="0F4662"/>
                </a:solidFill>
                <a:latin typeface="Quicksand"/>
                <a:ea typeface="Quicksand"/>
                <a:cs typeface="Quicksand"/>
                <a:sym typeface="Quicksand"/>
              </a:rPr>
              <a:t>According to the Centers for Disease Control, heart disease is the leading cause of death in the United States (CDC, 2024). </a:t>
            </a:r>
          </a:p>
          <a:p>
            <a:pPr marL="541693" lvl="1" indent="-270846" algn="l">
              <a:lnSpc>
                <a:spcPts val="4265"/>
              </a:lnSpc>
              <a:buFont typeface="Arial"/>
              <a:buChar char="•"/>
            </a:pPr>
            <a:r>
              <a:rPr lang="en-US" sz="2508">
                <a:solidFill>
                  <a:srgbClr val="0F4662"/>
                </a:solidFill>
                <a:latin typeface="Quicksand"/>
                <a:ea typeface="Quicksand"/>
                <a:cs typeface="Quicksand"/>
                <a:sym typeface="Quicksand"/>
              </a:rPr>
              <a:t>Predicting heart disease and heart attack risk enables early intervention and preventive measures. </a:t>
            </a:r>
          </a:p>
          <a:p>
            <a:pPr marL="541693" lvl="1" indent="-270846" algn="l">
              <a:lnSpc>
                <a:spcPts val="4265"/>
              </a:lnSpc>
              <a:buFont typeface="Arial"/>
              <a:buChar char="•"/>
            </a:pPr>
            <a:r>
              <a:rPr lang="en-US" sz="2508">
                <a:solidFill>
                  <a:srgbClr val="0F4662"/>
                </a:solidFill>
                <a:latin typeface="Quicksand"/>
                <a:ea typeface="Quicksand"/>
                <a:cs typeface="Quicksand"/>
                <a:sym typeface="Quicksand"/>
              </a:rPr>
              <a:t>Identifying individuals who are high risk can save patients and providers valuable time and resources.</a:t>
            </a:r>
          </a:p>
        </p:txBody>
      </p:sp>
      <p:sp>
        <p:nvSpPr>
          <p:cNvPr id="3" name="AutoShape 3"/>
          <p:cNvSpPr/>
          <p:nvPr/>
        </p:nvSpPr>
        <p:spPr>
          <a:xfrm>
            <a:off x="5897880" y="3568974"/>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AutoShape 4"/>
          <p:cNvSpPr/>
          <p:nvPr/>
        </p:nvSpPr>
        <p:spPr>
          <a:xfrm>
            <a:off x="5897880" y="7171009"/>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Freeform 5"/>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1028700" y="599709"/>
            <a:ext cx="804816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Introduction</a:t>
            </a:r>
          </a:p>
        </p:txBody>
      </p:sp>
      <p:sp>
        <p:nvSpPr>
          <p:cNvPr id="7" name="Freeform 7"/>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15849"/>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7994A0"/>
            </a:solidFill>
          </p:spPr>
          <p:txBody>
            <a:bodyPr/>
            <a:lstStyle/>
            <a:p>
              <a:endParaRPr lang="en-US"/>
            </a:p>
          </p:txBody>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grpSp>
        <p:nvGrpSpPr>
          <p:cNvPr id="5" name="Group 5"/>
          <p:cNvGrpSpPr/>
          <p:nvPr/>
        </p:nvGrpSpPr>
        <p:grpSpPr>
          <a:xfrm>
            <a:off x="11594134" y="2683256"/>
            <a:ext cx="4999517" cy="6091269"/>
            <a:chOff x="0" y="0"/>
            <a:chExt cx="6666023" cy="8121692"/>
          </a:xfrm>
        </p:grpSpPr>
        <p:pic>
          <p:nvPicPr>
            <p:cNvPr id="6" name="Picture 6"/>
            <p:cNvPicPr>
              <a:picLocks noChangeAspect="1"/>
            </p:cNvPicPr>
            <p:nvPr/>
          </p:nvPicPr>
          <p:blipFill>
            <a:blip r:embed="rId2"/>
            <a:srcRect l="8961" r="8961"/>
            <a:stretch>
              <a:fillRect/>
            </a:stretch>
          </p:blipFill>
          <p:spPr>
            <a:xfrm>
              <a:off x="0" y="0"/>
              <a:ext cx="6666023" cy="8121692"/>
            </a:xfrm>
            <a:prstGeom prst="rect">
              <a:avLst/>
            </a:prstGeom>
          </p:spPr>
        </p:pic>
      </p:grpSp>
      <p:sp>
        <p:nvSpPr>
          <p:cNvPr id="7" name="Freeform 7"/>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TextBox 8"/>
          <p:cNvSpPr txBox="1"/>
          <p:nvPr/>
        </p:nvSpPr>
        <p:spPr>
          <a:xfrm>
            <a:off x="1028700" y="599709"/>
            <a:ext cx="9899786" cy="1052195"/>
          </a:xfrm>
          <a:prstGeom prst="rect">
            <a:avLst/>
          </a:prstGeom>
        </p:spPr>
        <p:txBody>
          <a:bodyPr lIns="0" tIns="0" rIns="0" bIns="0" rtlCol="0" anchor="t">
            <a:spAutoFit/>
          </a:bodyPr>
          <a:lstStyle/>
          <a:p>
            <a:pPr marL="0" lvl="0" indent="0" algn="l">
              <a:lnSpc>
                <a:spcPts val="8680"/>
              </a:lnSpc>
              <a:spcBef>
                <a:spcPct val="0"/>
              </a:spcBef>
            </a:pPr>
            <a:r>
              <a:rPr lang="en-US" sz="6200" b="1" i="1">
                <a:solidFill>
                  <a:srgbClr val="0F4662"/>
                </a:solidFill>
                <a:latin typeface="Cormorant Garamond Bold Italics"/>
                <a:ea typeface="Cormorant Garamond Bold Italics"/>
                <a:cs typeface="Cormorant Garamond Bold Italics"/>
                <a:sym typeface="Cormorant Garamond Bold Italics"/>
              </a:rPr>
              <a:t>Research Question and Hypothesis</a:t>
            </a:r>
          </a:p>
        </p:txBody>
      </p:sp>
      <p:sp>
        <p:nvSpPr>
          <p:cNvPr id="9" name="TextBox 9"/>
          <p:cNvSpPr txBox="1"/>
          <p:nvPr/>
        </p:nvSpPr>
        <p:spPr>
          <a:xfrm>
            <a:off x="1028700" y="3284140"/>
            <a:ext cx="8453901" cy="4765675"/>
          </a:xfrm>
          <a:prstGeom prst="rect">
            <a:avLst/>
          </a:prstGeom>
        </p:spPr>
        <p:txBody>
          <a:bodyPr lIns="0" tIns="0" rIns="0" bIns="0" rtlCol="0" anchor="t">
            <a:spAutoFit/>
          </a:bodyPr>
          <a:lstStyle/>
          <a:p>
            <a:pPr algn="l">
              <a:lnSpc>
                <a:spcPts val="4249"/>
              </a:lnSpc>
            </a:pPr>
            <a:r>
              <a:rPr lang="en-US" sz="2499">
                <a:solidFill>
                  <a:srgbClr val="0F4662"/>
                </a:solidFill>
                <a:latin typeface="Quicksand"/>
                <a:ea typeface="Quicksand"/>
                <a:cs typeface="Quicksand"/>
                <a:sym typeface="Quicksand"/>
              </a:rPr>
              <a:t>Research Question:</a:t>
            </a:r>
            <a:r>
              <a:rPr lang="en-US" sz="2499" b="1">
                <a:solidFill>
                  <a:srgbClr val="0F4662"/>
                </a:solidFill>
                <a:latin typeface="Quicksand Bold"/>
                <a:ea typeface="Quicksand Bold"/>
                <a:cs typeface="Quicksand Bold"/>
                <a:sym typeface="Quicksand Bold"/>
              </a:rPr>
              <a:t> </a:t>
            </a:r>
            <a:r>
              <a:rPr lang="en-US" sz="2499">
                <a:solidFill>
                  <a:srgbClr val="0F4662"/>
                </a:solidFill>
                <a:latin typeface="Quicksand"/>
                <a:ea typeface="Quicksand"/>
                <a:cs typeface="Quicksand"/>
                <a:sym typeface="Quicksand"/>
              </a:rPr>
              <a:t>To what extent do age, BMI, and health risk factors (tobacco use, sleep, physical activity, and alcohol use) affect the risk of heart attack?</a:t>
            </a:r>
          </a:p>
          <a:p>
            <a:pPr algn="l">
              <a:lnSpc>
                <a:spcPts val="4249"/>
              </a:lnSpc>
            </a:pPr>
            <a:endParaRPr lang="en-US" sz="2499">
              <a:solidFill>
                <a:srgbClr val="0F4662"/>
              </a:solidFill>
              <a:latin typeface="Quicksand"/>
              <a:ea typeface="Quicksand"/>
              <a:cs typeface="Quicksand"/>
              <a:sym typeface="Quicksand"/>
            </a:endParaRPr>
          </a:p>
          <a:p>
            <a:pPr algn="l">
              <a:lnSpc>
                <a:spcPts val="4249"/>
              </a:lnSpc>
            </a:pPr>
            <a:r>
              <a:rPr lang="en-US" sz="2499">
                <a:solidFill>
                  <a:srgbClr val="0F4662"/>
                </a:solidFill>
                <a:latin typeface="Quicksand"/>
                <a:ea typeface="Quicksand"/>
                <a:cs typeface="Quicksand"/>
                <a:sym typeface="Quicksand"/>
              </a:rPr>
              <a:t>Hypothesis</a:t>
            </a:r>
            <a:r>
              <a:rPr lang="en-US" sz="2499" b="1">
                <a:solidFill>
                  <a:srgbClr val="0F4662"/>
                </a:solidFill>
                <a:latin typeface="Quicksand Bold"/>
                <a:ea typeface="Quicksand Bold"/>
                <a:cs typeface="Quicksand Bold"/>
                <a:sym typeface="Quicksand Bold"/>
              </a:rPr>
              <a:t>:</a:t>
            </a:r>
            <a:r>
              <a:rPr lang="en-US" sz="2499">
                <a:solidFill>
                  <a:srgbClr val="0F4662"/>
                </a:solidFill>
                <a:latin typeface="Quicksand"/>
                <a:ea typeface="Quicksand"/>
                <a:cs typeface="Quicksand"/>
                <a:sym typeface="Quicksand"/>
              </a:rPr>
              <a:t> Age, BMI, and health risk factors have a statistically significant effect on heart attack risk.</a:t>
            </a:r>
          </a:p>
          <a:p>
            <a:pPr algn="l">
              <a:lnSpc>
                <a:spcPts val="4249"/>
              </a:lnSpc>
            </a:pPr>
            <a:endParaRPr lang="en-US" sz="2499">
              <a:solidFill>
                <a:srgbClr val="0F4662"/>
              </a:solidFill>
              <a:latin typeface="Quicksand"/>
              <a:ea typeface="Quicksand"/>
              <a:cs typeface="Quicksand"/>
              <a:sym typeface="Quicksand"/>
            </a:endParaRPr>
          </a:p>
          <a:p>
            <a:pPr marL="0" lvl="0" indent="0" algn="l">
              <a:lnSpc>
                <a:spcPts val="4249"/>
              </a:lnSpc>
            </a:pPr>
            <a:r>
              <a:rPr lang="en-US" sz="2499">
                <a:solidFill>
                  <a:srgbClr val="0F4662"/>
                </a:solidFill>
                <a:latin typeface="Quicksand"/>
                <a:ea typeface="Quicksand"/>
                <a:cs typeface="Quicksand"/>
                <a:sym typeface="Quicksand"/>
              </a:rPr>
              <a:t>If the hypothesis is correct,  then we can use these demographics to predict whether patients are at risk.</a:t>
            </a:r>
          </a:p>
        </p:txBody>
      </p:sp>
      <p:sp>
        <p:nvSpPr>
          <p:cNvPr id="10" name="TextBox 10"/>
          <p:cNvSpPr txBox="1"/>
          <p:nvPr/>
        </p:nvSpPr>
        <p:spPr>
          <a:xfrm>
            <a:off x="1028700" y="2348992"/>
            <a:ext cx="4872484" cy="1012190"/>
          </a:xfrm>
          <a:prstGeom prst="rect">
            <a:avLst/>
          </a:prstGeom>
        </p:spPr>
        <p:txBody>
          <a:bodyPr lIns="0" tIns="0" rIns="0" bIns="0" rtlCol="0" anchor="t">
            <a:spAutoFit/>
          </a:bodyPr>
          <a:lstStyle/>
          <a:p>
            <a:pPr algn="l">
              <a:lnSpc>
                <a:spcPts val="4059"/>
              </a:lnSpc>
            </a:pPr>
            <a:r>
              <a:rPr lang="en-US" sz="2899" b="1">
                <a:solidFill>
                  <a:srgbClr val="0F4662"/>
                </a:solidFill>
                <a:latin typeface="Quicksand Bold"/>
                <a:ea typeface="Quicksand Bold"/>
                <a:cs typeface="Quicksand Bold"/>
                <a:sym typeface="Quicksand Bold"/>
              </a:rPr>
              <a:t>Heart Risk Prediction:</a:t>
            </a:r>
          </a:p>
          <a:p>
            <a:pPr marL="0" lvl="0" indent="0" algn="l">
              <a:lnSpc>
                <a:spcPts val="4059"/>
              </a:lnSpc>
              <a:spcBef>
                <a:spcPct val="0"/>
              </a:spcBef>
            </a:pPr>
            <a:endParaRPr lang="en-US" sz="2899" b="1">
              <a:solidFill>
                <a:srgbClr val="0F4662"/>
              </a:solidFill>
              <a:latin typeface="Quicksand Bold"/>
              <a:ea typeface="Quicksand Bold"/>
              <a:cs typeface="Quicksand Bold"/>
              <a:sym typeface="Quicksand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7038622" y="4099272"/>
            <a:ext cx="4210757" cy="3273864"/>
          </a:xfrm>
          <a:custGeom>
            <a:avLst/>
            <a:gdLst/>
            <a:ahLst/>
            <a:cxnLst/>
            <a:rect l="l" t="t" r="r" b="b"/>
            <a:pathLst>
              <a:path w="4210757" h="3273864">
                <a:moveTo>
                  <a:pt x="0" y="0"/>
                </a:moveTo>
                <a:lnTo>
                  <a:pt x="4210756" y="0"/>
                </a:lnTo>
                <a:lnTo>
                  <a:pt x="4210756"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AutoShape 3"/>
          <p:cNvSpPr/>
          <p:nvPr/>
        </p:nvSpPr>
        <p:spPr>
          <a:xfrm>
            <a:off x="2036482" y="5443037"/>
            <a:ext cx="4344915" cy="0"/>
          </a:xfrm>
          <a:prstGeom prst="line">
            <a:avLst/>
          </a:prstGeom>
          <a:ln w="57150" cap="flat">
            <a:solidFill>
              <a:srgbClr val="7994A0"/>
            </a:solidFill>
            <a:prstDash val="solid"/>
            <a:headEnd type="none" w="sm" len="sm"/>
            <a:tailEnd type="none" w="sm" len="sm"/>
          </a:ln>
        </p:spPr>
        <p:txBody>
          <a:bodyPr/>
          <a:lstStyle/>
          <a:p>
            <a:endParaRPr lang="en-US"/>
          </a:p>
        </p:txBody>
      </p:sp>
      <p:sp>
        <p:nvSpPr>
          <p:cNvPr id="4" name="AutoShape 4"/>
          <p:cNvSpPr/>
          <p:nvPr/>
        </p:nvSpPr>
        <p:spPr>
          <a:xfrm>
            <a:off x="11911071" y="7674319"/>
            <a:ext cx="4346753" cy="0"/>
          </a:xfrm>
          <a:prstGeom prst="line">
            <a:avLst/>
          </a:prstGeom>
          <a:ln w="57150" cap="flat">
            <a:solidFill>
              <a:srgbClr val="7994A0"/>
            </a:solidFill>
            <a:prstDash val="solid"/>
            <a:headEnd type="none" w="sm" len="sm"/>
            <a:tailEnd type="none" w="sm" len="sm"/>
          </a:ln>
        </p:spPr>
        <p:txBody>
          <a:bodyPr/>
          <a:lstStyle/>
          <a:p>
            <a:endParaRPr lang="en-US"/>
          </a:p>
        </p:txBody>
      </p:sp>
      <p:sp>
        <p:nvSpPr>
          <p:cNvPr id="5" name="AutoShape 5"/>
          <p:cNvSpPr/>
          <p:nvPr/>
        </p:nvSpPr>
        <p:spPr>
          <a:xfrm>
            <a:off x="1660691" y="9039225"/>
            <a:ext cx="4720706" cy="0"/>
          </a:xfrm>
          <a:prstGeom prst="line">
            <a:avLst/>
          </a:prstGeom>
          <a:ln w="57150" cap="flat">
            <a:solidFill>
              <a:srgbClr val="7994A0"/>
            </a:solidFill>
            <a:prstDash val="solid"/>
            <a:headEnd type="none" w="sm" len="sm"/>
            <a:tailEnd type="none" w="sm" len="sm"/>
          </a:ln>
        </p:spPr>
        <p:txBody>
          <a:bodyPr/>
          <a:lstStyle/>
          <a:p>
            <a:endParaRPr lang="en-US"/>
          </a:p>
        </p:txBody>
      </p:sp>
      <p:sp>
        <p:nvSpPr>
          <p:cNvPr id="6" name="TextBox 6"/>
          <p:cNvSpPr txBox="1"/>
          <p:nvPr/>
        </p:nvSpPr>
        <p:spPr>
          <a:xfrm>
            <a:off x="1024384" y="599709"/>
            <a:ext cx="14072064"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Steps in Data Analysis</a:t>
            </a:r>
          </a:p>
        </p:txBody>
      </p:sp>
      <p:sp>
        <p:nvSpPr>
          <p:cNvPr id="7" name="TextBox 7"/>
          <p:cNvSpPr txBox="1"/>
          <p:nvPr/>
        </p:nvSpPr>
        <p:spPr>
          <a:xfrm>
            <a:off x="1024384" y="3668698"/>
            <a:ext cx="5348229" cy="1672590"/>
          </a:xfrm>
          <a:prstGeom prst="rect">
            <a:avLst/>
          </a:prstGeom>
        </p:spPr>
        <p:txBody>
          <a:bodyPr lIns="0" tIns="0" rIns="0" bIns="0" rtlCol="0" anchor="t">
            <a:spAutoFit/>
          </a:bodyPr>
          <a:lstStyle/>
          <a:p>
            <a:pPr marL="0" lvl="0" indent="0" algn="r">
              <a:lnSpc>
                <a:spcPts val="3359"/>
              </a:lnSpc>
              <a:spcBef>
                <a:spcPct val="0"/>
              </a:spcBef>
            </a:pPr>
            <a:r>
              <a:rPr lang="en-US" sz="2400">
                <a:solidFill>
                  <a:srgbClr val="0F4662"/>
                </a:solidFill>
                <a:latin typeface="Quicksand"/>
                <a:ea typeface="Quicksand"/>
                <a:cs typeface="Quicksand"/>
                <a:sym typeface="Quicksand"/>
              </a:rPr>
              <a:t>I obtained the data from the CDC 2022 Behavioral Risk Factor Surveillance System (BRFSS) public data set (CDC, 2023)</a:t>
            </a:r>
          </a:p>
        </p:txBody>
      </p:sp>
      <p:sp>
        <p:nvSpPr>
          <p:cNvPr id="8" name="TextBox 8"/>
          <p:cNvSpPr txBox="1"/>
          <p:nvPr/>
        </p:nvSpPr>
        <p:spPr>
          <a:xfrm>
            <a:off x="1024384" y="3161819"/>
            <a:ext cx="5348229" cy="490855"/>
          </a:xfrm>
          <a:prstGeom prst="rect">
            <a:avLst/>
          </a:prstGeom>
        </p:spPr>
        <p:txBody>
          <a:bodyPr lIns="0" tIns="0" rIns="0" bIns="0" rtlCol="0" anchor="t">
            <a:spAutoFit/>
          </a:bodyPr>
          <a:lstStyle/>
          <a:p>
            <a:pPr marL="0" lvl="0" indent="0" algn="r">
              <a:lnSpc>
                <a:spcPts val="3919"/>
              </a:lnSpc>
              <a:spcBef>
                <a:spcPct val="0"/>
              </a:spcBef>
            </a:pPr>
            <a:r>
              <a:rPr lang="en-US" sz="2799" b="1">
                <a:solidFill>
                  <a:srgbClr val="0F4662"/>
                </a:solidFill>
                <a:latin typeface="Quicksand Bold"/>
                <a:ea typeface="Quicksand Bold"/>
                <a:cs typeface="Quicksand Bold"/>
                <a:sym typeface="Quicksand Bold"/>
              </a:rPr>
              <a:t>Data Collection</a:t>
            </a:r>
          </a:p>
        </p:txBody>
      </p:sp>
      <p:sp>
        <p:nvSpPr>
          <p:cNvPr id="9" name="TextBox 9"/>
          <p:cNvSpPr txBox="1"/>
          <p:nvPr/>
        </p:nvSpPr>
        <p:spPr>
          <a:xfrm>
            <a:off x="11916128" y="5038010"/>
            <a:ext cx="5348229" cy="2510790"/>
          </a:xfrm>
          <a:prstGeom prst="rect">
            <a:avLst/>
          </a:prstGeom>
        </p:spPr>
        <p:txBody>
          <a:bodyPr lIns="0" tIns="0" rIns="0" bIns="0" rtlCol="0" anchor="t">
            <a:spAutoFit/>
          </a:bodyPr>
          <a:lstStyle/>
          <a:p>
            <a:pPr marL="0" lvl="0" indent="0" algn="l">
              <a:lnSpc>
                <a:spcPts val="3359"/>
              </a:lnSpc>
              <a:spcBef>
                <a:spcPct val="0"/>
              </a:spcBef>
            </a:pPr>
            <a:r>
              <a:rPr lang="en-US" sz="2400">
                <a:solidFill>
                  <a:srgbClr val="0F4662"/>
                </a:solidFill>
                <a:latin typeface="Quicksand"/>
                <a:ea typeface="Quicksand"/>
                <a:cs typeface="Quicksand"/>
                <a:sym typeface="Quicksand"/>
              </a:rPr>
              <a:t>I used visualizations to explore the data, created training and testing data sets, used logistic regression for the analysis because the target prediction variable (whether someone is at risk) is binary (1 or 0)</a:t>
            </a:r>
          </a:p>
        </p:txBody>
      </p:sp>
      <p:sp>
        <p:nvSpPr>
          <p:cNvPr id="10" name="TextBox 10"/>
          <p:cNvSpPr txBox="1"/>
          <p:nvPr/>
        </p:nvSpPr>
        <p:spPr>
          <a:xfrm>
            <a:off x="11911071" y="4507360"/>
            <a:ext cx="5348229"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Data Exploration and Analysis</a:t>
            </a:r>
          </a:p>
        </p:txBody>
      </p:sp>
      <p:sp>
        <p:nvSpPr>
          <p:cNvPr id="11" name="TextBox 11"/>
          <p:cNvSpPr txBox="1"/>
          <p:nvPr/>
        </p:nvSpPr>
        <p:spPr>
          <a:xfrm>
            <a:off x="1028851" y="6851101"/>
            <a:ext cx="5352545" cy="2091690"/>
          </a:xfrm>
          <a:prstGeom prst="rect">
            <a:avLst/>
          </a:prstGeom>
        </p:spPr>
        <p:txBody>
          <a:bodyPr lIns="0" tIns="0" rIns="0" bIns="0" rtlCol="0" anchor="t">
            <a:spAutoFit/>
          </a:bodyPr>
          <a:lstStyle/>
          <a:p>
            <a:pPr marL="0" lvl="0" indent="0" algn="r">
              <a:lnSpc>
                <a:spcPts val="3359"/>
              </a:lnSpc>
              <a:spcBef>
                <a:spcPct val="0"/>
              </a:spcBef>
            </a:pPr>
            <a:r>
              <a:rPr lang="en-US" sz="2400">
                <a:solidFill>
                  <a:srgbClr val="0F4662"/>
                </a:solidFill>
                <a:latin typeface="Quicksand"/>
                <a:ea typeface="Quicksand"/>
                <a:cs typeface="Quicksand"/>
                <a:sym typeface="Quicksand"/>
              </a:rPr>
              <a:t>I selected appropriate variables, then explored and cleaned the selected variables to prepare for analysis, including removing missing data and outliers and calculating BMI</a:t>
            </a:r>
          </a:p>
        </p:txBody>
      </p:sp>
      <p:sp>
        <p:nvSpPr>
          <p:cNvPr id="12" name="TextBox 12"/>
          <p:cNvSpPr txBox="1"/>
          <p:nvPr/>
        </p:nvSpPr>
        <p:spPr>
          <a:xfrm>
            <a:off x="1023642" y="6349537"/>
            <a:ext cx="5348229" cy="490855"/>
          </a:xfrm>
          <a:prstGeom prst="rect">
            <a:avLst/>
          </a:prstGeom>
        </p:spPr>
        <p:txBody>
          <a:bodyPr lIns="0" tIns="0" rIns="0" bIns="0" rtlCol="0" anchor="t">
            <a:spAutoFit/>
          </a:bodyPr>
          <a:lstStyle/>
          <a:p>
            <a:pPr marL="0" lvl="0" indent="0" algn="r">
              <a:lnSpc>
                <a:spcPts val="3919"/>
              </a:lnSpc>
              <a:spcBef>
                <a:spcPct val="0"/>
              </a:spcBef>
            </a:pPr>
            <a:r>
              <a:rPr lang="en-US" sz="2799" b="1">
                <a:solidFill>
                  <a:srgbClr val="0F4662"/>
                </a:solidFill>
                <a:latin typeface="Quicksand Bold"/>
                <a:ea typeface="Quicksand Bold"/>
                <a:cs typeface="Quicksand Bold"/>
                <a:sym typeface="Quicksand Bold"/>
              </a:rPr>
              <a:t>Data Preparation</a:t>
            </a:r>
          </a:p>
        </p:txBody>
      </p:sp>
      <p:sp>
        <p:nvSpPr>
          <p:cNvPr id="13" name="Freeform 13"/>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4" name="Freeform 14"/>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886761" y="2456695"/>
            <a:ext cx="5385764" cy="6668522"/>
            <a:chOff x="0" y="0"/>
            <a:chExt cx="1418473" cy="1756319"/>
          </a:xfrm>
        </p:grpSpPr>
        <p:sp>
          <p:nvSpPr>
            <p:cNvPr id="3" name="Freeform 3"/>
            <p:cNvSpPr/>
            <p:nvPr/>
          </p:nvSpPr>
          <p:spPr>
            <a:xfrm>
              <a:off x="0" y="0"/>
              <a:ext cx="1418473" cy="1756319"/>
            </a:xfrm>
            <a:custGeom>
              <a:avLst/>
              <a:gdLst/>
              <a:ahLst/>
              <a:cxnLst/>
              <a:rect l="l" t="t" r="r" b="b"/>
              <a:pathLst>
                <a:path w="1418473" h="1756319">
                  <a:moveTo>
                    <a:pt x="73311" y="0"/>
                  </a:moveTo>
                  <a:lnTo>
                    <a:pt x="1345161" y="0"/>
                  </a:lnTo>
                  <a:cubicBezTo>
                    <a:pt x="1364605" y="0"/>
                    <a:pt x="1383252" y="7724"/>
                    <a:pt x="1397000" y="21472"/>
                  </a:cubicBezTo>
                  <a:cubicBezTo>
                    <a:pt x="1410749" y="35221"/>
                    <a:pt x="1418473" y="53868"/>
                    <a:pt x="1418473" y="73311"/>
                  </a:cubicBezTo>
                  <a:lnTo>
                    <a:pt x="1418473" y="1683007"/>
                  </a:lnTo>
                  <a:cubicBezTo>
                    <a:pt x="1418473" y="1723496"/>
                    <a:pt x="1385650" y="1756319"/>
                    <a:pt x="1345161" y="1756319"/>
                  </a:cubicBezTo>
                  <a:lnTo>
                    <a:pt x="73311" y="1756319"/>
                  </a:lnTo>
                  <a:cubicBezTo>
                    <a:pt x="53868" y="1756319"/>
                    <a:pt x="35221" y="1748595"/>
                    <a:pt x="21472" y="1734846"/>
                  </a:cubicBezTo>
                  <a:cubicBezTo>
                    <a:pt x="7724" y="1721098"/>
                    <a:pt x="0" y="1702451"/>
                    <a:pt x="0" y="1683007"/>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en-US"/>
            </a:p>
          </p:txBody>
        </p:sp>
        <p:sp>
          <p:nvSpPr>
            <p:cNvPr id="4" name="TextBox 4"/>
            <p:cNvSpPr txBox="1"/>
            <p:nvPr/>
          </p:nvSpPr>
          <p:spPr>
            <a:xfrm>
              <a:off x="0" y="-123825"/>
              <a:ext cx="1418473" cy="1880144"/>
            </a:xfrm>
            <a:prstGeom prst="rect">
              <a:avLst/>
            </a:prstGeom>
          </p:spPr>
          <p:txBody>
            <a:bodyPr lIns="50800" tIns="50800" rIns="50800" bIns="50800" rtlCol="0" anchor="ctr"/>
            <a:lstStyle/>
            <a:p>
              <a:pPr algn="ctr">
                <a:lnSpc>
                  <a:spcPts val="4079"/>
                </a:lnSpc>
              </a:pPr>
              <a:endParaRPr/>
            </a:p>
          </p:txBody>
        </p:sp>
      </p:grpSp>
      <p:sp>
        <p:nvSpPr>
          <p:cNvPr id="5" name="Freeform 5"/>
          <p:cNvSpPr/>
          <p:nvPr/>
        </p:nvSpPr>
        <p:spPr>
          <a:xfrm>
            <a:off x="2405199" y="2877488"/>
            <a:ext cx="2348889" cy="2348889"/>
          </a:xfrm>
          <a:custGeom>
            <a:avLst/>
            <a:gdLst/>
            <a:ahLst/>
            <a:cxnLst/>
            <a:rect l="l" t="t" r="r" b="b"/>
            <a:pathLst>
              <a:path w="2348889" h="2348889">
                <a:moveTo>
                  <a:pt x="0" y="0"/>
                </a:moveTo>
                <a:lnTo>
                  <a:pt x="2348889" y="0"/>
                </a:lnTo>
                <a:lnTo>
                  <a:pt x="2348889" y="2348889"/>
                </a:lnTo>
                <a:lnTo>
                  <a:pt x="0" y="2348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6451118" y="2456695"/>
            <a:ext cx="5385764" cy="6668522"/>
            <a:chOff x="0" y="0"/>
            <a:chExt cx="1418473" cy="1756319"/>
          </a:xfrm>
        </p:grpSpPr>
        <p:sp>
          <p:nvSpPr>
            <p:cNvPr id="7" name="Freeform 7"/>
            <p:cNvSpPr/>
            <p:nvPr/>
          </p:nvSpPr>
          <p:spPr>
            <a:xfrm>
              <a:off x="0" y="0"/>
              <a:ext cx="1418473" cy="1756319"/>
            </a:xfrm>
            <a:custGeom>
              <a:avLst/>
              <a:gdLst/>
              <a:ahLst/>
              <a:cxnLst/>
              <a:rect l="l" t="t" r="r" b="b"/>
              <a:pathLst>
                <a:path w="1418473" h="1756319">
                  <a:moveTo>
                    <a:pt x="73311" y="0"/>
                  </a:moveTo>
                  <a:lnTo>
                    <a:pt x="1345161" y="0"/>
                  </a:lnTo>
                  <a:cubicBezTo>
                    <a:pt x="1364605" y="0"/>
                    <a:pt x="1383252" y="7724"/>
                    <a:pt x="1397000" y="21472"/>
                  </a:cubicBezTo>
                  <a:cubicBezTo>
                    <a:pt x="1410749" y="35221"/>
                    <a:pt x="1418473" y="53868"/>
                    <a:pt x="1418473" y="73311"/>
                  </a:cubicBezTo>
                  <a:lnTo>
                    <a:pt x="1418473" y="1683007"/>
                  </a:lnTo>
                  <a:cubicBezTo>
                    <a:pt x="1418473" y="1723496"/>
                    <a:pt x="1385650" y="1756319"/>
                    <a:pt x="1345161" y="1756319"/>
                  </a:cubicBezTo>
                  <a:lnTo>
                    <a:pt x="73311" y="1756319"/>
                  </a:lnTo>
                  <a:cubicBezTo>
                    <a:pt x="53868" y="1756319"/>
                    <a:pt x="35221" y="1748595"/>
                    <a:pt x="21472" y="1734846"/>
                  </a:cubicBezTo>
                  <a:cubicBezTo>
                    <a:pt x="7724" y="1721098"/>
                    <a:pt x="0" y="1702451"/>
                    <a:pt x="0" y="1683007"/>
                  </a:cubicBezTo>
                  <a:lnTo>
                    <a:pt x="0" y="73311"/>
                  </a:lnTo>
                  <a:cubicBezTo>
                    <a:pt x="0" y="53868"/>
                    <a:pt x="7724" y="35221"/>
                    <a:pt x="21472" y="21472"/>
                  </a:cubicBezTo>
                  <a:cubicBezTo>
                    <a:pt x="35221" y="7724"/>
                    <a:pt x="53868" y="0"/>
                    <a:pt x="73311" y="0"/>
                  </a:cubicBezTo>
                  <a:close/>
                </a:path>
              </a:pathLst>
            </a:custGeom>
            <a:solidFill>
              <a:srgbClr val="A9BECB"/>
            </a:solidFill>
          </p:spPr>
          <p:txBody>
            <a:bodyPr/>
            <a:lstStyle/>
            <a:p>
              <a:endParaRPr lang="en-US"/>
            </a:p>
          </p:txBody>
        </p:sp>
        <p:sp>
          <p:nvSpPr>
            <p:cNvPr id="8" name="TextBox 8"/>
            <p:cNvSpPr txBox="1"/>
            <p:nvPr/>
          </p:nvSpPr>
          <p:spPr>
            <a:xfrm>
              <a:off x="0" y="-123825"/>
              <a:ext cx="1418473" cy="1880144"/>
            </a:xfrm>
            <a:prstGeom prst="rect">
              <a:avLst/>
            </a:prstGeom>
          </p:spPr>
          <p:txBody>
            <a:bodyPr lIns="50800" tIns="50800" rIns="50800" bIns="50800" rtlCol="0" anchor="ctr"/>
            <a:lstStyle/>
            <a:p>
              <a:pPr algn="ctr">
                <a:lnSpc>
                  <a:spcPts val="4079"/>
                </a:lnSpc>
              </a:pPr>
              <a:endParaRPr/>
            </a:p>
          </p:txBody>
        </p:sp>
      </p:grpSp>
      <p:sp>
        <p:nvSpPr>
          <p:cNvPr id="9" name="Freeform 9"/>
          <p:cNvSpPr/>
          <p:nvPr/>
        </p:nvSpPr>
        <p:spPr>
          <a:xfrm>
            <a:off x="7984503" y="2877488"/>
            <a:ext cx="2318994" cy="2348889"/>
          </a:xfrm>
          <a:custGeom>
            <a:avLst/>
            <a:gdLst/>
            <a:ahLst/>
            <a:cxnLst/>
            <a:rect l="l" t="t" r="r" b="b"/>
            <a:pathLst>
              <a:path w="2318994" h="2348889">
                <a:moveTo>
                  <a:pt x="0" y="0"/>
                </a:moveTo>
                <a:lnTo>
                  <a:pt x="2318994" y="0"/>
                </a:lnTo>
                <a:lnTo>
                  <a:pt x="2318994" y="2348889"/>
                </a:lnTo>
                <a:lnTo>
                  <a:pt x="0" y="23488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0" name="Group 10"/>
          <p:cNvGrpSpPr/>
          <p:nvPr/>
        </p:nvGrpSpPr>
        <p:grpSpPr>
          <a:xfrm>
            <a:off x="12015475" y="2456695"/>
            <a:ext cx="5385764" cy="6668522"/>
            <a:chOff x="0" y="0"/>
            <a:chExt cx="1418473" cy="1756319"/>
          </a:xfrm>
        </p:grpSpPr>
        <p:sp>
          <p:nvSpPr>
            <p:cNvPr id="11" name="Freeform 11"/>
            <p:cNvSpPr/>
            <p:nvPr/>
          </p:nvSpPr>
          <p:spPr>
            <a:xfrm>
              <a:off x="0" y="0"/>
              <a:ext cx="1418473" cy="1756319"/>
            </a:xfrm>
            <a:custGeom>
              <a:avLst/>
              <a:gdLst/>
              <a:ahLst/>
              <a:cxnLst/>
              <a:rect l="l" t="t" r="r" b="b"/>
              <a:pathLst>
                <a:path w="1418473" h="1756319">
                  <a:moveTo>
                    <a:pt x="73311" y="0"/>
                  </a:moveTo>
                  <a:lnTo>
                    <a:pt x="1345161" y="0"/>
                  </a:lnTo>
                  <a:cubicBezTo>
                    <a:pt x="1364605" y="0"/>
                    <a:pt x="1383252" y="7724"/>
                    <a:pt x="1397000" y="21472"/>
                  </a:cubicBezTo>
                  <a:cubicBezTo>
                    <a:pt x="1410749" y="35221"/>
                    <a:pt x="1418473" y="53868"/>
                    <a:pt x="1418473" y="73311"/>
                  </a:cubicBezTo>
                  <a:lnTo>
                    <a:pt x="1418473" y="1683007"/>
                  </a:lnTo>
                  <a:cubicBezTo>
                    <a:pt x="1418473" y="1723496"/>
                    <a:pt x="1385650" y="1756319"/>
                    <a:pt x="1345161" y="1756319"/>
                  </a:cubicBezTo>
                  <a:lnTo>
                    <a:pt x="73311" y="1756319"/>
                  </a:lnTo>
                  <a:cubicBezTo>
                    <a:pt x="53868" y="1756319"/>
                    <a:pt x="35221" y="1748595"/>
                    <a:pt x="21472" y="1734846"/>
                  </a:cubicBezTo>
                  <a:cubicBezTo>
                    <a:pt x="7724" y="1721098"/>
                    <a:pt x="0" y="1702451"/>
                    <a:pt x="0" y="1683007"/>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en-US"/>
            </a:p>
          </p:txBody>
        </p:sp>
        <p:sp>
          <p:nvSpPr>
            <p:cNvPr id="12" name="TextBox 12"/>
            <p:cNvSpPr txBox="1"/>
            <p:nvPr/>
          </p:nvSpPr>
          <p:spPr>
            <a:xfrm>
              <a:off x="0" y="-123825"/>
              <a:ext cx="1418473" cy="1880144"/>
            </a:xfrm>
            <a:prstGeom prst="rect">
              <a:avLst/>
            </a:prstGeom>
          </p:spPr>
          <p:txBody>
            <a:bodyPr lIns="50800" tIns="50800" rIns="50800" bIns="50800" rtlCol="0" anchor="ctr"/>
            <a:lstStyle/>
            <a:p>
              <a:pPr algn="ctr">
                <a:lnSpc>
                  <a:spcPts val="4079"/>
                </a:lnSpc>
              </a:pPr>
              <a:endParaRPr/>
            </a:p>
          </p:txBody>
        </p:sp>
      </p:grpSp>
      <p:sp>
        <p:nvSpPr>
          <p:cNvPr id="13" name="Freeform 13"/>
          <p:cNvSpPr/>
          <p:nvPr/>
        </p:nvSpPr>
        <p:spPr>
          <a:xfrm>
            <a:off x="13595029" y="3088463"/>
            <a:ext cx="2226655"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4" name="TextBox 14"/>
          <p:cNvSpPr txBox="1"/>
          <p:nvPr/>
        </p:nvSpPr>
        <p:spPr>
          <a:xfrm>
            <a:off x="1028700" y="599709"/>
            <a:ext cx="9098856"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Data Analysis Model Creation</a:t>
            </a:r>
          </a:p>
        </p:txBody>
      </p:sp>
      <p:sp>
        <p:nvSpPr>
          <p:cNvPr id="15" name="TextBox 15"/>
          <p:cNvSpPr txBox="1"/>
          <p:nvPr/>
        </p:nvSpPr>
        <p:spPr>
          <a:xfrm>
            <a:off x="1031082" y="5867040"/>
            <a:ext cx="5241443" cy="2940050"/>
          </a:xfrm>
          <a:prstGeom prst="rect">
            <a:avLst/>
          </a:prstGeom>
        </p:spPr>
        <p:txBody>
          <a:bodyPr lIns="0" tIns="0" rIns="0" bIns="0" rtlCol="0" anchor="t">
            <a:spAutoFit/>
          </a:bodyPr>
          <a:lstStyle/>
          <a:p>
            <a:pPr marL="496571" lvl="1" indent="-248285" algn="l">
              <a:lnSpc>
                <a:spcPts val="3910"/>
              </a:lnSpc>
              <a:buFont typeface="Arial"/>
              <a:buChar char="•"/>
            </a:pPr>
            <a:r>
              <a:rPr lang="en-US" sz="2300">
                <a:solidFill>
                  <a:srgbClr val="0F4662"/>
                </a:solidFill>
                <a:latin typeface="Quicksand"/>
                <a:ea typeface="Quicksand"/>
                <a:cs typeface="Quicksand"/>
                <a:sym typeface="Quicksand"/>
              </a:rPr>
              <a:t>Model created using selected variables: biological sex, age group, general health rank, BMI, smoking status, e-cigarette use, alcohol use, exercise, hours of sleep, and heart risk.</a:t>
            </a:r>
          </a:p>
        </p:txBody>
      </p:sp>
      <p:sp>
        <p:nvSpPr>
          <p:cNvPr id="16" name="TextBox 16"/>
          <p:cNvSpPr txBox="1"/>
          <p:nvPr/>
        </p:nvSpPr>
        <p:spPr>
          <a:xfrm>
            <a:off x="1028700" y="5391262"/>
            <a:ext cx="5101887"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Logistic Regression Model</a:t>
            </a:r>
          </a:p>
        </p:txBody>
      </p:sp>
      <p:sp>
        <p:nvSpPr>
          <p:cNvPr id="17" name="TextBox 17"/>
          <p:cNvSpPr txBox="1"/>
          <p:nvPr/>
        </p:nvSpPr>
        <p:spPr>
          <a:xfrm>
            <a:off x="6734995" y="5867040"/>
            <a:ext cx="5101887" cy="2940050"/>
          </a:xfrm>
          <a:prstGeom prst="rect">
            <a:avLst/>
          </a:prstGeom>
        </p:spPr>
        <p:txBody>
          <a:bodyPr lIns="0" tIns="0" rIns="0" bIns="0" rtlCol="0" anchor="t">
            <a:spAutoFit/>
          </a:bodyPr>
          <a:lstStyle/>
          <a:p>
            <a:pPr marL="496571" lvl="1" indent="-248285" algn="l">
              <a:lnSpc>
                <a:spcPts val="3910"/>
              </a:lnSpc>
              <a:buFont typeface="Arial"/>
              <a:buChar char="•"/>
            </a:pPr>
            <a:r>
              <a:rPr lang="en-US" sz="2300">
                <a:solidFill>
                  <a:srgbClr val="0F4662"/>
                </a:solidFill>
                <a:latin typeface="Quicksand"/>
                <a:ea typeface="Quicksand"/>
                <a:cs typeface="Quicksand"/>
                <a:sym typeface="Quicksand"/>
              </a:rPr>
              <a:t>Stepwise regression tests whether each variable is useful in training the model and recommends removal of variables if necessary.</a:t>
            </a:r>
          </a:p>
          <a:p>
            <a:pPr marL="496571" lvl="1" indent="-248285" algn="l">
              <a:lnSpc>
                <a:spcPts val="3910"/>
              </a:lnSpc>
              <a:buFont typeface="Arial"/>
              <a:buChar char="•"/>
            </a:pPr>
            <a:r>
              <a:rPr lang="en-US" sz="2300">
                <a:solidFill>
                  <a:srgbClr val="0F4662"/>
                </a:solidFill>
                <a:latin typeface="Quicksand"/>
                <a:ea typeface="Quicksand"/>
                <a:cs typeface="Quicksand"/>
                <a:sym typeface="Quicksand"/>
              </a:rPr>
              <a:t>This process recommended using all selected variables.</a:t>
            </a:r>
          </a:p>
        </p:txBody>
      </p:sp>
      <p:sp>
        <p:nvSpPr>
          <p:cNvPr id="18" name="TextBox 18"/>
          <p:cNvSpPr txBox="1"/>
          <p:nvPr/>
        </p:nvSpPr>
        <p:spPr>
          <a:xfrm>
            <a:off x="6593057" y="5391262"/>
            <a:ext cx="5101887"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Stepwise Regression</a:t>
            </a:r>
          </a:p>
        </p:txBody>
      </p:sp>
      <p:sp>
        <p:nvSpPr>
          <p:cNvPr id="19" name="TextBox 19"/>
          <p:cNvSpPr txBox="1"/>
          <p:nvPr/>
        </p:nvSpPr>
        <p:spPr>
          <a:xfrm>
            <a:off x="12157413" y="5867040"/>
            <a:ext cx="4915568" cy="2444750"/>
          </a:xfrm>
          <a:prstGeom prst="rect">
            <a:avLst/>
          </a:prstGeom>
        </p:spPr>
        <p:txBody>
          <a:bodyPr lIns="0" tIns="0" rIns="0" bIns="0" rtlCol="0" anchor="t">
            <a:spAutoFit/>
          </a:bodyPr>
          <a:lstStyle/>
          <a:p>
            <a:pPr marL="496571" lvl="1" indent="-248285" algn="l">
              <a:lnSpc>
                <a:spcPts val="3910"/>
              </a:lnSpc>
              <a:buFont typeface="Arial"/>
              <a:buChar char="•"/>
            </a:pPr>
            <a:r>
              <a:rPr lang="en-US" sz="2300">
                <a:solidFill>
                  <a:srgbClr val="0F4662"/>
                </a:solidFill>
                <a:latin typeface="Quicksand"/>
                <a:ea typeface="Quicksand"/>
                <a:cs typeface="Quicksand"/>
                <a:sym typeface="Quicksand"/>
              </a:rPr>
              <a:t>Test model using test data set (created prior to model).</a:t>
            </a:r>
          </a:p>
          <a:p>
            <a:pPr marL="496571" lvl="1" indent="-248285" algn="l">
              <a:lnSpc>
                <a:spcPts val="3910"/>
              </a:lnSpc>
              <a:buFont typeface="Arial"/>
              <a:buChar char="•"/>
            </a:pPr>
            <a:r>
              <a:rPr lang="en-US" sz="2300">
                <a:solidFill>
                  <a:srgbClr val="0F4662"/>
                </a:solidFill>
                <a:latin typeface="Quicksand"/>
                <a:ea typeface="Quicksand"/>
                <a:cs typeface="Quicksand"/>
                <a:sym typeface="Quicksand"/>
              </a:rPr>
              <a:t>This provides unseen data to the model to determine how accurately it predicts risk.</a:t>
            </a:r>
          </a:p>
        </p:txBody>
      </p:sp>
      <p:sp>
        <p:nvSpPr>
          <p:cNvPr id="20" name="TextBox 20"/>
          <p:cNvSpPr txBox="1"/>
          <p:nvPr/>
        </p:nvSpPr>
        <p:spPr>
          <a:xfrm>
            <a:off x="12157413" y="5391262"/>
            <a:ext cx="5101887"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Test model performance</a:t>
            </a:r>
          </a:p>
        </p:txBody>
      </p:sp>
      <p:sp>
        <p:nvSpPr>
          <p:cNvPr id="21" name="AutoShape 21"/>
          <p:cNvSpPr/>
          <p:nvPr/>
        </p:nvSpPr>
        <p:spPr>
          <a:xfrm>
            <a:off x="10767060" y="990600"/>
            <a:ext cx="6492240" cy="0"/>
          </a:xfrm>
          <a:prstGeom prst="line">
            <a:avLst/>
          </a:prstGeom>
          <a:ln w="76200" cap="flat">
            <a:solidFill>
              <a:srgbClr val="0F4662"/>
            </a:solidFill>
            <a:prstDash val="solid"/>
            <a:headEnd type="none" w="sm" len="sm"/>
            <a:tailEnd type="none" w="sm" len="sm"/>
          </a:ln>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2240713" y="2032497"/>
            <a:ext cx="13806574" cy="7225803"/>
          </a:xfrm>
          <a:custGeom>
            <a:avLst/>
            <a:gdLst/>
            <a:ahLst/>
            <a:cxnLst/>
            <a:rect l="l" t="t" r="r" b="b"/>
            <a:pathLst>
              <a:path w="13806574" h="7225803">
                <a:moveTo>
                  <a:pt x="0" y="0"/>
                </a:moveTo>
                <a:lnTo>
                  <a:pt x="13806574" y="0"/>
                </a:lnTo>
                <a:lnTo>
                  <a:pt x="13806574" y="7225803"/>
                </a:lnTo>
                <a:lnTo>
                  <a:pt x="0" y="7225803"/>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599709"/>
            <a:ext cx="9480749"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Data Exploration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0223387" y="0"/>
            <a:ext cx="8064613" cy="10287000"/>
            <a:chOff x="0" y="0"/>
            <a:chExt cx="2124013" cy="2709333"/>
          </a:xfrm>
        </p:grpSpPr>
        <p:sp>
          <p:nvSpPr>
            <p:cNvPr id="3" name="Freeform 3"/>
            <p:cNvSpPr/>
            <p:nvPr/>
          </p:nvSpPr>
          <p:spPr>
            <a:xfrm>
              <a:off x="0" y="0"/>
              <a:ext cx="2124013" cy="2709333"/>
            </a:xfrm>
            <a:custGeom>
              <a:avLst/>
              <a:gdLst/>
              <a:ahLst/>
              <a:cxnLst/>
              <a:rect l="l" t="t" r="r" b="b"/>
              <a:pathLst>
                <a:path w="2124013" h="2709333">
                  <a:moveTo>
                    <a:pt x="0" y="0"/>
                  </a:moveTo>
                  <a:lnTo>
                    <a:pt x="2124013" y="0"/>
                  </a:lnTo>
                  <a:lnTo>
                    <a:pt x="2124013" y="2709333"/>
                  </a:lnTo>
                  <a:lnTo>
                    <a:pt x="0" y="2709333"/>
                  </a:lnTo>
                  <a:close/>
                </a:path>
              </a:pathLst>
            </a:custGeom>
            <a:solidFill>
              <a:srgbClr val="DBE5EA"/>
            </a:solidFill>
          </p:spPr>
          <p:txBody>
            <a:bodyPr/>
            <a:lstStyle/>
            <a:p>
              <a:endParaRPr lang="en-US"/>
            </a:p>
          </p:txBody>
        </p:sp>
        <p:sp>
          <p:nvSpPr>
            <p:cNvPr id="4" name="TextBox 4"/>
            <p:cNvSpPr txBox="1"/>
            <p:nvPr/>
          </p:nvSpPr>
          <p:spPr>
            <a:xfrm>
              <a:off x="0" y="-123825"/>
              <a:ext cx="2124013" cy="2833158"/>
            </a:xfrm>
            <a:prstGeom prst="rect">
              <a:avLst/>
            </a:prstGeom>
          </p:spPr>
          <p:txBody>
            <a:bodyPr lIns="50800" tIns="50800" rIns="50800" bIns="50800" rtlCol="0" anchor="ctr"/>
            <a:lstStyle/>
            <a:p>
              <a:pPr algn="ctr">
                <a:lnSpc>
                  <a:spcPts val="4079"/>
                </a:lnSpc>
              </a:pPr>
              <a:endParaRPr/>
            </a:p>
          </p:txBody>
        </p:sp>
      </p:grpSp>
      <p:sp>
        <p:nvSpPr>
          <p:cNvPr id="5" name="AutoShape 5"/>
          <p:cNvSpPr/>
          <p:nvPr/>
        </p:nvSpPr>
        <p:spPr>
          <a:xfrm>
            <a:off x="1028700" y="9741523"/>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6" name="AutoShape 6"/>
          <p:cNvSpPr/>
          <p:nvPr/>
        </p:nvSpPr>
        <p:spPr>
          <a:xfrm>
            <a:off x="10767060" y="1028700"/>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7" name="Freeform 7"/>
          <p:cNvSpPr/>
          <p:nvPr/>
        </p:nvSpPr>
        <p:spPr>
          <a:xfrm>
            <a:off x="1028700" y="1899801"/>
            <a:ext cx="16230600" cy="3166116"/>
          </a:xfrm>
          <a:custGeom>
            <a:avLst/>
            <a:gdLst/>
            <a:ahLst/>
            <a:cxnLst/>
            <a:rect l="l" t="t" r="r" b="b"/>
            <a:pathLst>
              <a:path w="16230600" h="3166116">
                <a:moveTo>
                  <a:pt x="0" y="0"/>
                </a:moveTo>
                <a:lnTo>
                  <a:pt x="16230600" y="0"/>
                </a:lnTo>
                <a:lnTo>
                  <a:pt x="16230600" y="3166116"/>
                </a:lnTo>
                <a:lnTo>
                  <a:pt x="0" y="3166116"/>
                </a:lnTo>
                <a:lnTo>
                  <a:pt x="0" y="0"/>
                </a:lnTo>
                <a:close/>
              </a:path>
            </a:pathLst>
          </a:custGeom>
          <a:blipFill>
            <a:blip r:embed="rId2"/>
            <a:stretch>
              <a:fillRect/>
            </a:stretch>
          </a:blipFill>
        </p:spPr>
        <p:txBody>
          <a:bodyPr/>
          <a:lstStyle/>
          <a:p>
            <a:endParaRPr lang="en-US"/>
          </a:p>
        </p:txBody>
      </p:sp>
      <p:sp>
        <p:nvSpPr>
          <p:cNvPr id="8" name="TextBox 8"/>
          <p:cNvSpPr txBox="1"/>
          <p:nvPr/>
        </p:nvSpPr>
        <p:spPr>
          <a:xfrm>
            <a:off x="1028700" y="599709"/>
            <a:ext cx="9480749"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Data Exploration</a:t>
            </a:r>
          </a:p>
        </p:txBody>
      </p:sp>
      <p:sp>
        <p:nvSpPr>
          <p:cNvPr id="9" name="TextBox 9"/>
          <p:cNvSpPr txBox="1"/>
          <p:nvPr/>
        </p:nvSpPr>
        <p:spPr>
          <a:xfrm>
            <a:off x="2003784" y="5922835"/>
            <a:ext cx="5736634" cy="1514475"/>
          </a:xfrm>
          <a:prstGeom prst="rect">
            <a:avLst/>
          </a:prstGeom>
        </p:spPr>
        <p:txBody>
          <a:bodyPr lIns="0" tIns="0" rIns="0" bIns="0" rtlCol="0" anchor="t">
            <a:spAutoFit/>
          </a:bodyPr>
          <a:lstStyle/>
          <a:p>
            <a:pPr algn="l">
              <a:lnSpc>
                <a:spcPts val="4079"/>
              </a:lnSpc>
            </a:pPr>
            <a:r>
              <a:rPr lang="en-US" sz="2400">
                <a:solidFill>
                  <a:srgbClr val="0F4662"/>
                </a:solidFill>
                <a:latin typeface="Quicksand"/>
                <a:ea typeface="Quicksand"/>
                <a:cs typeface="Quicksand"/>
                <a:sym typeface="Quicksand"/>
              </a:rPr>
              <a:t>Previous slide shows:</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Risk increases with age.</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Higher risk in males than females.</a:t>
            </a:r>
          </a:p>
        </p:txBody>
      </p:sp>
      <p:sp>
        <p:nvSpPr>
          <p:cNvPr id="10" name="TextBox 10"/>
          <p:cNvSpPr txBox="1"/>
          <p:nvPr/>
        </p:nvSpPr>
        <p:spPr>
          <a:xfrm>
            <a:off x="10345624" y="5922835"/>
            <a:ext cx="5736634" cy="202882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No clear patterns in substance use and exercise affecting risk.</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Much higher prevalence of non-smokers than smokers in data set.</a:t>
            </a:r>
          </a:p>
        </p:txBody>
      </p:sp>
      <p:sp>
        <p:nvSpPr>
          <p:cNvPr id="11" name="TextBox 11"/>
          <p:cNvSpPr txBox="1"/>
          <p:nvPr/>
        </p:nvSpPr>
        <p:spPr>
          <a:xfrm>
            <a:off x="2003784" y="5293090"/>
            <a:ext cx="5736634" cy="518255"/>
          </a:xfrm>
          <a:prstGeom prst="rect">
            <a:avLst/>
          </a:prstGeom>
        </p:spPr>
        <p:txBody>
          <a:bodyPr lIns="0" tIns="0" rIns="0" bIns="0" rtlCol="0" anchor="t">
            <a:spAutoFit/>
          </a:bodyPr>
          <a:lstStyle/>
          <a:p>
            <a:pPr marL="0" lvl="0" indent="0" algn="l">
              <a:lnSpc>
                <a:spcPts val="4485"/>
              </a:lnSpc>
            </a:pPr>
            <a:r>
              <a:rPr lang="en-US" sz="2638" b="1">
                <a:solidFill>
                  <a:srgbClr val="0F4662"/>
                </a:solidFill>
                <a:latin typeface="Quicksand Bold"/>
                <a:ea typeface="Quicksand Bold"/>
                <a:cs typeface="Quicksand Bold"/>
                <a:sym typeface="Quicksand Bold"/>
              </a:rPr>
              <a:t>Increased Risk:</a:t>
            </a:r>
          </a:p>
        </p:txBody>
      </p:sp>
      <p:sp>
        <p:nvSpPr>
          <p:cNvPr id="12" name="TextBox 12"/>
          <p:cNvSpPr txBox="1"/>
          <p:nvPr/>
        </p:nvSpPr>
        <p:spPr>
          <a:xfrm>
            <a:off x="10345624" y="5293090"/>
            <a:ext cx="5736634" cy="518255"/>
          </a:xfrm>
          <a:prstGeom prst="rect">
            <a:avLst/>
          </a:prstGeom>
        </p:spPr>
        <p:txBody>
          <a:bodyPr lIns="0" tIns="0" rIns="0" bIns="0" rtlCol="0" anchor="t">
            <a:spAutoFit/>
          </a:bodyPr>
          <a:lstStyle/>
          <a:p>
            <a:pPr marL="0" lvl="0" indent="0" algn="l">
              <a:lnSpc>
                <a:spcPts val="4485"/>
              </a:lnSpc>
            </a:pPr>
            <a:r>
              <a:rPr lang="en-US" sz="2638" b="1">
                <a:solidFill>
                  <a:srgbClr val="0F4662"/>
                </a:solidFill>
                <a:latin typeface="Quicksand Bold"/>
                <a:ea typeface="Quicksand Bold"/>
                <a:cs typeface="Quicksand Bold"/>
                <a:sym typeface="Quicksand Bold"/>
              </a:rPr>
              <a:t>Substance Use and Exercise: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173794" y="1684924"/>
            <a:ext cx="15940412" cy="8205365"/>
          </a:xfrm>
          <a:custGeom>
            <a:avLst/>
            <a:gdLst/>
            <a:ahLst/>
            <a:cxnLst/>
            <a:rect l="l" t="t" r="r" b="b"/>
            <a:pathLst>
              <a:path w="15940412" h="8205365">
                <a:moveTo>
                  <a:pt x="0" y="0"/>
                </a:moveTo>
                <a:lnTo>
                  <a:pt x="15940412" y="0"/>
                </a:lnTo>
                <a:lnTo>
                  <a:pt x="15940412" y="8205365"/>
                </a:lnTo>
                <a:lnTo>
                  <a:pt x="0" y="8205365"/>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599709"/>
            <a:ext cx="9480749"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Data Exploration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927</Words>
  <Application>Microsoft Office PowerPoint</Application>
  <PresentationFormat>Custom</PresentationFormat>
  <Paragraphs>84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Quicksand</vt:lpstr>
      <vt:lpstr>Arial</vt:lpstr>
      <vt:lpstr>Cormorant Garamond Bold Italics</vt:lpstr>
      <vt:lpstr>Calibri</vt:lpstr>
      <vt:lpstr>Quicksand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the Author</dc:title>
  <cp:lastModifiedBy>Kimberly Stein</cp:lastModifiedBy>
  <cp:revision>1</cp:revision>
  <dcterms:created xsi:type="dcterms:W3CDTF">2006-08-16T00:00:00Z</dcterms:created>
  <dcterms:modified xsi:type="dcterms:W3CDTF">2025-03-21T21:58:59Z</dcterms:modified>
  <dc:identifier>DAGiNRT0Vmw</dc:identifier>
</cp:coreProperties>
</file>