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50"/>
  </p:notesMasterIdLst>
  <p:handoutMasterIdLst>
    <p:handoutMasterId r:id="rId51"/>
  </p:handoutMasterIdLst>
  <p:sldIdLst>
    <p:sldId id="259" r:id="rId2"/>
    <p:sldId id="320" r:id="rId3"/>
    <p:sldId id="261" r:id="rId4"/>
    <p:sldId id="321" r:id="rId5"/>
    <p:sldId id="322" r:id="rId6"/>
    <p:sldId id="323" r:id="rId7"/>
    <p:sldId id="324" r:id="rId8"/>
    <p:sldId id="325" r:id="rId9"/>
    <p:sldId id="326" r:id="rId10"/>
    <p:sldId id="289" r:id="rId11"/>
    <p:sldId id="327" r:id="rId12"/>
    <p:sldId id="328" r:id="rId13"/>
    <p:sldId id="291" r:id="rId14"/>
    <p:sldId id="290" r:id="rId15"/>
    <p:sldId id="292" r:id="rId16"/>
    <p:sldId id="332" r:id="rId17"/>
    <p:sldId id="331" r:id="rId18"/>
    <p:sldId id="288" r:id="rId19"/>
    <p:sldId id="317" r:id="rId20"/>
    <p:sldId id="298" r:id="rId21"/>
    <p:sldId id="304" r:id="rId22"/>
    <p:sldId id="302" r:id="rId23"/>
    <p:sldId id="308" r:id="rId24"/>
    <p:sldId id="299" r:id="rId25"/>
    <p:sldId id="333" r:id="rId26"/>
    <p:sldId id="305" r:id="rId27"/>
    <p:sldId id="309" r:id="rId28"/>
    <p:sldId id="306" r:id="rId29"/>
    <p:sldId id="307" r:id="rId30"/>
    <p:sldId id="311" r:id="rId31"/>
    <p:sldId id="312" r:id="rId32"/>
    <p:sldId id="303" r:id="rId33"/>
    <p:sldId id="313" r:id="rId34"/>
    <p:sldId id="329" r:id="rId35"/>
    <p:sldId id="330" r:id="rId36"/>
    <p:sldId id="314" r:id="rId37"/>
    <p:sldId id="319" r:id="rId38"/>
    <p:sldId id="334" r:id="rId39"/>
    <p:sldId id="335" r:id="rId40"/>
    <p:sldId id="336" r:id="rId41"/>
    <p:sldId id="338" r:id="rId42"/>
    <p:sldId id="339" r:id="rId43"/>
    <p:sldId id="340" r:id="rId44"/>
    <p:sldId id="341" r:id="rId45"/>
    <p:sldId id="343" r:id="rId46"/>
    <p:sldId id="342" r:id="rId47"/>
    <p:sldId id="344" r:id="rId48"/>
    <p:sldId id="301" r:id="rId4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Heading" id="{779CC93D-E52E-4D84-901B-11D7331DD495}">
          <p14:sldIdLst>
            <p14:sldId id="259"/>
          </p14:sldIdLst>
        </p14:section>
        <p14:section name="Introduction" id="{ABA716BF-3A5C-4ADB-94C9-CFEF84EBA240}">
          <p14:sldIdLst>
            <p14:sldId id="320"/>
            <p14:sldId id="261"/>
            <p14:sldId id="321"/>
            <p14:sldId id="322"/>
          </p14:sldIdLst>
        </p14:section>
        <p14:section name="Literature Survey" id="{73179D59-F9C5-42B7-A942-E24FE1018C0D}">
          <p14:sldIdLst>
            <p14:sldId id="323"/>
            <p14:sldId id="324"/>
            <p14:sldId id="325"/>
            <p14:sldId id="326"/>
            <p14:sldId id="289"/>
            <p14:sldId id="327"/>
            <p14:sldId id="328"/>
            <p14:sldId id="291"/>
            <p14:sldId id="290"/>
            <p14:sldId id="292"/>
            <p14:sldId id="332"/>
            <p14:sldId id="331"/>
            <p14:sldId id="288"/>
            <p14:sldId id="317"/>
            <p14:sldId id="298"/>
            <p14:sldId id="304"/>
            <p14:sldId id="302"/>
            <p14:sldId id="308"/>
            <p14:sldId id="299"/>
            <p14:sldId id="333"/>
            <p14:sldId id="305"/>
            <p14:sldId id="309"/>
            <p14:sldId id="306"/>
            <p14:sldId id="307"/>
            <p14:sldId id="311"/>
            <p14:sldId id="312"/>
            <p14:sldId id="303"/>
            <p14:sldId id="313"/>
            <p14:sldId id="329"/>
            <p14:sldId id="330"/>
            <p14:sldId id="314"/>
            <p14:sldId id="319"/>
          </p14:sldIdLst>
        </p14:section>
        <p14:section name="Prototype" id="{086ACC97-9C5F-49EB-BBA4-0304FF466EDE}">
          <p14:sldIdLst>
            <p14:sldId id="334"/>
            <p14:sldId id="335"/>
            <p14:sldId id="336"/>
            <p14:sldId id="338"/>
            <p14:sldId id="339"/>
            <p14:sldId id="340"/>
          </p14:sldIdLst>
        </p14:section>
        <p14:section name="Future Work" id="{A4133619-49CC-48BA-AF85-309348E0E301}">
          <p14:sldIdLst>
            <p14:sldId id="341"/>
            <p14:sldId id="343"/>
            <p14:sldId id="342"/>
            <p14:sldId id="344"/>
            <p14:sldId id="301"/>
          </p14:sldIdLst>
        </p14:section>
        <p14:section name="Topic 1" id="{6D9936A3-3945-4757-BC8B-B5C252D8E036}">
          <p14:sldIdLst/>
        </p14:section>
        <p14:section name="Sample Slides for Visuals" id="{BAB3A466-96C9-4230-9978-795378D75699}">
          <p14:sldIdLst/>
        </p14:section>
        <p14:section name="Case Study" id="{8C0305C9-B152-4FBA-A789-FE1976D53990}">
          <p14:sldIdLst/>
        </p14:section>
        <p14:section name="Conclusion and Summary" id="{790CEF5B-569A-4C2F-BED5-750B08C0E5AD}">
          <p14:sldIdLst/>
        </p14:section>
        <p14:section name="Appendix" id="{3F78B471-41DA-46F2-A8E4-97E471896AB3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ED6"/>
    <a:srgbClr val="0033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74" autoAdjust="0"/>
    <p:restoredTop sz="83977" autoAdjust="0"/>
  </p:normalViewPr>
  <p:slideViewPr>
    <p:cSldViewPr>
      <p:cViewPr>
        <p:scale>
          <a:sx n="100" d="100"/>
          <a:sy n="100" d="100"/>
        </p:scale>
        <p:origin x="-2058" y="-4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FDC75-7F73-4A4A-A77C-09AADF00E0EA}" type="datetimeFigureOut">
              <a:rPr lang="en-US" smtClean="0"/>
              <a:pPr/>
              <a:t>6/11/2012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226BF-1F13-42D3-80DC-373E7ADD1EB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8174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EF76B-3757-4A0B-AF93-28494465C1DD}" type="datetimeFigureOut">
              <a:rPr lang="en-US" smtClean="0"/>
              <a:pPr/>
              <a:t>6/11/2012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93FD4-8F83-4EF7-AC3F-0DC0388986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890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This template can be used as a starter file for presenting training materials in a group setting.</a:t>
            </a:r>
          </a:p>
          <a:p>
            <a:endParaRPr lang="en-US" dirty="0" smtClean="0"/>
          </a:p>
          <a:p>
            <a:pPr lvl="0"/>
            <a:r>
              <a:rPr lang="en-US" sz="1200" b="1" dirty="0" smtClean="0"/>
              <a:t>Sections</a:t>
            </a:r>
            <a:endParaRPr lang="en-US" sz="1200" b="0" dirty="0" smtClean="0"/>
          </a:p>
          <a:p>
            <a:pPr lvl="0"/>
            <a:r>
              <a:rPr lang="en-US" sz="1200" b="0" dirty="0" smtClean="0"/>
              <a:t>Right-click on a slide to add sections.</a:t>
            </a:r>
            <a:r>
              <a:rPr lang="en-US" sz="1200" b="0" baseline="0" dirty="0" smtClean="0"/>
              <a:t> Sections can help to organize your slides or facilitate collaboration between multiple authors.</a:t>
            </a:r>
            <a:endParaRPr lang="en-US" sz="1200" b="0" dirty="0" smtClean="0"/>
          </a:p>
          <a:p>
            <a:pPr lvl="0"/>
            <a:endParaRPr lang="en-US" sz="1200" b="1" dirty="0" smtClean="0"/>
          </a:p>
          <a:p>
            <a:pPr lvl="0"/>
            <a:r>
              <a:rPr lang="en-US" sz="1200" b="1" dirty="0" smtClean="0"/>
              <a:t>Notes</a:t>
            </a:r>
          </a:p>
          <a:p>
            <a:pPr lvl="0"/>
            <a:r>
              <a:rPr lang="en-US" sz="1200" dirty="0" smtClean="0"/>
              <a:t>Use the Notes section for delivery notes or to provide additional details for the audience.</a:t>
            </a:r>
            <a:r>
              <a:rPr lang="en-US" sz="1200" baseline="0" dirty="0" smtClean="0"/>
              <a:t> View these notes in Presentation View during your presentation. </a:t>
            </a:r>
          </a:p>
          <a:p>
            <a:pPr lvl="0">
              <a:buFontTx/>
              <a:buNone/>
            </a:pPr>
            <a:r>
              <a:rPr lang="en-US" sz="1200" dirty="0" smtClean="0"/>
              <a:t>Keep in mind the font size (important for accessibility, visibility, videotaping, and online production)</a:t>
            </a:r>
          </a:p>
          <a:p>
            <a:pPr lvl="0"/>
            <a:endParaRPr lang="en-US" sz="1200" dirty="0" smtClean="0"/>
          </a:p>
          <a:p>
            <a:pPr lvl="0">
              <a:buFontTx/>
              <a:buNone/>
            </a:pPr>
            <a:r>
              <a:rPr lang="en-US" sz="1200" b="1" dirty="0" smtClean="0"/>
              <a:t>Coordinated colors </a:t>
            </a:r>
          </a:p>
          <a:p>
            <a:pPr lvl="0">
              <a:buFontTx/>
              <a:buNone/>
            </a:pPr>
            <a:r>
              <a:rPr lang="en-US" sz="1200" dirty="0" smtClean="0"/>
              <a:t>Pay particular attention to the graphs, charts, and text boxes.</a:t>
            </a:r>
            <a:r>
              <a:rPr lang="en-US" sz="1200" baseline="0" dirty="0" smtClean="0"/>
              <a:t> </a:t>
            </a:r>
            <a:endParaRPr lang="en-US" sz="1200" dirty="0" smtClean="0"/>
          </a:p>
          <a:p>
            <a:pPr lvl="0"/>
            <a:r>
              <a:rPr lang="en-US" sz="1200" dirty="0" smtClean="0"/>
              <a:t>Consider that attendees will print in black and white or </a:t>
            </a:r>
            <a:r>
              <a:rPr lang="en-US" sz="1200" dirty="0" err="1" smtClean="0"/>
              <a:t>grayscale</a:t>
            </a:r>
            <a:r>
              <a:rPr lang="en-US" sz="1200" dirty="0" smtClean="0"/>
              <a:t>. Run a test print to make sure your colors work when printed in pure black and white and </a:t>
            </a:r>
            <a:r>
              <a:rPr lang="en-US" sz="1200" dirty="0" err="1" smtClean="0"/>
              <a:t>grayscale</a:t>
            </a:r>
            <a:r>
              <a:rPr lang="en-US" sz="1200" dirty="0" smtClean="0"/>
              <a:t>.</a:t>
            </a:r>
          </a:p>
          <a:p>
            <a:pPr lvl="0">
              <a:buFontTx/>
              <a:buNone/>
            </a:pPr>
            <a:endParaRPr lang="en-US" sz="1200" dirty="0" smtClean="0"/>
          </a:p>
          <a:p>
            <a:pPr lvl="0">
              <a:buFontTx/>
              <a:buNone/>
            </a:pPr>
            <a:r>
              <a:rPr lang="en-US" sz="1200" b="1" dirty="0" smtClean="0"/>
              <a:t>Graphics, tables, and graphs</a:t>
            </a:r>
          </a:p>
          <a:p>
            <a:pPr lvl="0"/>
            <a:r>
              <a:rPr lang="en-US" sz="1200" dirty="0" smtClean="0"/>
              <a:t>Keep it simple: If possible, use consistent, non-distracting styles and colors.</a:t>
            </a:r>
          </a:p>
          <a:p>
            <a:pPr lvl="0"/>
            <a:r>
              <a:rPr lang="en-US" sz="1200" dirty="0" smtClean="0"/>
              <a:t>Label all graphs and tables.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>
              <a:defRPr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>
              <a:buNone/>
              <a:defRPr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6/11/2012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6/11/2012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groun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rPr lang="en-US" smtClean="0"/>
              <a:pPr/>
              <a:t>6/11/2012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>
              <a:defRPr sz="4000"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6/11/2012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/>
          <a:lstStyle>
            <a:lvl1pPr algn="l">
              <a:defRPr lang="en-US" dirty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400">
                <a:latin typeface="+mn-lt"/>
              </a:defRPr>
            </a:lvl4pPr>
            <a:lvl5pPr>
              <a:defRPr sz="24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6/11/2012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6/11/2012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6/11/2012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6/11/2012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6/11/2012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6/11/2012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6/11/2012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B281C-5159-4971-8228-52B9A72E9ED2}" type="datetimeFigureOut">
              <a:rPr lang="en-US" smtClean="0"/>
              <a:pPr/>
              <a:t>6/11/2012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54" r:id="rId10"/>
    <p:sldLayoutId id="2147483655" r:id="rId11"/>
    <p:sldLayoutId id="2147483663" r:id="rId12"/>
  </p:sldLayoutIdLst>
  <p:transition spd="slow">
    <p:wipe dir="d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lang="en-US" sz="4400" kern="1200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2590800" y="1752600"/>
            <a:ext cx="6180224" cy="1470025"/>
          </a:xfrm>
        </p:spPr>
        <p:txBody>
          <a:bodyPr>
            <a:normAutofit fontScale="90000"/>
          </a:bodyPr>
          <a:lstStyle/>
          <a:p>
            <a:r>
              <a:rPr lang="en-US" b="0" dirty="0" smtClean="0"/>
              <a:t>Extraction of </a:t>
            </a:r>
            <a:r>
              <a:rPr lang="en-US" b="0" dirty="0"/>
              <a:t>questions from the Internet using a Machine Learning </a:t>
            </a:r>
            <a:r>
              <a:rPr lang="en-US" b="0" dirty="0" smtClean="0"/>
              <a:t>approach</a:t>
            </a:r>
            <a:br>
              <a:rPr lang="en-US" b="0" dirty="0" smtClean="0"/>
            </a:br>
            <a:r>
              <a:rPr lang="en-US" b="0" dirty="0" smtClean="0"/>
              <a:t/>
            </a:r>
            <a:br>
              <a:rPr lang="en-US" b="0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>
            <a:noAutofit/>
          </a:bodyPr>
          <a:lstStyle/>
          <a:p>
            <a:endParaRPr lang="en-US" dirty="0" smtClean="0">
              <a:latin typeface="+mn-lt"/>
            </a:endParaRPr>
          </a:p>
          <a:p>
            <a:r>
              <a:rPr lang="en-US" dirty="0" smtClean="0">
                <a:latin typeface="+mn-lt"/>
              </a:rPr>
              <a:t>Alok </a:t>
            </a:r>
            <a:r>
              <a:rPr lang="en-US" dirty="0">
                <a:latin typeface="+mn-lt"/>
              </a:rPr>
              <a:t>Saw		B090924CS</a:t>
            </a:r>
          </a:p>
          <a:p>
            <a:r>
              <a:rPr lang="en-US" dirty="0" err="1" smtClean="0">
                <a:latin typeface="+mn-lt"/>
              </a:rPr>
              <a:t>Jerrin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>
                <a:latin typeface="+mn-lt"/>
              </a:rPr>
              <a:t>Shaji</a:t>
            </a:r>
            <a:r>
              <a:rPr lang="en-US" dirty="0">
                <a:latin typeface="+mn-lt"/>
              </a:rPr>
              <a:t> </a:t>
            </a:r>
            <a:r>
              <a:rPr lang="en-US" dirty="0" smtClean="0">
                <a:latin typeface="+mn-lt"/>
              </a:rPr>
              <a:t>George</a:t>
            </a:r>
            <a:r>
              <a:rPr lang="en-US" dirty="0">
                <a:latin typeface="+mn-lt"/>
              </a:rPr>
              <a:t>	B090437CS</a:t>
            </a:r>
          </a:p>
          <a:p>
            <a:r>
              <a:rPr lang="en-US" dirty="0" err="1" smtClean="0">
                <a:latin typeface="+mn-lt"/>
              </a:rPr>
              <a:t>Shubhangam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Agrawal</a:t>
            </a:r>
            <a:r>
              <a:rPr lang="en-US" dirty="0">
                <a:latin typeface="+mn-lt"/>
              </a:rPr>
              <a:t>	B090904CS</a:t>
            </a:r>
          </a:p>
          <a:p>
            <a:r>
              <a:rPr lang="en-US" dirty="0" smtClean="0">
                <a:latin typeface="+mn-lt"/>
              </a:rPr>
              <a:t>Stein </a:t>
            </a:r>
            <a:r>
              <a:rPr lang="en-US" dirty="0">
                <a:latin typeface="+mn-lt"/>
              </a:rPr>
              <a:t>Astor </a:t>
            </a:r>
            <a:r>
              <a:rPr lang="en-US" dirty="0" smtClean="0">
                <a:latin typeface="+mn-lt"/>
              </a:rPr>
              <a:t>Fernandez</a:t>
            </a:r>
            <a:r>
              <a:rPr lang="en-US" dirty="0">
                <a:latin typeface="+mn-lt"/>
              </a:rPr>
              <a:t>	</a:t>
            </a:r>
            <a:r>
              <a:rPr lang="en-US" dirty="0" smtClean="0">
                <a:latin typeface="+mn-lt"/>
              </a:rPr>
              <a:t>B090006CS</a:t>
            </a:r>
          </a:p>
          <a:p>
            <a:endParaRPr lang="en-US" dirty="0">
              <a:latin typeface="+mn-lt"/>
            </a:endParaRPr>
          </a:p>
          <a:p>
            <a:r>
              <a:rPr lang="en-US" dirty="0" smtClean="0">
                <a:latin typeface="+mn-lt"/>
              </a:rPr>
              <a:t>Guide : Dr. </a:t>
            </a:r>
            <a:r>
              <a:rPr lang="en-US" dirty="0" err="1" smtClean="0">
                <a:latin typeface="+mn-lt"/>
              </a:rPr>
              <a:t>Priya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Chandran</a:t>
            </a:r>
            <a:endParaRPr lang="en-US" dirty="0">
              <a:latin typeface="+mn-lt"/>
            </a:endParaRPr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Machine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Arthur Samuel (1959) – </a:t>
            </a:r>
          </a:p>
          <a:p>
            <a:pPr marL="0" indent="0" algn="just">
              <a:buNone/>
            </a:pPr>
            <a:r>
              <a:rPr lang="en-US" i="1" dirty="0" smtClean="0"/>
              <a:t>The field </a:t>
            </a:r>
            <a:r>
              <a:rPr lang="en-US" i="1" dirty="0"/>
              <a:t>of study that gives computers the ability to learn without being explicitly programmed</a:t>
            </a:r>
            <a:r>
              <a:rPr lang="en-US" i="1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0748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Machine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endParaRPr lang="en-US" dirty="0" smtClean="0"/>
          </a:p>
          <a:p>
            <a:r>
              <a:rPr lang="en-US" dirty="0"/>
              <a:t>Tom Mitchell (1998) </a:t>
            </a:r>
          </a:p>
          <a:p>
            <a:pPr marL="457200" lvl="1" indent="0">
              <a:buNone/>
            </a:pPr>
            <a:r>
              <a:rPr lang="en-US" i="1" u="sng" dirty="0" smtClean="0"/>
              <a:t>Well-posed </a:t>
            </a:r>
            <a:r>
              <a:rPr lang="en-US" i="1" u="sng" dirty="0"/>
              <a:t>Learning Problem</a:t>
            </a:r>
            <a:r>
              <a:rPr lang="en-US" dirty="0"/>
              <a:t>: </a:t>
            </a:r>
            <a:endParaRPr lang="en-US" dirty="0" smtClean="0"/>
          </a:p>
          <a:p>
            <a:pPr marL="0" indent="0" algn="just">
              <a:buNone/>
            </a:pPr>
            <a:r>
              <a:rPr lang="en-US" i="1" dirty="0" smtClean="0"/>
              <a:t>A </a:t>
            </a:r>
            <a:r>
              <a:rPr lang="en-US" i="1" dirty="0"/>
              <a:t>computer program is said to learn from experience E with respect to some task T and some performance measure P, if its performance on T, as measured by P, improves with experience E. 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43701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Machine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AI algorithms that take </a:t>
            </a:r>
            <a:r>
              <a:rPr lang="en-US" dirty="0"/>
              <a:t>as input empirical data and </a:t>
            </a:r>
            <a:r>
              <a:rPr lang="en-US" dirty="0" smtClean="0"/>
              <a:t>yield patterns </a:t>
            </a:r>
            <a:r>
              <a:rPr lang="en-US" dirty="0"/>
              <a:t>or predictions thought to be features of the </a:t>
            </a:r>
            <a:r>
              <a:rPr lang="en-US" dirty="0" smtClean="0"/>
              <a:t>underlying </a:t>
            </a:r>
            <a:r>
              <a:rPr lang="en-US" dirty="0"/>
              <a:t>mechanism </a:t>
            </a:r>
            <a:r>
              <a:rPr lang="en-US" dirty="0" smtClean="0"/>
              <a:t>that generated </a:t>
            </a:r>
            <a:r>
              <a:rPr lang="en-US" dirty="0"/>
              <a:t>the data</a:t>
            </a:r>
            <a:r>
              <a:rPr lang="en-US" dirty="0" smtClean="0"/>
              <a:t>.</a:t>
            </a:r>
          </a:p>
          <a:p>
            <a:r>
              <a:rPr lang="en-US" dirty="0" smtClean="0"/>
              <a:t>Data </a:t>
            </a:r>
            <a:r>
              <a:rPr lang="en-US" dirty="0"/>
              <a:t>can </a:t>
            </a:r>
            <a:r>
              <a:rPr lang="en-US" dirty="0" smtClean="0"/>
              <a:t>be seen </a:t>
            </a:r>
            <a:r>
              <a:rPr lang="en-US" dirty="0"/>
              <a:t>as instances of the possible relations between observed </a:t>
            </a:r>
            <a:r>
              <a:rPr lang="en-US" dirty="0" smtClean="0"/>
              <a:t>variables. It is used to find the unknown </a:t>
            </a:r>
            <a:r>
              <a:rPr lang="en-US" dirty="0"/>
              <a:t>underlying probability </a:t>
            </a:r>
            <a:r>
              <a:rPr lang="en-US" dirty="0" smtClean="0"/>
              <a:t>distribution.</a:t>
            </a:r>
            <a:r>
              <a:rPr lang="en-US" baseline="30000" dirty="0" smtClean="0"/>
              <a:t>[3]</a:t>
            </a:r>
            <a:endParaRPr 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39163912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Machine Learning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3600" dirty="0" smtClean="0"/>
          </a:p>
          <a:p>
            <a:pPr marL="0" indent="0">
              <a:buNone/>
            </a:pPr>
            <a:r>
              <a:rPr lang="en-US" sz="3600" dirty="0" smtClean="0"/>
              <a:t>Broadly categorized as </a:t>
            </a:r>
            <a:r>
              <a:rPr lang="en-US" sz="3600" baseline="30000" dirty="0" smtClean="0"/>
              <a:t>[4]</a:t>
            </a:r>
            <a:r>
              <a:rPr lang="en-US" sz="3600" dirty="0" smtClean="0"/>
              <a:t> –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 smtClean="0"/>
              <a:t>Supervised Machine Learning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 smtClean="0"/>
              <a:t>Unsupervised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369357732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Supervised v/s Unsupervised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Supervised learning </a:t>
            </a:r>
            <a:endParaRPr lang="en-US" b="1" dirty="0" smtClean="0"/>
          </a:p>
          <a:p>
            <a:pPr marL="0" indent="0">
              <a:buNone/>
            </a:pPr>
            <a:r>
              <a:rPr lang="en-US" sz="2800" dirty="0" smtClean="0"/>
              <a:t>The </a:t>
            </a:r>
            <a:r>
              <a:rPr lang="en-US" sz="2800" dirty="0"/>
              <a:t>goal is to predict the value of an outcome </a:t>
            </a:r>
            <a:r>
              <a:rPr lang="en-US" sz="2800" dirty="0" smtClean="0"/>
              <a:t>measure based </a:t>
            </a:r>
            <a:r>
              <a:rPr lang="en-US" sz="2800" dirty="0"/>
              <a:t>on a number of input measures</a:t>
            </a:r>
            <a:r>
              <a:rPr lang="en-US" sz="2800" dirty="0" smtClean="0"/>
              <a:t>.</a:t>
            </a:r>
            <a:r>
              <a:rPr lang="en-US" sz="2800" baseline="30000" dirty="0"/>
              <a:t> [4]</a:t>
            </a:r>
            <a:r>
              <a:rPr lang="en-US" sz="2800" dirty="0"/>
              <a:t> </a:t>
            </a:r>
            <a:endParaRPr lang="en-US" sz="2800" dirty="0" smtClean="0"/>
          </a:p>
          <a:p>
            <a:endParaRPr lang="en-US" b="1" dirty="0" smtClean="0"/>
          </a:p>
          <a:p>
            <a:r>
              <a:rPr lang="en-US" b="1" dirty="0" smtClean="0"/>
              <a:t>Unsupervised</a:t>
            </a:r>
            <a:r>
              <a:rPr lang="en-US" b="1" i="1" dirty="0" smtClean="0"/>
              <a:t> </a:t>
            </a:r>
            <a:r>
              <a:rPr lang="en-US" b="1" dirty="0" smtClean="0"/>
              <a:t>learning</a:t>
            </a:r>
          </a:p>
          <a:p>
            <a:pPr marL="0" indent="0">
              <a:buNone/>
            </a:pPr>
            <a:r>
              <a:rPr lang="en-US" sz="2800" dirty="0"/>
              <a:t>There is no outcome measure, and the goal is </a:t>
            </a:r>
            <a:r>
              <a:rPr lang="en-US" sz="2800" dirty="0" smtClean="0"/>
              <a:t>to describe </a:t>
            </a:r>
            <a:r>
              <a:rPr lang="en-US" sz="2800" dirty="0"/>
              <a:t>the associations and patterns among a set of input measures</a:t>
            </a:r>
            <a:r>
              <a:rPr lang="en-US" sz="2800" dirty="0" smtClean="0"/>
              <a:t>.</a:t>
            </a:r>
            <a:r>
              <a:rPr lang="en-US" sz="2800" baseline="30000" dirty="0"/>
              <a:t> [4]</a:t>
            </a:r>
            <a:r>
              <a:rPr lang="en-US" sz="2800" dirty="0"/>
              <a:t> </a:t>
            </a:r>
            <a:endParaRPr lang="en-US" sz="2800" baseline="30000" dirty="0"/>
          </a:p>
        </p:txBody>
      </p:sp>
    </p:spTree>
    <p:extLst>
      <p:ext uri="{BB962C8B-B14F-4D97-AF65-F5344CB8AC3E}">
        <p14:creationId xmlns:p14="http://schemas.microsoft.com/office/powerpoint/2010/main" val="205755204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Supervised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training data </a:t>
            </a:r>
            <a:r>
              <a:rPr lang="en-US" dirty="0" smtClean="0"/>
              <a:t>consists </a:t>
            </a:r>
            <a:r>
              <a:rPr lang="en-US" dirty="0"/>
              <a:t>of a set of training </a:t>
            </a:r>
            <a:r>
              <a:rPr lang="en-US" dirty="0" smtClean="0"/>
              <a:t>examples consisting </a:t>
            </a:r>
            <a:r>
              <a:rPr lang="en-US" dirty="0"/>
              <a:t>of an input object and a desired output value. </a:t>
            </a:r>
          </a:p>
          <a:p>
            <a:r>
              <a:rPr lang="en-US" dirty="0"/>
              <a:t>The </a:t>
            </a:r>
            <a:r>
              <a:rPr lang="en-US" dirty="0" smtClean="0"/>
              <a:t>algorithm </a:t>
            </a:r>
            <a:r>
              <a:rPr lang="en-US" dirty="0"/>
              <a:t>analyzes the training data and produces an inferred </a:t>
            </a:r>
            <a:r>
              <a:rPr lang="en-US" dirty="0" smtClean="0"/>
              <a:t>function called a </a:t>
            </a:r>
            <a:r>
              <a:rPr lang="en-US" i="1" dirty="0" smtClean="0"/>
              <a:t>regression </a:t>
            </a:r>
            <a:r>
              <a:rPr lang="en-US" i="1" dirty="0"/>
              <a:t>function</a:t>
            </a:r>
            <a:r>
              <a:rPr lang="en-US" dirty="0"/>
              <a:t>. </a:t>
            </a:r>
          </a:p>
          <a:p>
            <a:r>
              <a:rPr lang="en-US" dirty="0"/>
              <a:t>The inferred function should predict the correct output value for any valid input object</a:t>
            </a:r>
            <a:r>
              <a:rPr lang="en-US" dirty="0" smtClean="0"/>
              <a:t>.</a:t>
            </a:r>
            <a:r>
              <a:rPr lang="en-US" baseline="30000" dirty="0" smtClean="0"/>
              <a:t>[9]</a:t>
            </a:r>
            <a:endParaRPr 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64450931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dirty="0" smtClean="0"/>
              <a:t>SQUINT - SVM </a:t>
            </a:r>
            <a:r>
              <a:rPr lang="en-US" sz="3200" b="1" dirty="0"/>
              <a:t>for Identification of Relevant Sections in Web Pages for Web </a:t>
            </a:r>
            <a:r>
              <a:rPr lang="en-US" sz="3200" b="1" dirty="0" smtClean="0"/>
              <a:t>Search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804387"/>
          </a:xfrm>
        </p:spPr>
        <p:txBody>
          <a:bodyPr>
            <a:normAutofit/>
          </a:bodyPr>
          <a:lstStyle/>
          <a:p>
            <a:r>
              <a:rPr lang="en-US" dirty="0" smtClean="0"/>
              <a:t>This IEEE paper</a:t>
            </a:r>
            <a:r>
              <a:rPr lang="en-US" baseline="30000" dirty="0" smtClean="0"/>
              <a:t>[1]</a:t>
            </a:r>
            <a:r>
              <a:rPr lang="en-US" dirty="0" smtClean="0"/>
              <a:t> proposes an </a:t>
            </a:r>
            <a:r>
              <a:rPr lang="en-US" dirty="0"/>
              <a:t>SVM based approach to </a:t>
            </a:r>
            <a:r>
              <a:rPr lang="en-US" dirty="0" smtClean="0"/>
              <a:t>identify sections </a:t>
            </a:r>
            <a:r>
              <a:rPr lang="en-US" dirty="0"/>
              <a:t>of a </a:t>
            </a:r>
            <a:r>
              <a:rPr lang="en-US" dirty="0" smtClean="0"/>
              <a:t>web </a:t>
            </a:r>
            <a:r>
              <a:rPr lang="en-US" dirty="0"/>
              <a:t>page that are relevant to a query </a:t>
            </a:r>
            <a:r>
              <a:rPr lang="en-US" dirty="0" smtClean="0"/>
              <a:t>in a </a:t>
            </a:r>
            <a:r>
              <a:rPr lang="en-US" dirty="0"/>
              <a:t>w</a:t>
            </a:r>
            <a:r>
              <a:rPr lang="en-US" dirty="0" smtClean="0"/>
              <a:t>eb search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It analyzes various features to determine relevance to </a:t>
            </a:r>
            <a:r>
              <a:rPr lang="en-US" dirty="0"/>
              <a:t>the query and its context. </a:t>
            </a:r>
            <a:endParaRPr lang="en-US" dirty="0" smtClean="0"/>
          </a:p>
          <a:p>
            <a:r>
              <a:rPr lang="en-US" dirty="0" smtClean="0"/>
              <a:t>It then </a:t>
            </a:r>
            <a:r>
              <a:rPr lang="en-US" dirty="0"/>
              <a:t>uses an SVM with a linear kernel to score sections of a </a:t>
            </a:r>
            <a:r>
              <a:rPr lang="en-US" dirty="0" smtClean="0"/>
              <a:t>web page </a:t>
            </a:r>
            <a:r>
              <a:rPr lang="en-US" dirty="0"/>
              <a:t>based on these </a:t>
            </a:r>
            <a:r>
              <a:rPr lang="en-US" dirty="0" smtClean="0"/>
              <a:t>features.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37542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Literature Survey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Work Done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b="1" dirty="0" smtClean="0"/>
              <a:t>Design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Prototype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Future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21787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 smtClean="0"/>
              <a:t>Approach</a:t>
            </a:r>
            <a:endParaRPr lang="en-US" sz="54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</a:t>
            </a:r>
            <a:r>
              <a:rPr lang="en-US" dirty="0"/>
              <a:t>explore a </a:t>
            </a:r>
            <a:r>
              <a:rPr lang="en-US" dirty="0" smtClean="0"/>
              <a:t>SVM based approach </a:t>
            </a:r>
            <a:r>
              <a:rPr lang="en-US" dirty="0"/>
              <a:t>similar to </a:t>
            </a:r>
            <a:r>
              <a:rPr lang="en-US" dirty="0" smtClean="0"/>
              <a:t>SQUINT</a:t>
            </a:r>
            <a:r>
              <a:rPr lang="en-US" baseline="30000" dirty="0" smtClean="0"/>
              <a:t>[1] </a:t>
            </a:r>
            <a:r>
              <a:rPr lang="en-US" dirty="0" smtClean="0"/>
              <a:t>in </a:t>
            </a:r>
            <a:r>
              <a:rPr lang="en-US" dirty="0"/>
              <a:t>order to detect relevance to the input </a:t>
            </a:r>
            <a:r>
              <a:rPr lang="en-US" dirty="0" smtClean="0"/>
              <a:t>topic.</a:t>
            </a:r>
          </a:p>
          <a:p>
            <a:endParaRPr lang="en-US" dirty="0" smtClean="0"/>
          </a:p>
          <a:p>
            <a:r>
              <a:rPr lang="en-US" dirty="0" smtClean="0"/>
              <a:t>We also aim </a:t>
            </a:r>
            <a:r>
              <a:rPr lang="en-US" dirty="0"/>
              <a:t>to identify various features which indicate that </a:t>
            </a:r>
            <a:r>
              <a:rPr lang="en-US" dirty="0" smtClean="0"/>
              <a:t>a text </a:t>
            </a:r>
            <a:r>
              <a:rPr lang="en-US" dirty="0"/>
              <a:t>section is a question.</a:t>
            </a:r>
            <a:endParaRPr lang="en-US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39970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4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1" name="TextBox 4"/>
          <p:cNvSpPr txBox="1"/>
          <p:nvPr/>
        </p:nvSpPr>
        <p:spPr>
          <a:xfrm>
            <a:off x="4745619" y="960626"/>
            <a:ext cx="1626797" cy="2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</a:pPr>
            <a:r>
              <a:rPr lang="en-US" sz="1200" kern="1200">
                <a:solidFill>
                  <a:srgbClr val="000000"/>
                </a:solidFill>
                <a:effectLst/>
                <a:latin typeface="Calibri"/>
                <a:ea typeface="Times New Roman"/>
                <a:cs typeface="Times New Roman"/>
              </a:rPr>
              <a:t>Topic + Subtopic</a:t>
            </a:r>
            <a:endParaRPr lang="en-IN" sz="1200">
              <a:effectLst/>
              <a:latin typeface="Times New Roman"/>
              <a:ea typeface="Times New Roman"/>
            </a:endParaRPr>
          </a:p>
        </p:txBody>
      </p:sp>
      <p:sp>
        <p:nvSpPr>
          <p:cNvPr id="65" name="Title 1"/>
          <p:cNvSpPr>
            <a:spLocks noGrp="1"/>
          </p:cNvSpPr>
          <p:nvPr>
            <p:ph type="title"/>
          </p:nvPr>
        </p:nvSpPr>
        <p:spPr>
          <a:xfrm>
            <a:off x="764381" y="11624"/>
            <a:ext cx="8077200" cy="1143000"/>
          </a:xfrm>
        </p:spPr>
        <p:txBody>
          <a:bodyPr/>
          <a:lstStyle/>
          <a:p>
            <a:pPr algn="ctr"/>
            <a:r>
              <a:rPr lang="en-US" dirty="0" smtClean="0"/>
              <a:t>Architectural Overview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524000" y="948768"/>
            <a:ext cx="6001296" cy="5913421"/>
            <a:chOff x="1524000" y="948768"/>
            <a:chExt cx="6001296" cy="5913421"/>
          </a:xfrm>
        </p:grpSpPr>
        <p:sp>
          <p:nvSpPr>
            <p:cNvPr id="45" name="TextBox 22"/>
            <p:cNvSpPr txBox="1"/>
            <p:nvPr/>
          </p:nvSpPr>
          <p:spPr>
            <a:xfrm>
              <a:off x="1524000" y="4803278"/>
              <a:ext cx="9666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spcAft>
                  <a:spcPts val="0"/>
                </a:spcAft>
              </a:pPr>
              <a:r>
                <a:rPr lang="en-US" sz="1200" kern="1200" dirty="0" smtClean="0">
                  <a:solidFill>
                    <a:srgbClr val="000000"/>
                  </a:solidFill>
                  <a:effectLst/>
                  <a:latin typeface="Calibri"/>
                  <a:ea typeface="Times New Roman"/>
                  <a:cs typeface="Times New Roman"/>
                </a:rPr>
                <a:t>LABELLING</a:t>
              </a:r>
              <a:endParaRPr lang="en-IN" sz="1200" dirty="0">
                <a:effectLst/>
                <a:latin typeface="Times New Roman"/>
                <a:ea typeface="Times New Roman"/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2490697" y="948768"/>
              <a:ext cx="5034599" cy="5913421"/>
              <a:chOff x="2490697" y="948768"/>
              <a:chExt cx="5034599" cy="5913421"/>
            </a:xfrm>
          </p:grpSpPr>
          <p:cxnSp>
            <p:nvCxnSpPr>
              <p:cNvPr id="20" name="Straight Arrow Connector 19"/>
              <p:cNvCxnSpPr/>
              <p:nvPr/>
            </p:nvCxnSpPr>
            <p:spPr>
              <a:xfrm>
                <a:off x="4742794" y="948768"/>
                <a:ext cx="0" cy="32542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/>
              <p:nvPr/>
            </p:nvCxnSpPr>
            <p:spPr>
              <a:xfrm>
                <a:off x="4736581" y="1936130"/>
                <a:ext cx="9038" cy="32249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3" name="TextBox 10"/>
              <p:cNvSpPr txBox="1"/>
              <p:nvPr/>
            </p:nvSpPr>
            <p:spPr>
              <a:xfrm>
                <a:off x="4716246" y="1950152"/>
                <a:ext cx="2711329" cy="2553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latin typeface="Calibri"/>
                    <a:ea typeface="Times New Roman"/>
                    <a:cs typeface="Times New Roman"/>
                  </a:rPr>
                  <a:t>Query set Q</a:t>
                </a:r>
                <a:endParaRPr lang="en-IN" sz="1200">
                  <a:effectLst/>
                  <a:latin typeface="Times New Roman"/>
                  <a:ea typeface="Times New Roman"/>
                </a:endParaRPr>
              </a:p>
            </p:txBody>
          </p:sp>
          <p:sp>
            <p:nvSpPr>
              <p:cNvPr id="24" name="TextBox 11"/>
              <p:cNvSpPr txBox="1"/>
              <p:nvPr/>
            </p:nvSpPr>
            <p:spPr>
              <a:xfrm>
                <a:off x="5482196" y="2486482"/>
                <a:ext cx="1559014" cy="2553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US" sz="1200" kern="1200" dirty="0">
                    <a:solidFill>
                      <a:srgbClr val="000000"/>
                    </a:solidFill>
                    <a:effectLst/>
                    <a:latin typeface="Calibri"/>
                    <a:ea typeface="Times New Roman"/>
                    <a:cs typeface="Times New Roman"/>
                  </a:rPr>
                  <a:t>SEARCH ENGINE</a:t>
                </a:r>
                <a:endParaRPr lang="en-IN" sz="1200" dirty="0">
                  <a:effectLst/>
                  <a:latin typeface="Times New Roman"/>
                  <a:ea typeface="Times New Roman"/>
                </a:endParaRPr>
              </a:p>
            </p:txBody>
          </p:sp>
          <p:cxnSp>
            <p:nvCxnSpPr>
              <p:cNvPr id="25" name="Straight Arrow Connector 24"/>
              <p:cNvCxnSpPr/>
              <p:nvPr/>
            </p:nvCxnSpPr>
            <p:spPr>
              <a:xfrm>
                <a:off x="4767083" y="3002365"/>
                <a:ext cx="0" cy="40078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6" name="TextBox 15"/>
              <p:cNvSpPr txBox="1"/>
              <p:nvPr/>
            </p:nvSpPr>
            <p:spPr>
              <a:xfrm>
                <a:off x="5443221" y="3638015"/>
                <a:ext cx="159798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US" sz="1200" kern="1200" dirty="0">
                    <a:solidFill>
                      <a:srgbClr val="000000"/>
                    </a:solidFill>
                    <a:effectLst/>
                    <a:latin typeface="Calibri"/>
                    <a:ea typeface="Times New Roman"/>
                    <a:cs typeface="Times New Roman"/>
                  </a:rPr>
                  <a:t>PAGE PREPROCESSOR</a:t>
                </a:r>
                <a:endParaRPr lang="en-IN" sz="1200" dirty="0">
                  <a:effectLst/>
                  <a:latin typeface="Times New Roman"/>
                  <a:ea typeface="Times New Roman"/>
                </a:endParaRPr>
              </a:p>
            </p:txBody>
          </p:sp>
          <p:sp>
            <p:nvSpPr>
              <p:cNvPr id="27" name="TextBox 17"/>
              <p:cNvSpPr txBox="1"/>
              <p:nvPr/>
            </p:nvSpPr>
            <p:spPr>
              <a:xfrm>
                <a:off x="4767648" y="3095258"/>
                <a:ext cx="1214449" cy="3078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US" sz="1200" kern="1200" dirty="0">
                    <a:solidFill>
                      <a:srgbClr val="000000"/>
                    </a:solidFill>
                    <a:effectLst/>
                    <a:latin typeface="Calibri"/>
                    <a:ea typeface="Times New Roman"/>
                    <a:cs typeface="Times New Roman"/>
                  </a:rPr>
                  <a:t>Q, </a:t>
                </a:r>
                <a:r>
                  <a:rPr lang="en-US" sz="1200" kern="1200" dirty="0" err="1">
                    <a:solidFill>
                      <a:srgbClr val="000000"/>
                    </a:solidFill>
                    <a:effectLst/>
                    <a:latin typeface="Calibri"/>
                    <a:ea typeface="Times New Roman"/>
                    <a:cs typeface="Times New Roman"/>
                  </a:rPr>
                  <a:t>L</a:t>
                </a:r>
                <a:r>
                  <a:rPr lang="en-US" sz="1200" kern="1200" baseline="-25000" dirty="0" err="1">
                    <a:solidFill>
                      <a:srgbClr val="000000"/>
                    </a:solidFill>
                    <a:effectLst/>
                    <a:latin typeface="Calibri"/>
                    <a:ea typeface="Times New Roman"/>
                    <a:cs typeface="Times New Roman"/>
                  </a:rPr>
                  <a:t>q</a:t>
                </a:r>
                <a:endParaRPr lang="en-IN" sz="1200" dirty="0">
                  <a:effectLst/>
                  <a:latin typeface="Times New Roman"/>
                  <a:ea typeface="Times New Roman"/>
                </a:endParaRPr>
              </a:p>
            </p:txBody>
          </p:sp>
          <p:cxnSp>
            <p:nvCxnSpPr>
              <p:cNvPr id="28" name="Straight Arrow Connector 27"/>
              <p:cNvCxnSpPr/>
              <p:nvPr/>
            </p:nvCxnSpPr>
            <p:spPr>
              <a:xfrm>
                <a:off x="4815096" y="4256723"/>
                <a:ext cx="0" cy="42065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9" name="TextBox 22"/>
              <p:cNvSpPr txBox="1"/>
              <p:nvPr/>
            </p:nvSpPr>
            <p:spPr>
              <a:xfrm>
                <a:off x="5483891" y="4991695"/>
                <a:ext cx="155731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US" sz="1200" kern="1200" dirty="0">
                    <a:solidFill>
                      <a:srgbClr val="000000"/>
                    </a:solidFill>
                    <a:effectLst/>
                    <a:latin typeface="Calibri"/>
                    <a:ea typeface="Times New Roman"/>
                    <a:cs typeface="Times New Roman"/>
                  </a:rPr>
                  <a:t>FEATURE GENERATOR</a:t>
                </a:r>
                <a:endParaRPr lang="en-IN" sz="1200" dirty="0">
                  <a:effectLst/>
                  <a:latin typeface="Times New Roman"/>
                  <a:ea typeface="Times New Roman"/>
                </a:endParaRPr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4190361" y="2269146"/>
                <a:ext cx="1257379" cy="782295"/>
              </a:xfrm>
              <a:prstGeom prst="ellipse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1200" kern="1200" dirty="0">
                    <a:solidFill>
                      <a:srgbClr val="000000"/>
                    </a:solidFill>
                    <a:effectLst/>
                    <a:ea typeface="Times New Roman"/>
                    <a:cs typeface="Times New Roman"/>
                  </a:rPr>
                  <a:t>Get relevant links </a:t>
                </a:r>
                <a:r>
                  <a:rPr lang="en-US" sz="1200" i="1" kern="1200" dirty="0" err="1">
                    <a:solidFill>
                      <a:srgbClr val="000000"/>
                    </a:solidFill>
                    <a:effectLst/>
                    <a:ea typeface="Times New Roman"/>
                    <a:cs typeface="Times New Roman"/>
                  </a:rPr>
                  <a:t>Lq</a:t>
                </a:r>
                <a:endParaRPr lang="en-IN" sz="1200" i="1" dirty="0">
                  <a:effectLst/>
                  <a:latin typeface="Times New Roman"/>
                  <a:ea typeface="Times New Roman"/>
                </a:endParaRPr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4157599" y="1267762"/>
                <a:ext cx="1257379" cy="705175"/>
              </a:xfrm>
              <a:prstGeom prst="ellipse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1200" kern="1200" dirty="0">
                    <a:solidFill>
                      <a:srgbClr val="000000"/>
                    </a:solidFill>
                    <a:effectLst/>
                    <a:ea typeface="Times New Roman"/>
                    <a:cs typeface="Times New Roman"/>
                  </a:rPr>
                  <a:t>Query </a:t>
                </a:r>
                <a:r>
                  <a:rPr lang="en-US" sz="1200" kern="1200" dirty="0" smtClean="0">
                    <a:solidFill>
                      <a:srgbClr val="000000"/>
                    </a:solidFill>
                    <a:effectLst/>
                    <a:ea typeface="Times New Roman"/>
                    <a:cs typeface="Times New Roman"/>
                  </a:rPr>
                  <a:t>Generation</a:t>
                </a:r>
                <a:endParaRPr lang="en-IN" sz="1200" dirty="0">
                  <a:effectLst/>
                  <a:latin typeface="Times New Roman"/>
                  <a:ea typeface="Times New Roman"/>
                </a:endParaRPr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4190926" y="3403736"/>
                <a:ext cx="1292965" cy="850651"/>
              </a:xfrm>
              <a:prstGeom prst="ellipse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1200" kern="1200" dirty="0">
                    <a:solidFill>
                      <a:srgbClr val="000000"/>
                    </a:solidFill>
                    <a:effectLst/>
                    <a:ea typeface="Times New Roman"/>
                    <a:cs typeface="Times New Roman"/>
                  </a:rPr>
                  <a:t>Break each page into sections </a:t>
                </a:r>
                <a:r>
                  <a:rPr lang="en-US" sz="1200" i="1" kern="1200" dirty="0" err="1" smtClean="0">
                    <a:solidFill>
                      <a:srgbClr val="000000"/>
                    </a:solidFill>
                    <a:effectLst/>
                    <a:ea typeface="Times New Roman"/>
                    <a:cs typeface="Times New Roman"/>
                  </a:rPr>
                  <a:t>Sq</a:t>
                </a:r>
                <a:r>
                  <a:rPr lang="en-IN" sz="1200" dirty="0">
                    <a:effectLst/>
                    <a:latin typeface="Times New Roman"/>
                    <a:ea typeface="Times New Roman"/>
                  </a:rPr>
                  <a:t> </a:t>
                </a:r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4191000" y="4668611"/>
                <a:ext cx="1322338" cy="970189"/>
              </a:xfrm>
              <a:prstGeom prst="ellipse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1200" kern="1200" dirty="0">
                    <a:solidFill>
                      <a:srgbClr val="000000"/>
                    </a:solidFill>
                    <a:effectLst/>
                    <a:ea typeface="Times New Roman"/>
                    <a:cs typeface="Times New Roman"/>
                  </a:rPr>
                  <a:t>Generate features for each </a:t>
                </a:r>
                <a:r>
                  <a:rPr lang="en-US" sz="1200" kern="1200" dirty="0" smtClean="0">
                    <a:solidFill>
                      <a:srgbClr val="000000"/>
                    </a:solidFill>
                    <a:effectLst/>
                    <a:ea typeface="Times New Roman"/>
                    <a:cs typeface="Times New Roman"/>
                  </a:rPr>
                  <a:t>section</a:t>
                </a:r>
                <a:r>
                  <a:rPr lang="en-IN" sz="1200" dirty="0">
                    <a:effectLst/>
                    <a:latin typeface="Times New Roman"/>
                    <a:ea typeface="Times New Roman"/>
                  </a:rPr>
                  <a:t> </a:t>
                </a:r>
              </a:p>
            </p:txBody>
          </p:sp>
          <p:sp>
            <p:nvSpPr>
              <p:cNvPr id="34" name="TextBox 10"/>
              <p:cNvSpPr txBox="1"/>
              <p:nvPr/>
            </p:nvSpPr>
            <p:spPr>
              <a:xfrm>
                <a:off x="4813967" y="4340269"/>
                <a:ext cx="2711329" cy="2553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US" sz="1200" kern="1200" dirty="0">
                    <a:solidFill>
                      <a:srgbClr val="000000"/>
                    </a:solidFill>
                    <a:effectLst/>
                    <a:latin typeface="Calibri"/>
                    <a:ea typeface="Times New Roman"/>
                    <a:cs typeface="Times New Roman"/>
                  </a:rPr>
                  <a:t>Sections </a:t>
                </a:r>
                <a:r>
                  <a:rPr lang="en-US" sz="1200" kern="1200" dirty="0" err="1">
                    <a:solidFill>
                      <a:srgbClr val="000000"/>
                    </a:solidFill>
                    <a:effectLst/>
                    <a:latin typeface="Calibri"/>
                    <a:ea typeface="Times New Roman"/>
                    <a:cs typeface="Times New Roman"/>
                  </a:rPr>
                  <a:t>Sq</a:t>
                </a:r>
                <a:endParaRPr lang="en-IN" sz="1200" dirty="0">
                  <a:effectLst/>
                  <a:latin typeface="Times New Roman"/>
                  <a:ea typeface="Times New Roman"/>
                </a:endParaRPr>
              </a:p>
            </p:txBody>
          </p:sp>
          <p:cxnSp>
            <p:nvCxnSpPr>
              <p:cNvPr id="41" name="Straight Connector 40"/>
              <p:cNvCxnSpPr>
                <a:stCxn id="32" idx="2"/>
              </p:cNvCxnSpPr>
              <p:nvPr/>
            </p:nvCxnSpPr>
            <p:spPr>
              <a:xfrm flipH="1">
                <a:off x="3119386" y="3829062"/>
                <a:ext cx="107154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/>
              <p:cNvCxnSpPr>
                <a:endCxn id="44" idx="0"/>
              </p:cNvCxnSpPr>
              <p:nvPr/>
            </p:nvCxnSpPr>
            <p:spPr>
              <a:xfrm>
                <a:off x="3119386" y="3829061"/>
                <a:ext cx="0" cy="83078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4" name="Oval 43"/>
              <p:cNvSpPr/>
              <p:nvPr/>
            </p:nvSpPr>
            <p:spPr>
              <a:xfrm>
                <a:off x="2490697" y="4659848"/>
                <a:ext cx="1257379" cy="850651"/>
              </a:xfrm>
              <a:prstGeom prst="ellipse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1200" kern="1200" dirty="0" smtClean="0">
                    <a:solidFill>
                      <a:srgbClr val="000000"/>
                    </a:solidFill>
                    <a:effectLst/>
                    <a:ea typeface="Times New Roman"/>
                    <a:cs typeface="Times New Roman"/>
                  </a:rPr>
                  <a:t>Label each section</a:t>
                </a:r>
                <a:endParaRPr lang="en-IN" sz="1200" dirty="0">
                  <a:effectLst/>
                  <a:latin typeface="Times New Roman"/>
                  <a:ea typeface="Times New Roman"/>
                </a:endParaRPr>
              </a:p>
            </p:txBody>
          </p:sp>
          <p:cxnSp>
            <p:nvCxnSpPr>
              <p:cNvPr id="50" name="Straight Connector 49"/>
              <p:cNvCxnSpPr>
                <a:stCxn id="44" idx="4"/>
              </p:cNvCxnSpPr>
              <p:nvPr/>
            </p:nvCxnSpPr>
            <p:spPr>
              <a:xfrm>
                <a:off x="3119386" y="5510498"/>
                <a:ext cx="0" cy="81179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/>
              <p:cNvCxnSpPr/>
              <p:nvPr/>
            </p:nvCxnSpPr>
            <p:spPr>
              <a:xfrm>
                <a:off x="3119386" y="6322297"/>
                <a:ext cx="103821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/>
              <p:cNvCxnSpPr/>
              <p:nvPr/>
            </p:nvCxnSpPr>
            <p:spPr>
              <a:xfrm>
                <a:off x="5414978" y="6356475"/>
                <a:ext cx="51033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7" name="TextBox 22"/>
              <p:cNvSpPr txBox="1"/>
              <p:nvPr/>
            </p:nvSpPr>
            <p:spPr>
              <a:xfrm>
                <a:off x="5956441" y="6194641"/>
                <a:ext cx="74915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US" sz="1200" kern="1200" dirty="0" smtClean="0">
                    <a:solidFill>
                      <a:srgbClr val="000000"/>
                    </a:solidFill>
                    <a:effectLst/>
                    <a:latin typeface="Calibri"/>
                    <a:ea typeface="Times New Roman"/>
                    <a:cs typeface="Times New Roman"/>
                  </a:rPr>
                  <a:t>RESULT</a:t>
                </a:r>
                <a:endParaRPr lang="en-IN" sz="1200" dirty="0">
                  <a:effectLst/>
                  <a:latin typeface="Times New Roman"/>
                  <a:ea typeface="Times New Roman"/>
                </a:endParaRPr>
              </a:p>
            </p:txBody>
          </p:sp>
          <p:sp>
            <p:nvSpPr>
              <p:cNvPr id="80" name="Oval 79"/>
              <p:cNvSpPr/>
              <p:nvPr/>
            </p:nvSpPr>
            <p:spPr>
              <a:xfrm>
                <a:off x="4192619" y="5892000"/>
                <a:ext cx="1322338" cy="970189"/>
              </a:xfrm>
              <a:prstGeom prst="ellipse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1200" dirty="0">
                    <a:solidFill>
                      <a:srgbClr val="000000"/>
                    </a:solidFill>
                    <a:ea typeface="Times New Roman"/>
                    <a:cs typeface="Times New Roman"/>
                  </a:rPr>
                  <a:t>SVM</a:t>
                </a:r>
                <a:endParaRPr lang="en-IN" sz="1200" dirty="0">
                  <a:latin typeface="Times New Roman"/>
                  <a:ea typeface="Times New Roman"/>
                </a:endParaRPr>
              </a:p>
            </p:txBody>
          </p:sp>
          <p:cxnSp>
            <p:nvCxnSpPr>
              <p:cNvPr id="82" name="Straight Arrow Connector 81"/>
              <p:cNvCxnSpPr>
                <a:stCxn id="33" idx="4"/>
                <a:endCxn id="80" idx="0"/>
              </p:cNvCxnSpPr>
              <p:nvPr/>
            </p:nvCxnSpPr>
            <p:spPr>
              <a:xfrm>
                <a:off x="4852169" y="5638800"/>
                <a:ext cx="1619" cy="2532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6" name="TextBox 10"/>
              <p:cNvSpPr txBox="1"/>
              <p:nvPr/>
            </p:nvSpPr>
            <p:spPr>
              <a:xfrm>
                <a:off x="3127006" y="5960451"/>
                <a:ext cx="271132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US" sz="1200" kern="1200" dirty="0" smtClean="0">
                    <a:solidFill>
                      <a:srgbClr val="000000"/>
                    </a:solidFill>
                    <a:effectLst/>
                    <a:latin typeface="Calibri"/>
                    <a:ea typeface="Times New Roman"/>
                    <a:cs typeface="Times New Roman"/>
                  </a:rPr>
                  <a:t>Training Set</a:t>
                </a:r>
                <a:endParaRPr lang="en-IN" sz="1200" dirty="0">
                  <a:effectLst/>
                  <a:latin typeface="Times New Roman"/>
                  <a:ea typeface="Times New Roman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5484361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Literature Survey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Work Done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Future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66455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Query 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5032987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endParaRPr lang="en-US" dirty="0" smtClean="0"/>
          </a:p>
          <a:p>
            <a:pPr marL="514350" indent="-514350">
              <a:buAutoNum type="arabicPeriod"/>
            </a:pPr>
            <a:r>
              <a:rPr lang="en-US" dirty="0"/>
              <a:t>Take </a:t>
            </a:r>
            <a:r>
              <a:rPr lang="en-US" dirty="0" smtClean="0"/>
              <a:t>topic </a:t>
            </a:r>
            <a:r>
              <a:rPr lang="en-US" b="1" i="1" dirty="0"/>
              <a:t>t</a:t>
            </a:r>
            <a:r>
              <a:rPr lang="en-US" dirty="0" smtClean="0"/>
              <a:t> as input</a:t>
            </a:r>
            <a:r>
              <a:rPr lang="en-US" i="1" dirty="0" smtClean="0"/>
              <a:t>.</a:t>
            </a:r>
          </a:p>
          <a:p>
            <a:pPr marL="514350" indent="-514350">
              <a:buAutoNum type="arabicPeriod"/>
            </a:pPr>
            <a:r>
              <a:rPr lang="en-US" dirty="0" smtClean="0"/>
              <a:t>Generate set </a:t>
            </a:r>
            <a:r>
              <a:rPr lang="en-US" b="1" i="1" dirty="0" smtClean="0"/>
              <a:t>T</a:t>
            </a:r>
            <a:r>
              <a:rPr lang="en-US" i="1" dirty="0" smtClean="0"/>
              <a:t> </a:t>
            </a:r>
            <a:r>
              <a:rPr lang="en-US" dirty="0" smtClean="0"/>
              <a:t>of </a:t>
            </a:r>
            <a:r>
              <a:rPr lang="en-US" i="1" dirty="0" smtClean="0"/>
              <a:t>n</a:t>
            </a:r>
            <a:r>
              <a:rPr lang="en-US" dirty="0" smtClean="0"/>
              <a:t> related keywords (sub-topics). Add </a:t>
            </a:r>
            <a:r>
              <a:rPr lang="en-US" b="1" i="1" dirty="0" smtClean="0"/>
              <a:t>t</a:t>
            </a:r>
            <a:r>
              <a:rPr lang="en-US" dirty="0" smtClean="0"/>
              <a:t> to </a:t>
            </a:r>
            <a:r>
              <a:rPr lang="en-US" b="1" i="1" dirty="0" smtClean="0"/>
              <a:t>T</a:t>
            </a:r>
            <a:r>
              <a:rPr lang="en-US" dirty="0" smtClean="0"/>
              <a:t>.</a:t>
            </a:r>
          </a:p>
          <a:p>
            <a:pPr marL="514350" indent="-514350">
              <a:buAutoNum type="arabicPeriod"/>
            </a:pPr>
            <a:r>
              <a:rPr lang="en-US" dirty="0" smtClean="0"/>
              <a:t>Generate query set </a:t>
            </a:r>
            <a:r>
              <a:rPr lang="en-US" b="1" i="1" dirty="0" smtClean="0"/>
              <a:t>Q</a:t>
            </a:r>
            <a:r>
              <a:rPr lang="en-US" i="1" dirty="0" smtClean="0"/>
              <a:t> </a:t>
            </a:r>
            <a:r>
              <a:rPr lang="en-US" dirty="0" smtClean="0"/>
              <a:t>:= </a:t>
            </a:r>
            <a:r>
              <a:rPr lang="en-US" b="1" i="1" dirty="0" smtClean="0"/>
              <a:t>T</a:t>
            </a:r>
            <a:r>
              <a:rPr lang="en-US" dirty="0" smtClean="0"/>
              <a:t> </a:t>
            </a:r>
            <a:r>
              <a:rPr lang="en-US" dirty="0"/>
              <a:t>x</a:t>
            </a:r>
            <a:r>
              <a:rPr lang="en-US" dirty="0" smtClean="0"/>
              <a:t> { “questions”, “problems”, “solved </a:t>
            </a:r>
            <a:r>
              <a:rPr lang="en-US" dirty="0"/>
              <a:t>examples”}       </a:t>
            </a:r>
            <a:endParaRPr lang="en-US" dirty="0" smtClean="0"/>
          </a:p>
          <a:p>
            <a:pPr marL="514350" indent="-514350">
              <a:buAutoNum type="arabicPeriod"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07670734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Page Retrieval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endParaRPr lang="en-US" dirty="0" smtClean="0"/>
          </a:p>
          <a:p>
            <a:pPr marL="514350" indent="-514350">
              <a:buAutoNum type="arabicPeriod"/>
            </a:pPr>
            <a:r>
              <a:rPr lang="en-US" dirty="0" smtClean="0"/>
              <a:t>For each </a:t>
            </a:r>
            <a:r>
              <a:rPr lang="en-US" b="1" i="1" dirty="0" smtClean="0"/>
              <a:t>q</a:t>
            </a:r>
            <a:r>
              <a:rPr lang="en-US" i="1" dirty="0" smtClean="0"/>
              <a:t> </a:t>
            </a:r>
            <a:r>
              <a:rPr lang="el-GR" dirty="0" smtClean="0"/>
              <a:t>ϵ</a:t>
            </a:r>
            <a:r>
              <a:rPr lang="en-US" dirty="0" smtClean="0"/>
              <a:t> </a:t>
            </a:r>
            <a:r>
              <a:rPr lang="en-US" b="1" i="1" dirty="0" smtClean="0"/>
              <a:t>Q</a:t>
            </a:r>
            <a:r>
              <a:rPr lang="en-US" dirty="0" smtClean="0"/>
              <a:t>, get relevant search results using Google Custom Search API (or any other search engine).</a:t>
            </a:r>
          </a:p>
          <a:p>
            <a:pPr marL="514350" indent="-514350">
              <a:buAutoNum type="arabicPeriod"/>
            </a:pPr>
            <a:r>
              <a:rPr lang="en-US" dirty="0"/>
              <a:t>Add the top </a:t>
            </a:r>
            <a:r>
              <a:rPr lang="en-US" i="1" dirty="0" smtClean="0"/>
              <a:t>n</a:t>
            </a:r>
            <a:r>
              <a:rPr lang="en-US" dirty="0" smtClean="0"/>
              <a:t> </a:t>
            </a:r>
            <a:r>
              <a:rPr lang="en-US" dirty="0"/>
              <a:t>links to set </a:t>
            </a:r>
            <a:r>
              <a:rPr lang="en-US" b="1" i="1" dirty="0" err="1"/>
              <a:t>L</a:t>
            </a:r>
            <a:r>
              <a:rPr lang="en-US" b="1" i="1" baseline="-25000" dirty="0" err="1"/>
              <a:t>q</a:t>
            </a:r>
            <a:r>
              <a:rPr lang="en-US" dirty="0"/>
              <a:t>.</a:t>
            </a:r>
            <a:endParaRPr lang="en-IN" i="1" dirty="0"/>
          </a:p>
        </p:txBody>
      </p:sp>
    </p:spTree>
    <p:extLst>
      <p:ext uri="{BB962C8B-B14F-4D97-AF65-F5344CB8AC3E}">
        <p14:creationId xmlns:p14="http://schemas.microsoft.com/office/powerpoint/2010/main" val="374711027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Page Preprocessor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Each link </a:t>
            </a:r>
            <a:r>
              <a:rPr lang="en-US" b="1" i="1" dirty="0" smtClean="0"/>
              <a:t>l</a:t>
            </a:r>
            <a:r>
              <a:rPr lang="en-US" dirty="0" smtClean="0"/>
              <a:t> from </a:t>
            </a:r>
            <a:r>
              <a:rPr lang="en-US" b="1" i="1" dirty="0" err="1"/>
              <a:t>L</a:t>
            </a:r>
            <a:r>
              <a:rPr lang="en-US" b="1" i="1" baseline="-25000" dirty="0" err="1"/>
              <a:t>q</a:t>
            </a:r>
            <a:r>
              <a:rPr lang="en-US" dirty="0" smtClean="0"/>
              <a:t> is </a:t>
            </a:r>
            <a:r>
              <a:rPr lang="en-US" dirty="0" smtClean="0"/>
              <a:t>first loaded to get the HTML content.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</a:t>
            </a:r>
            <a:r>
              <a:rPr lang="en-US" dirty="0" err="1" smtClean="0"/>
              <a:t>JSoup</a:t>
            </a:r>
            <a:r>
              <a:rPr lang="en-US" dirty="0" smtClean="0"/>
              <a:t> Java HTML Parser is used to convert the HTML to text by stripping away all the markup data.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0792749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Page Preprocessor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en-US" dirty="0"/>
              <a:t>The page is divided into sections on the basis of </a:t>
            </a:r>
          </a:p>
          <a:p>
            <a:pPr marL="914400" lvl="1" indent="-514350">
              <a:buFont typeface="Wingdings" pitchFamily="2" charset="2"/>
              <a:buChar char="§"/>
            </a:pPr>
            <a:r>
              <a:rPr lang="en-US" dirty="0" smtClean="0"/>
              <a:t>Number </a:t>
            </a:r>
            <a:r>
              <a:rPr lang="en-US" dirty="0"/>
              <a:t>of lines </a:t>
            </a:r>
            <a:endParaRPr lang="en-US" dirty="0" smtClean="0"/>
          </a:p>
          <a:p>
            <a:pPr marL="914400" lvl="1" indent="-514350">
              <a:buFont typeface="Wingdings" pitchFamily="2" charset="2"/>
              <a:buChar char="§"/>
            </a:pPr>
            <a:r>
              <a:rPr lang="en-US" dirty="0" smtClean="0"/>
              <a:t>Paragraph </a:t>
            </a:r>
            <a:r>
              <a:rPr lang="en-US" dirty="0"/>
              <a:t>structure</a:t>
            </a:r>
          </a:p>
          <a:p>
            <a:pPr marL="914400" lvl="1" indent="-514350">
              <a:buFont typeface="Wingdings" pitchFamily="2" charset="2"/>
              <a:buChar char="§"/>
            </a:pPr>
            <a:r>
              <a:rPr lang="en-US" dirty="0"/>
              <a:t>Interrogative indicators such as “what”, “why”, “explain”, “define”, “?”, “elucidate</a:t>
            </a:r>
            <a:r>
              <a:rPr lang="en-US" dirty="0" smtClean="0"/>
              <a:t>” etc.</a:t>
            </a:r>
            <a:endParaRPr lang="en-US" dirty="0"/>
          </a:p>
          <a:p>
            <a:pPr marL="514350" indent="-514350">
              <a:buFont typeface="+mj-lt"/>
              <a:buAutoNum type="arabicPeriod" startAt="3"/>
            </a:pPr>
            <a:r>
              <a:rPr lang="en-US" dirty="0"/>
              <a:t>Each </a:t>
            </a:r>
            <a:r>
              <a:rPr lang="en-US" dirty="0" smtClean="0"/>
              <a:t>section of text </a:t>
            </a:r>
            <a:r>
              <a:rPr lang="en-US" b="1" i="1" dirty="0" smtClean="0"/>
              <a:t>s</a:t>
            </a:r>
            <a:r>
              <a:rPr lang="en-US" dirty="0" smtClean="0"/>
              <a:t> </a:t>
            </a:r>
            <a:r>
              <a:rPr lang="en-US" dirty="0"/>
              <a:t>is added to the set</a:t>
            </a:r>
            <a:r>
              <a:rPr lang="en-US" i="1" dirty="0"/>
              <a:t> </a:t>
            </a:r>
            <a:r>
              <a:rPr lang="en-US" b="1" i="1" dirty="0" smtClean="0"/>
              <a:t>S</a:t>
            </a:r>
            <a:r>
              <a:rPr lang="en-US" b="1" i="1" baseline="-25000" dirty="0">
                <a:solidFill>
                  <a:srgbClr val="000000"/>
                </a:solidFill>
                <a:ea typeface="Times New Roman"/>
                <a:cs typeface="Times New Roman"/>
              </a:rPr>
              <a:t>q</a:t>
            </a:r>
            <a:r>
              <a:rPr lang="en-US" dirty="0" smtClean="0"/>
              <a:t>.</a:t>
            </a:r>
            <a:endParaRPr lang="en-US" i="1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4384385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Feature Generator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8043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Features for relevance of text</a:t>
            </a:r>
            <a:r>
              <a:rPr lang="en-US" sz="2800" baseline="30000" dirty="0" smtClean="0"/>
              <a:t>[1] </a:t>
            </a:r>
            <a:r>
              <a:rPr lang="en-US" sz="2800" dirty="0"/>
              <a:t>-</a:t>
            </a:r>
            <a:endParaRPr lang="en-US" sz="2800" baseline="30000" dirty="0" smtClean="0"/>
          </a:p>
          <a:p>
            <a:pPr marL="971550" lvl="1" indent="-571500">
              <a:buFont typeface="+mj-lt"/>
              <a:buAutoNum type="romanUcPeriod"/>
            </a:pPr>
            <a:r>
              <a:rPr lang="en-US" dirty="0" smtClean="0"/>
              <a:t>Word Rank Based Features</a:t>
            </a:r>
          </a:p>
          <a:p>
            <a:pPr marL="971550" lvl="1" indent="-571500">
              <a:buFont typeface="+mj-lt"/>
              <a:buAutoNum type="romanUcPeriod"/>
            </a:pPr>
            <a:r>
              <a:rPr lang="en-US" dirty="0" smtClean="0"/>
              <a:t>Bigram Rank Based Features</a:t>
            </a:r>
          </a:p>
          <a:p>
            <a:pPr marL="971550" lvl="1" indent="-571500">
              <a:buFont typeface="+mj-lt"/>
              <a:buAutoNum type="romanUcPeriod"/>
            </a:pPr>
            <a:r>
              <a:rPr lang="en-US" dirty="0" smtClean="0"/>
              <a:t>Coverage of Top Ranked Tokens</a:t>
            </a:r>
          </a:p>
          <a:p>
            <a:pPr marL="571500" indent="-571500">
              <a:buFont typeface="+mj-lt"/>
              <a:buAutoNum type="romanUcPeriod"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Proposed features to determine if text is a question -</a:t>
            </a:r>
          </a:p>
          <a:p>
            <a:pPr marL="971550" lvl="1" indent="-571500">
              <a:buFont typeface="+mj-lt"/>
              <a:buAutoNum type="romanUcPeriod" startAt="4"/>
            </a:pPr>
            <a:r>
              <a:rPr lang="en-US" dirty="0" smtClean="0"/>
              <a:t>Coverage of Interrogative Indicators</a:t>
            </a:r>
          </a:p>
          <a:p>
            <a:pPr marL="971550" lvl="1" indent="-571500">
              <a:buFont typeface="+mj-lt"/>
              <a:buAutoNum type="romanUcPeriod" startAt="4"/>
            </a:pPr>
            <a:r>
              <a:rPr lang="en-US" dirty="0" smtClean="0"/>
              <a:t>Absence of Specific Keywords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1712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Feature Vector</a:t>
            </a:r>
            <a:endParaRPr lang="en-US" baseline="30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 Feature Vector is a column vector </a:t>
            </a:r>
            <a:r>
              <a:rPr lang="en-US" b="1" i="1" dirty="0" smtClean="0"/>
              <a:t>X</a:t>
            </a:r>
            <a:r>
              <a:rPr lang="en-US" dirty="0" smtClean="0"/>
              <a:t>.</a:t>
            </a:r>
            <a:r>
              <a:rPr lang="en-US" b="1" i="1" dirty="0" smtClean="0"/>
              <a:t> </a:t>
            </a:r>
          </a:p>
          <a:p>
            <a:pPr marL="0" indent="0">
              <a:buNone/>
            </a:pPr>
            <a:endParaRPr lang="en-US" b="1" i="1" dirty="0" smtClean="0"/>
          </a:p>
          <a:p>
            <a:pPr marL="0" indent="0">
              <a:buNone/>
            </a:pPr>
            <a:r>
              <a:rPr lang="en-US" dirty="0" smtClean="0"/>
              <a:t>Each </a:t>
            </a:r>
            <a:r>
              <a:rPr lang="en-US" b="1" i="1" dirty="0" smtClean="0"/>
              <a:t>x</a:t>
            </a:r>
            <a:r>
              <a:rPr lang="en-US" b="1" i="1" baseline="-25000" dirty="0" smtClean="0"/>
              <a:t>i</a:t>
            </a:r>
            <a:r>
              <a:rPr lang="en-US" dirty="0" smtClean="0"/>
              <a:t> is the value of the </a:t>
            </a:r>
            <a:r>
              <a:rPr lang="en-US" i="1" dirty="0" err="1" smtClean="0"/>
              <a:t>i</a:t>
            </a:r>
            <a:r>
              <a:rPr lang="en-US" i="1" baseline="30000" dirty="0" err="1" smtClean="0"/>
              <a:t>th</a:t>
            </a:r>
            <a:r>
              <a:rPr lang="en-US" dirty="0" smtClean="0"/>
              <a:t> feature.</a:t>
            </a:r>
            <a:r>
              <a:rPr lang="en-US" baseline="30000" dirty="0"/>
              <a:t> [4]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61044627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I. Word Rank Based Features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728187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rank of a word is </a:t>
            </a:r>
            <a:r>
              <a:rPr lang="en-US" dirty="0" smtClean="0"/>
              <a:t>defined </a:t>
            </a:r>
            <a:r>
              <a:rPr lang="en-US" dirty="0"/>
              <a:t>to be its position in the list if the words </a:t>
            </a:r>
            <a:r>
              <a:rPr lang="en-US" dirty="0" smtClean="0"/>
              <a:t>were ordered </a:t>
            </a:r>
            <a:r>
              <a:rPr lang="en-US" dirty="0"/>
              <a:t>by frequency of occurrence in </a:t>
            </a:r>
            <a:r>
              <a:rPr lang="en-US" b="1" i="1" dirty="0"/>
              <a:t>S</a:t>
            </a:r>
            <a:r>
              <a:rPr lang="en-US" b="1" i="1" baseline="-25000" dirty="0"/>
              <a:t>q</a:t>
            </a:r>
            <a:r>
              <a:rPr lang="en-US" dirty="0"/>
              <a:t>.</a:t>
            </a:r>
            <a:r>
              <a:rPr lang="en-US" baseline="30000" dirty="0"/>
              <a:t>[1</a:t>
            </a:r>
            <a:r>
              <a:rPr lang="en-US" baseline="30000" dirty="0" smtClean="0"/>
              <a:t>]</a:t>
            </a:r>
          </a:p>
          <a:p>
            <a:pPr marL="514350" indent="-514350">
              <a:buFont typeface="+mj-lt"/>
              <a:buAutoNum type="arabicPeriod"/>
            </a:pPr>
            <a:endParaRPr lang="en-US" baseline="30000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Find the top </a:t>
            </a:r>
            <a:r>
              <a:rPr lang="en-US" i="1" dirty="0" smtClean="0"/>
              <a:t>n</a:t>
            </a:r>
            <a:r>
              <a:rPr lang="en-US" dirty="0" smtClean="0"/>
              <a:t> ranked words in </a:t>
            </a:r>
            <a:r>
              <a:rPr lang="en-US" b="1" i="1" dirty="0" smtClean="0"/>
              <a:t>S</a:t>
            </a:r>
            <a:r>
              <a:rPr lang="en-US" b="1" i="1" baseline="-25000" dirty="0" smtClean="0"/>
              <a:t>q</a:t>
            </a:r>
            <a:r>
              <a:rPr lang="en-US" dirty="0" smtClean="0"/>
              <a:t>.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0" indent="0">
              <a:buNone/>
            </a:pPr>
            <a:endParaRPr lang="en-IN" i="1" dirty="0"/>
          </a:p>
        </p:txBody>
      </p:sp>
    </p:spTree>
    <p:extLst>
      <p:ext uri="{BB962C8B-B14F-4D97-AF65-F5344CB8AC3E}">
        <p14:creationId xmlns:p14="http://schemas.microsoft.com/office/powerpoint/2010/main" val="83236936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I. Word Rank Based </a:t>
            </a:r>
            <a:r>
              <a:rPr lang="en-US" dirty="0" smtClean="0"/>
              <a:t>Features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96413"/>
            <a:ext cx="8077200" cy="429736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US" dirty="0" smtClean="0"/>
              <a:t>Each </a:t>
            </a:r>
            <a:r>
              <a:rPr lang="en-US" dirty="0"/>
              <a:t>word rank is a </a:t>
            </a:r>
            <a:r>
              <a:rPr lang="en-US" dirty="0" smtClean="0"/>
              <a:t>feature. </a:t>
            </a:r>
          </a:p>
          <a:p>
            <a:pPr lvl="1"/>
            <a:r>
              <a:rPr lang="en-US" sz="2400" dirty="0" smtClean="0"/>
              <a:t>Value = Frequency of the word in </a:t>
            </a:r>
            <a:r>
              <a:rPr lang="en-US" sz="2400" b="1" i="1" dirty="0" smtClean="0"/>
              <a:t>s</a:t>
            </a:r>
          </a:p>
          <a:p>
            <a:pPr marL="514350" indent="-514350">
              <a:buFont typeface="+mj-lt"/>
              <a:buAutoNum type="arabicPeriod" startAt="4"/>
            </a:pPr>
            <a:endParaRPr lang="en-US" dirty="0" smtClean="0"/>
          </a:p>
          <a:p>
            <a:pPr marL="514350" indent="-514350">
              <a:buFont typeface="+mj-lt"/>
              <a:buAutoNum type="arabicPeriod" startAt="3"/>
            </a:pPr>
            <a:r>
              <a:rPr lang="en-US" dirty="0" smtClean="0"/>
              <a:t>Dimensionality </a:t>
            </a:r>
            <a:r>
              <a:rPr lang="en-US" dirty="0"/>
              <a:t>reduction can be achieved by bucketing the ranks</a:t>
            </a:r>
            <a:r>
              <a:rPr lang="en-US" dirty="0" smtClean="0"/>
              <a:t>. The </a:t>
            </a:r>
            <a:r>
              <a:rPr lang="en-US" dirty="0"/>
              <a:t>degree of bucketing will be adjusted on the basis of performance.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6056070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II. Bigram Rank Based Features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72818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A </a:t>
            </a:r>
            <a:r>
              <a:rPr lang="en-US" b="1" i="1" dirty="0" smtClean="0"/>
              <a:t>bigram</a:t>
            </a:r>
            <a:r>
              <a:rPr lang="en-US" dirty="0" smtClean="0"/>
              <a:t> is defined to be two consecutive words occurring in a section.</a:t>
            </a:r>
            <a:r>
              <a:rPr lang="en-US" baseline="30000" dirty="0" smtClean="0"/>
              <a:t>[</a:t>
            </a:r>
            <a:r>
              <a:rPr lang="en-US" baseline="30000" dirty="0"/>
              <a:t>1]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Find the top </a:t>
            </a:r>
            <a:r>
              <a:rPr lang="en-US" i="1" dirty="0" smtClean="0"/>
              <a:t>n</a:t>
            </a:r>
            <a:r>
              <a:rPr lang="en-US" dirty="0" smtClean="0"/>
              <a:t> frequently occurring bigrams in </a:t>
            </a:r>
            <a:r>
              <a:rPr lang="en-US" b="1" i="1" dirty="0"/>
              <a:t>S</a:t>
            </a:r>
            <a:r>
              <a:rPr lang="en-US" b="1" i="1" baseline="-25000" dirty="0"/>
              <a:t>q</a:t>
            </a:r>
            <a:r>
              <a:rPr lang="en-US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feature vector is computed in a manner similar to the previous one.</a:t>
            </a:r>
          </a:p>
          <a:p>
            <a:pPr marL="514350" indent="-514350">
              <a:buFont typeface="+mj-lt"/>
              <a:buAutoNum type="arabicPeriod"/>
            </a:pPr>
            <a:endParaRPr lang="en-IN" dirty="0" smtClean="0"/>
          </a:p>
          <a:p>
            <a:pPr marL="0" indent="0">
              <a:buNone/>
            </a:pPr>
            <a:r>
              <a:rPr lang="en-IN" dirty="0" err="1" smtClean="0"/>
              <a:t>Eg</a:t>
            </a:r>
            <a:r>
              <a:rPr lang="en-IN" dirty="0" smtClean="0"/>
              <a:t>. “Machine learning” may be more important than “machine” and “learning” separately.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696692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III. Coverage of Top Ranked Tokens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/>
              <a:t>Relevance may also be determined by the number of top ranked words which occur in the section.</a:t>
            </a:r>
            <a:r>
              <a:rPr lang="en-US" baseline="30000" dirty="0"/>
              <a:t> [1</a:t>
            </a:r>
            <a:r>
              <a:rPr lang="en-US" baseline="30000" dirty="0" smtClean="0"/>
              <a:t>]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Words are ranked on the basis of frequency of occurrence.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 startAt="2"/>
            </a:pPr>
            <a:r>
              <a:rPr lang="en-US" dirty="0"/>
              <a:t>For each section, find the coverage of the top ranked words per bucket.</a:t>
            </a:r>
          </a:p>
          <a:p>
            <a:pPr marL="514350" indent="-514350">
              <a:buFont typeface="+mj-lt"/>
              <a:buAutoNum type="arabicPeriod" startAt="2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6323715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 algn="ctr"/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There </a:t>
            </a:r>
            <a:r>
              <a:rPr lang="en-US" dirty="0"/>
              <a:t>is a massive amount of data available on the internet.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Though searching </a:t>
            </a:r>
            <a:r>
              <a:rPr lang="en-US" dirty="0"/>
              <a:t>for relevant </a:t>
            </a:r>
            <a:r>
              <a:rPr lang="en-US" dirty="0" smtClean="0"/>
              <a:t>pages is </a:t>
            </a:r>
            <a:r>
              <a:rPr lang="en-US" dirty="0"/>
              <a:t>trivial, </a:t>
            </a:r>
            <a:r>
              <a:rPr lang="en-US" b="1" dirty="0" smtClean="0"/>
              <a:t>extracting</a:t>
            </a:r>
            <a:r>
              <a:rPr lang="en-US" dirty="0" smtClean="0"/>
              <a:t> </a:t>
            </a:r>
            <a:r>
              <a:rPr lang="en-US" dirty="0"/>
              <a:t>only the </a:t>
            </a:r>
            <a:r>
              <a:rPr lang="en-US" b="1" dirty="0"/>
              <a:t>relevant sections </a:t>
            </a:r>
            <a:r>
              <a:rPr lang="en-US" dirty="0"/>
              <a:t>of data </a:t>
            </a:r>
            <a:r>
              <a:rPr lang="en-US" dirty="0" smtClean="0"/>
              <a:t>has </a:t>
            </a:r>
            <a:r>
              <a:rPr lang="en-US" dirty="0"/>
              <a:t>become very important</a:t>
            </a:r>
            <a:r>
              <a:rPr lang="en-US" dirty="0" smtClean="0"/>
              <a:t>. </a:t>
            </a:r>
          </a:p>
          <a:p>
            <a:pPr marL="0" indent="0">
              <a:buNone/>
            </a:pPr>
            <a:r>
              <a:rPr lang="en-US" dirty="0" smtClean="0"/>
              <a:t>This would result </a:t>
            </a:r>
            <a:r>
              <a:rPr lang="en-US" dirty="0" smtClean="0"/>
              <a:t>in </a:t>
            </a:r>
            <a:r>
              <a:rPr lang="en-US" dirty="0" smtClean="0"/>
              <a:t>massive savings </a:t>
            </a:r>
            <a:r>
              <a:rPr lang="en-US" dirty="0" smtClean="0"/>
              <a:t>of both </a:t>
            </a:r>
            <a:r>
              <a:rPr lang="en-US" dirty="0" smtClean="0"/>
              <a:t>time and effort.</a:t>
            </a:r>
          </a:p>
        </p:txBody>
      </p:sp>
    </p:spTree>
    <p:custDataLst>
      <p:tags r:id="rId1"/>
    </p:custData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IV. Coverage </a:t>
            </a:r>
            <a:r>
              <a:rPr lang="en-US" dirty="0"/>
              <a:t>of Interrogative Indicators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5566387"/>
          </a:xfrm>
        </p:spPr>
        <p:txBody>
          <a:bodyPr>
            <a:normAutofit/>
          </a:bodyPr>
          <a:lstStyle/>
          <a:p>
            <a:r>
              <a:rPr lang="en-US" dirty="0" smtClean="0"/>
              <a:t>This feature indicates the likelihood of the section being a question.</a:t>
            </a:r>
          </a:p>
          <a:p>
            <a:r>
              <a:rPr lang="en-US" dirty="0" smtClean="0"/>
              <a:t>The coverage of a predefined list of interrogative indicators such as </a:t>
            </a:r>
          </a:p>
          <a:p>
            <a:pPr lvl="1"/>
            <a:r>
              <a:rPr lang="en-US" dirty="0" smtClean="0"/>
              <a:t>“what”</a:t>
            </a:r>
          </a:p>
          <a:p>
            <a:pPr lvl="1"/>
            <a:r>
              <a:rPr lang="en-US" dirty="0" smtClean="0"/>
              <a:t>“why”</a:t>
            </a:r>
          </a:p>
          <a:p>
            <a:pPr lvl="1"/>
            <a:r>
              <a:rPr lang="en-US" dirty="0" smtClean="0"/>
              <a:t>“?”</a:t>
            </a:r>
          </a:p>
          <a:p>
            <a:pPr marL="457200" lvl="1" indent="0">
              <a:buNone/>
            </a:pPr>
            <a:r>
              <a:rPr lang="en-US" sz="3200" dirty="0"/>
              <a:t>i</a:t>
            </a:r>
            <a:r>
              <a:rPr lang="en-US" sz="3200" dirty="0" smtClean="0"/>
              <a:t>s taken as the value for this feature. 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			 </a:t>
            </a:r>
          </a:p>
        </p:txBody>
      </p:sp>
    </p:spTree>
    <p:extLst>
      <p:ext uri="{BB962C8B-B14F-4D97-AF65-F5344CB8AC3E}">
        <p14:creationId xmlns:p14="http://schemas.microsoft.com/office/powerpoint/2010/main" val="152971788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V. Absence of Specific Keywords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Questions are generally devoid of specific keywords such as “because” and “Yes”.</a:t>
            </a:r>
          </a:p>
          <a:p>
            <a:endParaRPr lang="en-US" dirty="0" smtClean="0"/>
          </a:p>
          <a:p>
            <a:r>
              <a:rPr lang="en-US" dirty="0" smtClean="0"/>
              <a:t>The coverage of a predefined list of such keywords is taken as a negative value for this feature.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4819853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Training Set 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dirty="0" smtClean="0"/>
              <a:t>The training set required is a set of sections and their corresponding binary labels as “relevant” or “irrelevant”. </a:t>
            </a:r>
          </a:p>
          <a:p>
            <a:pPr>
              <a:buFont typeface="Wingdings" pitchFamily="2" charset="2"/>
              <a:buChar char="§"/>
            </a:pPr>
            <a:endParaRPr lang="en-US" dirty="0" smtClean="0"/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This will be generated by choosing a set of queries and manually labeling the sections. </a:t>
            </a:r>
          </a:p>
        </p:txBody>
      </p:sp>
    </p:spTree>
    <p:extLst>
      <p:ext uri="{BB962C8B-B14F-4D97-AF65-F5344CB8AC3E}">
        <p14:creationId xmlns:p14="http://schemas.microsoft.com/office/powerpoint/2010/main" val="161905387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Learning Algorithm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endParaRPr lang="en-US" dirty="0" smtClean="0"/>
          </a:p>
          <a:p>
            <a:pPr marL="0" indent="0" algn="just">
              <a:buNone/>
            </a:pPr>
            <a:r>
              <a:rPr lang="en-US" dirty="0" smtClean="0"/>
              <a:t>Given the relatively high dimensionality of our feature vector, it is suitable to use a Support Vector Machine with a linear kernel.</a:t>
            </a:r>
            <a:r>
              <a:rPr lang="en-US" baseline="30000" dirty="0" smtClean="0"/>
              <a:t>[1]</a:t>
            </a:r>
          </a:p>
          <a:p>
            <a:pPr marL="0" indent="0" algn="just">
              <a:buNone/>
            </a:pPr>
            <a:endParaRPr lang="en-US" baseline="30000" dirty="0"/>
          </a:p>
          <a:p>
            <a:pPr marL="0" indent="0">
              <a:buNone/>
            </a:pPr>
            <a:r>
              <a:rPr lang="en-US" dirty="0" smtClean="0"/>
              <a:t>The SVM will identify </a:t>
            </a:r>
            <a:r>
              <a:rPr lang="en-US" dirty="0"/>
              <a:t>the relevant sections and tag </a:t>
            </a:r>
            <a:r>
              <a:rPr lang="en-US" dirty="0" smtClean="0"/>
              <a:t>them appropriately. The </a:t>
            </a:r>
            <a:r>
              <a:rPr lang="en-US" dirty="0"/>
              <a:t>sections tagged as </a:t>
            </a:r>
            <a:r>
              <a:rPr lang="en-US" dirty="0" smtClean="0"/>
              <a:t>“relevant” </a:t>
            </a:r>
            <a:r>
              <a:rPr lang="en-US" dirty="0"/>
              <a:t>will be added to the result set </a:t>
            </a:r>
            <a:r>
              <a:rPr lang="en-US" b="1" i="1" dirty="0"/>
              <a:t>R</a:t>
            </a:r>
            <a:r>
              <a:rPr lang="en-US" dirty="0"/>
              <a:t>.</a:t>
            </a:r>
            <a:endParaRPr lang="en-US" baseline="30000" dirty="0" smtClean="0"/>
          </a:p>
        </p:txBody>
      </p:sp>
    </p:spTree>
    <p:extLst>
      <p:ext uri="{BB962C8B-B14F-4D97-AF65-F5344CB8AC3E}">
        <p14:creationId xmlns:p14="http://schemas.microsoft.com/office/powerpoint/2010/main" val="417680827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Support Vector Machine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SVMs are </a:t>
            </a:r>
            <a:r>
              <a:rPr lang="en-US" dirty="0"/>
              <a:t>supervised learning models with associated learning algorithms that analyze data and recognize patterns, used for classification and regression analysis</a:t>
            </a:r>
            <a:r>
              <a:rPr lang="en-US" dirty="0" smtClean="0"/>
              <a:t>.</a:t>
            </a:r>
            <a:r>
              <a:rPr lang="en-US" baseline="30000" dirty="0" smtClean="0"/>
              <a:t>[6]</a:t>
            </a:r>
            <a:endParaRPr lang="en-US" baseline="30000" dirty="0"/>
          </a:p>
          <a:p>
            <a:r>
              <a:rPr lang="en-US" dirty="0"/>
              <a:t>The basic SVM takes a set of input data and predicts, for each given input, which of two possible classes forms the output, making it a </a:t>
            </a:r>
            <a:r>
              <a:rPr lang="en-US" b="1" dirty="0"/>
              <a:t>non-probabilistic binary linear classifier</a:t>
            </a:r>
            <a:r>
              <a:rPr lang="en-US" dirty="0" smtClean="0"/>
              <a:t>.</a:t>
            </a:r>
            <a:r>
              <a:rPr lang="en-US" baseline="30000" dirty="0" smtClean="0"/>
              <a:t>[</a:t>
            </a:r>
            <a:r>
              <a:rPr lang="en-US" baseline="30000" dirty="0"/>
              <a:t>6]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59827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Support Vector Machine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804387"/>
          </a:xfrm>
        </p:spPr>
        <p:txBody>
          <a:bodyPr>
            <a:normAutofit/>
          </a:bodyPr>
          <a:lstStyle/>
          <a:p>
            <a:r>
              <a:rPr lang="en-US" dirty="0"/>
              <a:t>Given </a:t>
            </a:r>
            <a:r>
              <a:rPr lang="en-US" dirty="0" smtClean="0"/>
              <a:t>the training set, </a:t>
            </a:r>
            <a:r>
              <a:rPr lang="en-US" dirty="0"/>
              <a:t>an SVM training algorithm </a:t>
            </a:r>
            <a:r>
              <a:rPr lang="en-IN" dirty="0" smtClean="0"/>
              <a:t>constructs a model consisting of a </a:t>
            </a:r>
            <a:r>
              <a:rPr lang="en-IN" dirty="0" err="1"/>
              <a:t>hyperplane</a:t>
            </a:r>
            <a:r>
              <a:rPr lang="en-IN" dirty="0"/>
              <a:t> or set of </a:t>
            </a:r>
            <a:r>
              <a:rPr lang="en-IN" dirty="0" err="1"/>
              <a:t>hyperplanes</a:t>
            </a:r>
            <a:r>
              <a:rPr lang="en-IN" dirty="0"/>
              <a:t> in a high- or infinite-dimensional space, which can be used for </a:t>
            </a:r>
            <a:r>
              <a:rPr lang="en-IN" dirty="0" smtClean="0"/>
              <a:t>classification.</a:t>
            </a:r>
            <a:r>
              <a:rPr lang="en-US" baseline="30000" dirty="0" smtClean="0"/>
              <a:t>[6]</a:t>
            </a:r>
            <a:endParaRPr lang="en-US" dirty="0"/>
          </a:p>
          <a:p>
            <a:r>
              <a:rPr lang="en-US" dirty="0" smtClean="0"/>
              <a:t>The features form the axes of the space and the values are used to map the data.</a:t>
            </a:r>
            <a:r>
              <a:rPr lang="en-US" baseline="30000" dirty="0" smtClean="0"/>
              <a:t>[4]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54179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Support Vector Machine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data is mapped so that the examples of the separate categories are divided by a </a:t>
            </a:r>
            <a:r>
              <a:rPr lang="en-US" dirty="0" err="1" smtClean="0"/>
              <a:t>hyperplane</a:t>
            </a:r>
            <a:r>
              <a:rPr lang="en-US" dirty="0" smtClean="0"/>
              <a:t> </a:t>
            </a:r>
            <a:r>
              <a:rPr lang="en-IN" dirty="0" smtClean="0"/>
              <a:t>that </a:t>
            </a:r>
            <a:r>
              <a:rPr lang="en-IN" dirty="0"/>
              <a:t>has the largest functional margin</a:t>
            </a:r>
            <a:r>
              <a:rPr lang="en-IN" dirty="0" smtClean="0"/>
              <a:t>.</a:t>
            </a:r>
            <a:r>
              <a:rPr lang="en-US" dirty="0" smtClean="0"/>
              <a:t> </a:t>
            </a:r>
          </a:p>
          <a:p>
            <a:endParaRPr lang="en-US" dirty="0"/>
          </a:p>
          <a:p>
            <a:r>
              <a:rPr lang="en-US" dirty="0"/>
              <a:t>New examples are then mapped into that same space and predicted to belong to a category based on which side of the margin they fall on</a:t>
            </a:r>
            <a:r>
              <a:rPr lang="en-US" dirty="0" smtClean="0"/>
              <a:t>.</a:t>
            </a:r>
          </a:p>
          <a:p>
            <a:endParaRPr lang="en-IN" dirty="0" smtClean="0"/>
          </a:p>
          <a:p>
            <a:r>
              <a:rPr lang="en-US" dirty="0" smtClean="0"/>
              <a:t>The larger the functional margin, the lower the generalization error of the classifier.</a:t>
            </a:r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1780218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Output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pPr marL="0" indent="0" algn="just">
              <a:buNone/>
            </a:pPr>
            <a:r>
              <a:rPr lang="en-US" dirty="0" smtClean="0"/>
              <a:t>The sections identified as questions pertaining to the input topic present in result set </a:t>
            </a:r>
            <a:r>
              <a:rPr lang="en-US" b="1" i="1" dirty="0" smtClean="0"/>
              <a:t>R</a:t>
            </a:r>
            <a:r>
              <a:rPr lang="en-US" dirty="0" smtClean="0"/>
              <a:t> are outputted in a clean format.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9283650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Literature Survey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Work Done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Design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b="1" dirty="0" smtClean="0"/>
              <a:t>Prototype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Future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11495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Prototype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have created a prototype in </a:t>
            </a:r>
            <a:r>
              <a:rPr lang="en-US" dirty="0" smtClean="0"/>
              <a:t>Java.</a:t>
            </a:r>
            <a:endParaRPr lang="en-US" dirty="0" smtClean="0"/>
          </a:p>
          <a:p>
            <a:r>
              <a:rPr lang="en-US" dirty="0" smtClean="0"/>
              <a:t>It has placeholder </a:t>
            </a:r>
            <a:r>
              <a:rPr lang="en-US" dirty="0"/>
              <a:t>stub functions for </a:t>
            </a:r>
            <a:r>
              <a:rPr lang="en-US" dirty="0" smtClean="0"/>
              <a:t>each component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Currently </a:t>
            </a:r>
            <a:r>
              <a:rPr lang="en-US" dirty="0"/>
              <a:t>each stub does no useful work but just passes the </a:t>
            </a:r>
            <a:r>
              <a:rPr lang="en-US" dirty="0" smtClean="0"/>
              <a:t>data along.</a:t>
            </a:r>
          </a:p>
          <a:p>
            <a:r>
              <a:rPr lang="en-US" dirty="0" smtClean="0"/>
              <a:t>Each </a:t>
            </a:r>
            <a:r>
              <a:rPr lang="en-US" dirty="0"/>
              <a:t>component can be individually developed and further </a:t>
            </a:r>
            <a:r>
              <a:rPr lang="en-US" dirty="0" smtClean="0"/>
              <a:t>refined </a:t>
            </a:r>
            <a:r>
              <a:rPr lang="en-US" dirty="0"/>
              <a:t>to </a:t>
            </a:r>
            <a:r>
              <a:rPr lang="en-US" dirty="0" smtClean="0"/>
              <a:t>produce </a:t>
            </a:r>
            <a:r>
              <a:rPr lang="en-US" dirty="0"/>
              <a:t>the optimal output.</a:t>
            </a:r>
          </a:p>
        </p:txBody>
      </p:sp>
    </p:spTree>
    <p:extLst>
      <p:ext uri="{BB962C8B-B14F-4D97-AF65-F5344CB8AC3E}">
        <p14:creationId xmlns:p14="http://schemas.microsoft.com/office/powerpoint/2010/main" val="299351711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For both faculty and students, obtaining a list of questions pertaining to a topic would be useful.</a:t>
            </a:r>
          </a:p>
          <a:p>
            <a:pPr marL="0" indent="0">
              <a:buNone/>
            </a:pPr>
            <a:r>
              <a:rPr lang="en-US" dirty="0" smtClean="0"/>
              <a:t>It is tedious to search for various query permutations and manually visit each page and then find such questions.</a:t>
            </a:r>
          </a:p>
          <a:p>
            <a:pPr marL="0" indent="0">
              <a:buNone/>
            </a:pPr>
            <a:r>
              <a:rPr lang="en-US" dirty="0" smtClean="0"/>
              <a:t>Would be highly useful if this could be automated.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13133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09600" y="269875"/>
            <a:ext cx="8077200" cy="1143000"/>
          </a:xfrm>
        </p:spPr>
        <p:txBody>
          <a:bodyPr/>
          <a:lstStyle/>
          <a:p>
            <a:pPr algn="ctr"/>
            <a:r>
              <a:rPr lang="en-US" dirty="0" smtClean="0"/>
              <a:t>Screenshots</a:t>
            </a:r>
            <a:endParaRPr lang="en-US" dirty="0"/>
          </a:p>
        </p:txBody>
      </p:sp>
      <p:pic>
        <p:nvPicPr>
          <p:cNvPr id="1026" name="Picture 2" descr="C:\Users\Shubh\Desktop\Screenshot at 2012-11-05 21_39_4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" y="1657350"/>
            <a:ext cx="9058275" cy="360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61473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09600" y="269875"/>
            <a:ext cx="8077200" cy="1143000"/>
          </a:xfrm>
        </p:spPr>
        <p:txBody>
          <a:bodyPr/>
          <a:lstStyle/>
          <a:p>
            <a:pPr algn="ctr"/>
            <a:r>
              <a:rPr lang="en-US" dirty="0" smtClean="0"/>
              <a:t>Screenshots</a:t>
            </a:r>
            <a:endParaRPr lang="en-US" dirty="0"/>
          </a:p>
        </p:txBody>
      </p:sp>
      <p:pic>
        <p:nvPicPr>
          <p:cNvPr id="2051" name="Picture 3" descr="C:\Users\Shubh\Desktop\Screenshot at 2012-11-05 21_29_5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525" y="2514600"/>
            <a:ext cx="760095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855447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09600" y="269875"/>
            <a:ext cx="8077200" cy="1143000"/>
          </a:xfrm>
        </p:spPr>
        <p:txBody>
          <a:bodyPr/>
          <a:lstStyle/>
          <a:p>
            <a:pPr algn="ctr"/>
            <a:r>
              <a:rPr lang="en-US" dirty="0" smtClean="0"/>
              <a:t>Screenshots</a:t>
            </a:r>
            <a:endParaRPr lang="en-US" dirty="0"/>
          </a:p>
        </p:txBody>
      </p:sp>
      <p:pic>
        <p:nvPicPr>
          <p:cNvPr id="3074" name="Picture 2" descr="C:\Users\Shubh\Desktop\Screenshot at 2012-11-05 21_35_26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28351"/>
            <a:ext cx="9144000" cy="4201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200200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09600" y="269875"/>
            <a:ext cx="8077200" cy="1143000"/>
          </a:xfrm>
        </p:spPr>
        <p:txBody>
          <a:bodyPr/>
          <a:lstStyle/>
          <a:p>
            <a:pPr algn="ctr"/>
            <a:r>
              <a:rPr lang="en-US" dirty="0" smtClean="0"/>
              <a:t>Screenshots</a:t>
            </a:r>
            <a:endParaRPr lang="en-US" dirty="0"/>
          </a:p>
        </p:txBody>
      </p:sp>
      <p:pic>
        <p:nvPicPr>
          <p:cNvPr id="4098" name="Picture 2" descr="C:\Users\Shubh\Desktop\Screenshot at 2012-11-05 21_36_0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2" y="1714500"/>
            <a:ext cx="7572375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090829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Literature Survey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Work Done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Future Work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2788744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Further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While the overall architecture of the application seems promising, we need </a:t>
            </a:r>
            <a:r>
              <a:rPr lang="en-US" dirty="0" smtClean="0"/>
              <a:t>to find </a:t>
            </a:r>
            <a:r>
              <a:rPr lang="en-US" dirty="0"/>
              <a:t>out the exact parameters for each section </a:t>
            </a:r>
            <a:r>
              <a:rPr lang="en-US" dirty="0" smtClean="0"/>
              <a:t>which </a:t>
            </a:r>
            <a:r>
              <a:rPr lang="en-US" dirty="0"/>
              <a:t>will produce the best </a:t>
            </a:r>
            <a:r>
              <a:rPr lang="en-US" dirty="0" smtClean="0"/>
              <a:t>results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can be only determined experimentally once the programming </a:t>
            </a:r>
            <a:r>
              <a:rPr lang="en-US" dirty="0" smtClean="0"/>
              <a:t>part of </a:t>
            </a:r>
            <a:r>
              <a:rPr lang="en-US" dirty="0"/>
              <a:t>the project is completed.</a:t>
            </a:r>
          </a:p>
        </p:txBody>
      </p:sp>
    </p:spTree>
    <p:extLst>
      <p:ext uri="{BB962C8B-B14F-4D97-AF65-F5344CB8AC3E}">
        <p14:creationId xmlns:p14="http://schemas.microsoft.com/office/powerpoint/2010/main" val="176722937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Over the course of the next semester, we will </a:t>
            </a:r>
            <a:r>
              <a:rPr lang="en-US" dirty="0" smtClean="0"/>
              <a:t>first finish </a:t>
            </a:r>
            <a:r>
              <a:rPr lang="en-US" dirty="0"/>
              <a:t>coding the </a:t>
            </a:r>
            <a:r>
              <a:rPr lang="en-US" dirty="0" smtClean="0"/>
              <a:t>application </a:t>
            </a:r>
            <a:r>
              <a:rPr lang="en-US" dirty="0"/>
              <a:t>with </a:t>
            </a:r>
            <a:r>
              <a:rPr lang="en-US" dirty="0" smtClean="0"/>
              <a:t>configurable </a:t>
            </a:r>
            <a:r>
              <a:rPr lang="en-US" dirty="0"/>
              <a:t>parameters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 will then tune the parameters and </a:t>
            </a:r>
            <a:r>
              <a:rPr lang="en-US" dirty="0" smtClean="0"/>
              <a:t>refine each </a:t>
            </a:r>
            <a:r>
              <a:rPr lang="en-US" dirty="0"/>
              <a:t>component by performing iterations of training, testing and validation.</a:t>
            </a:r>
          </a:p>
        </p:txBody>
      </p:sp>
    </p:spTree>
    <p:extLst>
      <p:ext uri="{BB962C8B-B14F-4D97-AF65-F5344CB8AC3E}">
        <p14:creationId xmlns:p14="http://schemas.microsoft.com/office/powerpoint/2010/main" val="216864908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Feature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Analysis of which features are actually useful and the weightage of </a:t>
            </a:r>
            <a:r>
              <a:rPr lang="en-US" dirty="0" smtClean="0"/>
              <a:t>each feature </a:t>
            </a:r>
            <a:r>
              <a:rPr lang="en-US" dirty="0"/>
              <a:t>in determining whether a section is a question relevant to the </a:t>
            </a:r>
            <a:r>
              <a:rPr lang="en-US" dirty="0" smtClean="0"/>
              <a:t>input topic </a:t>
            </a:r>
            <a:r>
              <a:rPr lang="en-US" dirty="0"/>
              <a:t>needs to be determined experimentally.</a:t>
            </a:r>
          </a:p>
          <a:p>
            <a:pPr algn="just"/>
            <a:r>
              <a:rPr lang="en-US" dirty="0"/>
              <a:t>During the course of implementation and analysis, we may also </a:t>
            </a:r>
            <a:r>
              <a:rPr lang="en-US" dirty="0" smtClean="0"/>
              <a:t>consider other </a:t>
            </a:r>
            <a:r>
              <a:rPr lang="en-US" dirty="0"/>
              <a:t>features which correlate to a section's relevance.</a:t>
            </a:r>
          </a:p>
        </p:txBody>
      </p:sp>
    </p:spTree>
    <p:extLst>
      <p:ext uri="{BB962C8B-B14F-4D97-AF65-F5344CB8AC3E}">
        <p14:creationId xmlns:p14="http://schemas.microsoft.com/office/powerpoint/2010/main" val="239136263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95400"/>
            <a:ext cx="8077200" cy="5410200"/>
          </a:xfrm>
        </p:spPr>
        <p:txBody>
          <a:bodyPr>
            <a:normAutofit fontScale="5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Siddharth</a:t>
            </a:r>
            <a:r>
              <a:rPr lang="en-US" dirty="0" smtClean="0"/>
              <a:t> Jonathan J.B., </a:t>
            </a:r>
            <a:r>
              <a:rPr lang="en-US" dirty="0" err="1" smtClean="0"/>
              <a:t>Riku</a:t>
            </a:r>
            <a:r>
              <a:rPr lang="en-US" dirty="0" smtClean="0"/>
              <a:t> Inoue and </a:t>
            </a:r>
            <a:r>
              <a:rPr lang="en-US" dirty="0" err="1" smtClean="0"/>
              <a:t>Jyotika</a:t>
            </a:r>
            <a:r>
              <a:rPr lang="en-US" dirty="0" smtClean="0"/>
              <a:t> Prasad. SQUINT – SVM for Identification of Relevant Sections in Web Pages for Web Search.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</a:t>
            </a:r>
            <a:r>
              <a:rPr lang="en-US" dirty="0"/>
              <a:t>Perfect Search Engine is Not Enough : A Study of Orienteering </a:t>
            </a:r>
            <a:r>
              <a:rPr lang="en-US" dirty="0" smtClean="0"/>
              <a:t>Behavior </a:t>
            </a:r>
            <a:r>
              <a:rPr lang="en-US" dirty="0"/>
              <a:t>in Directed Search, Jaime </a:t>
            </a:r>
            <a:r>
              <a:rPr lang="en-US" dirty="0" err="1"/>
              <a:t>Teevan</a:t>
            </a:r>
            <a:r>
              <a:rPr lang="en-US" dirty="0"/>
              <a:t>, Christine Alvarado, </a:t>
            </a:r>
            <a:r>
              <a:rPr lang="en-US" dirty="0" smtClean="0"/>
              <a:t>Mark S</a:t>
            </a:r>
            <a:r>
              <a:rPr lang="en-US" dirty="0"/>
              <a:t>. Ackerman and David R. </a:t>
            </a:r>
            <a:r>
              <a:rPr lang="en-US" dirty="0" err="1"/>
              <a:t>Karger</a:t>
            </a:r>
            <a:r>
              <a:rPr lang="en-US" dirty="0"/>
              <a:t>, Proceedings of the SIGCHI </a:t>
            </a:r>
            <a:r>
              <a:rPr lang="en-US" dirty="0" smtClean="0"/>
              <a:t>conference </a:t>
            </a:r>
            <a:r>
              <a:rPr lang="en-US" dirty="0"/>
              <a:t>on Human factors in computing systems. pp. 415-422, April </a:t>
            </a:r>
            <a:r>
              <a:rPr lang="en-US" dirty="0" smtClean="0"/>
              <a:t>2004.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Wikipedia </a:t>
            </a:r>
            <a:r>
              <a:rPr lang="en-US" dirty="0"/>
              <a:t>article on Machine </a:t>
            </a:r>
            <a:r>
              <a:rPr lang="en-US" dirty="0" smtClean="0"/>
              <a:t>Learning, http</a:t>
            </a:r>
            <a:r>
              <a:rPr lang="en-US" dirty="0"/>
              <a:t>://en.wikipedia.org/wiki/Machine </a:t>
            </a:r>
            <a:r>
              <a:rPr lang="en-US" dirty="0" smtClean="0"/>
              <a:t>learning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</a:t>
            </a:r>
            <a:r>
              <a:rPr lang="en-US" dirty="0"/>
              <a:t>Elements of Statistical Learning: Data Mining, Inference, and </a:t>
            </a:r>
            <a:r>
              <a:rPr lang="en-US" dirty="0" smtClean="0"/>
              <a:t>Prediction</a:t>
            </a:r>
            <a:r>
              <a:rPr lang="en-US" dirty="0"/>
              <a:t>, Trevor Hastie, Robert </a:t>
            </a:r>
            <a:r>
              <a:rPr lang="en-US" dirty="0" err="1"/>
              <a:t>Tibshirani</a:t>
            </a:r>
            <a:r>
              <a:rPr lang="en-US" dirty="0"/>
              <a:t>, Jerome Friedman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Thorsten </a:t>
            </a:r>
            <a:r>
              <a:rPr lang="en-US" dirty="0" err="1"/>
              <a:t>Joachims</a:t>
            </a:r>
            <a:r>
              <a:rPr lang="en-US" dirty="0"/>
              <a:t>, Text Categorization with Support Vector Machines – Learning with many relevant features. In Proceedings of the 10th European Conference on Machine Learning pp. 137-142, </a:t>
            </a:r>
            <a:r>
              <a:rPr lang="en-US" dirty="0" smtClean="0"/>
              <a:t>1998.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Wikipedia </a:t>
            </a:r>
            <a:r>
              <a:rPr lang="en-US" dirty="0"/>
              <a:t>article on Support Vector </a:t>
            </a:r>
            <a:r>
              <a:rPr lang="en-US" dirty="0" smtClean="0"/>
              <a:t>Machine, http</a:t>
            </a:r>
            <a:r>
              <a:rPr lang="en-US" dirty="0"/>
              <a:t>://en.wikipedia.org/wiki/Support vector </a:t>
            </a:r>
            <a:r>
              <a:rPr lang="en-US" dirty="0" smtClean="0"/>
              <a:t>machine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Machine </a:t>
            </a:r>
            <a:r>
              <a:rPr lang="en-US" dirty="0"/>
              <a:t>Learning, http://en.wikipedia.org/wiki/Machine </a:t>
            </a:r>
            <a:r>
              <a:rPr lang="en-US" dirty="0" smtClean="0"/>
              <a:t>Learning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Machine </a:t>
            </a:r>
            <a:r>
              <a:rPr lang="en-US" dirty="0"/>
              <a:t>Learning Course on </a:t>
            </a:r>
            <a:r>
              <a:rPr lang="en-US" dirty="0" err="1"/>
              <a:t>Coursera</a:t>
            </a:r>
            <a:r>
              <a:rPr lang="en-US" dirty="0"/>
              <a:t>, https://</a:t>
            </a:r>
            <a:r>
              <a:rPr lang="en-US" dirty="0" smtClean="0"/>
              <a:t>class.coursera.org/ml-2012-002/class/index</a:t>
            </a:r>
            <a:endParaRPr lang="en-US" b="1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Supervised Learning (</a:t>
            </a:r>
            <a:r>
              <a:rPr lang="en-IN" dirty="0"/>
              <a:t>http://</a:t>
            </a:r>
            <a:r>
              <a:rPr lang="en-IN" dirty="0" smtClean="0"/>
              <a:t>en.wikipedia.org/wiki/Supervised_learning)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Unsupervised Learning (</a:t>
            </a:r>
            <a:r>
              <a:rPr lang="en-IN" dirty="0"/>
              <a:t>http://</a:t>
            </a:r>
            <a:r>
              <a:rPr lang="en-IN" dirty="0" smtClean="0"/>
              <a:t>en.wikipedia.org/wiki/Unsupervised_learning)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53505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Given input a topic </a:t>
            </a:r>
            <a:r>
              <a:rPr lang="en-US" b="1" dirty="0" smtClean="0"/>
              <a:t>t</a:t>
            </a:r>
            <a:r>
              <a:rPr lang="en-US" dirty="0" smtClean="0"/>
              <a:t>,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Search the internet for pages possibly containing questions related to </a:t>
            </a:r>
            <a:r>
              <a:rPr lang="en-US" b="1" dirty="0" smtClean="0"/>
              <a:t>t 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dirty="0" smtClean="0"/>
              <a:t>Output a set </a:t>
            </a:r>
            <a:r>
              <a:rPr lang="en-US" b="1" dirty="0" smtClean="0"/>
              <a:t>R </a:t>
            </a:r>
            <a:r>
              <a:rPr lang="en-US" dirty="0" smtClean="0"/>
              <a:t>comprising of relevant questions extracted from these pages.</a:t>
            </a:r>
            <a:endParaRPr lang="en-US" b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78821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Literature Survey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Work Done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Future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04275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 Trivial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Simply search for presence of input topic and output sections with matches.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Bad Performance</a:t>
            </a:r>
          </a:p>
          <a:p>
            <a:r>
              <a:rPr lang="en-US" dirty="0" smtClean="0"/>
              <a:t>No way of identifying questions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18872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Contextual Information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/>
              <a:t>relevance </a:t>
            </a:r>
            <a:r>
              <a:rPr lang="en-US" dirty="0" smtClean="0"/>
              <a:t>of </a:t>
            </a:r>
            <a:r>
              <a:rPr lang="en-US" b="1" dirty="0"/>
              <a:t>contextual information </a:t>
            </a:r>
            <a:r>
              <a:rPr lang="en-US" dirty="0" smtClean="0"/>
              <a:t>vs. </a:t>
            </a:r>
            <a:r>
              <a:rPr lang="en-US" b="1" dirty="0" smtClean="0"/>
              <a:t>simple keyword matching</a:t>
            </a:r>
            <a:r>
              <a:rPr lang="en-US" dirty="0" smtClean="0"/>
              <a:t> -</a:t>
            </a:r>
            <a:r>
              <a:rPr lang="en-US" i="1" dirty="0"/>
              <a:t> </a:t>
            </a:r>
            <a:r>
              <a:rPr lang="en-US" i="1" dirty="0" err="1"/>
              <a:t>Teevan</a:t>
            </a:r>
            <a:r>
              <a:rPr lang="en-US" i="1" dirty="0"/>
              <a:t> et al</a:t>
            </a:r>
            <a:r>
              <a:rPr lang="en-US" i="1" dirty="0" smtClean="0"/>
              <a:t>.</a:t>
            </a:r>
            <a:r>
              <a:rPr lang="en-US" i="1" baseline="30000" dirty="0" smtClean="0"/>
              <a:t>[2]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Identify patterns </a:t>
            </a:r>
            <a:r>
              <a:rPr lang="en-US" dirty="0"/>
              <a:t>in the text sections </a:t>
            </a:r>
            <a:r>
              <a:rPr lang="en-US" dirty="0" smtClean="0"/>
              <a:t>which :</a:t>
            </a:r>
          </a:p>
          <a:p>
            <a:pPr lvl="1"/>
            <a:r>
              <a:rPr lang="en-US" dirty="0" smtClean="0"/>
              <a:t>make </a:t>
            </a:r>
            <a:r>
              <a:rPr lang="en-US" dirty="0"/>
              <a:t>it a question </a:t>
            </a:r>
            <a:endParaRPr lang="en-US" dirty="0" smtClean="0"/>
          </a:p>
          <a:p>
            <a:pPr lvl="1"/>
            <a:r>
              <a:rPr lang="en-US" dirty="0" smtClean="0"/>
              <a:t>make </a:t>
            </a:r>
            <a:r>
              <a:rPr lang="en-US" dirty="0"/>
              <a:t>it relevant </a:t>
            </a:r>
            <a:r>
              <a:rPr lang="en-US" dirty="0" smtClean="0"/>
              <a:t>to the </a:t>
            </a:r>
            <a:r>
              <a:rPr lang="en-US" dirty="0"/>
              <a:t>input </a:t>
            </a:r>
            <a:r>
              <a:rPr lang="en-US" dirty="0" smtClean="0"/>
              <a:t>topic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77850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Identifying Patterns in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Statistical Analysis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Machine Learning	</a:t>
            </a:r>
          </a:p>
          <a:p>
            <a:pPr lvl="1"/>
            <a:r>
              <a:rPr lang="en-US" sz="2000" dirty="0" err="1" smtClean="0"/>
              <a:t>Joachims</a:t>
            </a:r>
            <a:r>
              <a:rPr lang="en-US" sz="2000" dirty="0" smtClean="0"/>
              <a:t> has concluded that Support Vector Machines are an effective text classification tool which use the Supervised Machine Learning model.</a:t>
            </a:r>
            <a:r>
              <a:rPr lang="en-US" sz="2000" baseline="30000" dirty="0" smtClean="0"/>
              <a:t>[5] </a:t>
            </a:r>
          </a:p>
          <a:p>
            <a:pPr lvl="1"/>
            <a:r>
              <a:rPr lang="en-US" sz="2000" dirty="0" smtClean="0"/>
              <a:t>Inoue </a:t>
            </a:r>
            <a:r>
              <a:rPr lang="en-US" sz="2000" dirty="0"/>
              <a:t>et al</a:t>
            </a:r>
            <a:r>
              <a:rPr lang="en-US" sz="2000" dirty="0" smtClean="0"/>
              <a:t>. </a:t>
            </a:r>
            <a:r>
              <a:rPr lang="en-US" sz="2000" dirty="0"/>
              <a:t>propose an SVM based approach to identify the most </a:t>
            </a:r>
            <a:r>
              <a:rPr lang="en-US" sz="2000" dirty="0" smtClean="0"/>
              <a:t>relevant subsection </a:t>
            </a:r>
            <a:r>
              <a:rPr lang="en-US" sz="2000" dirty="0"/>
              <a:t>in Web pages returned by a search query (SQUINT). </a:t>
            </a:r>
            <a:r>
              <a:rPr lang="en-US" sz="2000" dirty="0" smtClean="0"/>
              <a:t> They </a:t>
            </a:r>
            <a:r>
              <a:rPr lang="en-US" sz="2000" dirty="0"/>
              <a:t>have </a:t>
            </a:r>
            <a:r>
              <a:rPr lang="en-US" sz="2000" dirty="0" smtClean="0"/>
              <a:t>obtained </a:t>
            </a:r>
            <a:r>
              <a:rPr lang="en-US" sz="2000" dirty="0"/>
              <a:t>very accurate results using this model</a:t>
            </a:r>
            <a:r>
              <a:rPr lang="en-US" sz="2000" dirty="0" smtClean="0"/>
              <a:t>.</a:t>
            </a:r>
            <a:r>
              <a:rPr lang="en-US" sz="2000" baseline="30000" dirty="0" smtClean="0"/>
              <a:t>[</a:t>
            </a:r>
            <a:r>
              <a:rPr lang="en-US" sz="2000" baseline="30000" dirty="0"/>
              <a:t>1]</a:t>
            </a:r>
          </a:p>
        </p:txBody>
      </p:sp>
    </p:spTree>
    <p:extLst>
      <p:ext uri="{BB962C8B-B14F-4D97-AF65-F5344CB8AC3E}">
        <p14:creationId xmlns:p14="http://schemas.microsoft.com/office/powerpoint/2010/main" val="183786456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heme/theme1.xml><?xml version="1.0" encoding="utf-8"?>
<a:theme xmlns:a="http://schemas.openxmlformats.org/drawingml/2006/main" name="Train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2147</Words>
  <Application>Microsoft Office PowerPoint</Application>
  <PresentationFormat>On-screen Show (4:3)</PresentationFormat>
  <Paragraphs>276</Paragraphs>
  <Slides>48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49" baseType="lpstr">
      <vt:lpstr>Training</vt:lpstr>
      <vt:lpstr>Extraction of questions from the Internet using a Machine Learning approach  </vt:lpstr>
      <vt:lpstr>Contents</vt:lpstr>
      <vt:lpstr>Introduction</vt:lpstr>
      <vt:lpstr>Introduction</vt:lpstr>
      <vt:lpstr>Problem Statement</vt:lpstr>
      <vt:lpstr>Contents</vt:lpstr>
      <vt:lpstr>A Trivial Solution</vt:lpstr>
      <vt:lpstr>Contextual Information </vt:lpstr>
      <vt:lpstr>Identifying Patterns in Text</vt:lpstr>
      <vt:lpstr>Machine Learning</vt:lpstr>
      <vt:lpstr>Machine Learning</vt:lpstr>
      <vt:lpstr>Machine Learning</vt:lpstr>
      <vt:lpstr>Machine Learning Algorithms</vt:lpstr>
      <vt:lpstr>Supervised v/s Unsupervised Learning</vt:lpstr>
      <vt:lpstr>Supervised Learning</vt:lpstr>
      <vt:lpstr>SQUINT - SVM for Identification of Relevant Sections in Web Pages for Web Search</vt:lpstr>
      <vt:lpstr>Contents</vt:lpstr>
      <vt:lpstr>Approach</vt:lpstr>
      <vt:lpstr>Architectural Overview</vt:lpstr>
      <vt:lpstr>Query Generation</vt:lpstr>
      <vt:lpstr>Page Retrieval</vt:lpstr>
      <vt:lpstr>Page Preprocessor</vt:lpstr>
      <vt:lpstr>Page Preprocessor</vt:lpstr>
      <vt:lpstr>Feature Generator</vt:lpstr>
      <vt:lpstr>Feature Vector</vt:lpstr>
      <vt:lpstr>I. Word Rank Based Features</vt:lpstr>
      <vt:lpstr>I. Word Rank Based Features </vt:lpstr>
      <vt:lpstr>II. Bigram Rank Based Features</vt:lpstr>
      <vt:lpstr>III. Coverage of Top Ranked Tokens</vt:lpstr>
      <vt:lpstr> IV. Coverage of Interrogative Indicators </vt:lpstr>
      <vt:lpstr>V. Absence of Specific Keywords</vt:lpstr>
      <vt:lpstr>Training Set Generation</vt:lpstr>
      <vt:lpstr>Learning Algorithm</vt:lpstr>
      <vt:lpstr>Support Vector Machine</vt:lpstr>
      <vt:lpstr>Support Vector Machine</vt:lpstr>
      <vt:lpstr>Support Vector Machine</vt:lpstr>
      <vt:lpstr>Output</vt:lpstr>
      <vt:lpstr>Contents</vt:lpstr>
      <vt:lpstr>Prototype</vt:lpstr>
      <vt:lpstr>Screenshots</vt:lpstr>
      <vt:lpstr>Screenshots</vt:lpstr>
      <vt:lpstr>Screenshots</vt:lpstr>
      <vt:lpstr>Screenshots</vt:lpstr>
      <vt:lpstr>Contents</vt:lpstr>
      <vt:lpstr>Further Work</vt:lpstr>
      <vt:lpstr>Programming</vt:lpstr>
      <vt:lpstr>Feature Analysis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2012-09-27T15:56:51Z</dcterms:created>
  <dcterms:modified xsi:type="dcterms:W3CDTF">2012-11-06T07:11:14Z</dcterms:modified>
</cp:coreProperties>
</file>