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9" r:id="rId2"/>
    <p:sldId id="261" r:id="rId3"/>
    <p:sldId id="288" r:id="rId4"/>
    <p:sldId id="289" r:id="rId5"/>
    <p:sldId id="291" r:id="rId6"/>
    <p:sldId id="290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02" r:id="rId15"/>
    <p:sldId id="299" r:id="rId16"/>
    <p:sldId id="303" r:id="rId17"/>
    <p:sldId id="300" r:id="rId18"/>
    <p:sldId id="30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8"/>
            <p14:sldId id="289"/>
            <p14:sldId id="291"/>
            <p14:sldId id="290"/>
            <p14:sldId id="292"/>
            <p14:sldId id="293"/>
            <p14:sldId id="294"/>
            <p14:sldId id="295"/>
            <p14:sldId id="296"/>
            <p14:sldId id="297"/>
            <p14:sldId id="298"/>
            <p14:sldId id="302"/>
            <p14:sldId id="299"/>
            <p14:sldId id="303"/>
            <p14:sldId id="300"/>
            <p14:sldId id="301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66" d="100"/>
          <a:sy n="66" d="100"/>
        </p:scale>
        <p:origin x="-14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27-Sep-12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17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27-Sep-12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27-Sep-12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27-Sep-12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27-Sep-12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27-Sep-12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27-Sep-12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27-Sep-12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27-Sep-12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27-Sep-12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27-Sep-12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27-Sep-12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27-Sep-12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27-Sep-12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0" y="1752600"/>
            <a:ext cx="6180224" cy="1470025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Extraction </a:t>
            </a:r>
            <a:r>
              <a:rPr lang="en-US" b="0" dirty="0"/>
              <a:t>of questions from the Internet using a Machine Learning </a:t>
            </a:r>
            <a:r>
              <a:rPr lang="en-US" b="0" dirty="0" smtClean="0"/>
              <a:t>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+mn-lt"/>
              </a:rPr>
              <a:t>Alok </a:t>
            </a:r>
            <a:r>
              <a:rPr lang="en-US" dirty="0">
                <a:latin typeface="+mn-lt"/>
              </a:rPr>
              <a:t>Saw		B090924CS</a:t>
            </a:r>
          </a:p>
          <a:p>
            <a:r>
              <a:rPr lang="en-US" dirty="0" err="1" smtClean="0">
                <a:latin typeface="+mn-lt"/>
              </a:rPr>
              <a:t>Jerrin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Shaji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George</a:t>
            </a:r>
            <a:r>
              <a:rPr lang="en-US" dirty="0">
                <a:latin typeface="+mn-lt"/>
              </a:rPr>
              <a:t>	B090437CS</a:t>
            </a:r>
          </a:p>
          <a:p>
            <a:r>
              <a:rPr lang="en-US" dirty="0" err="1" smtClean="0">
                <a:latin typeface="+mn-lt"/>
              </a:rPr>
              <a:t>Shubhangam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Agrawal</a:t>
            </a:r>
            <a:r>
              <a:rPr lang="en-US" dirty="0">
                <a:latin typeface="+mn-lt"/>
              </a:rPr>
              <a:t>	B090904CS</a:t>
            </a:r>
          </a:p>
          <a:p>
            <a:r>
              <a:rPr lang="en-US" dirty="0" smtClean="0">
                <a:latin typeface="+mn-lt"/>
              </a:rPr>
              <a:t>Stein </a:t>
            </a:r>
            <a:r>
              <a:rPr lang="en-US" dirty="0">
                <a:latin typeface="+mn-lt"/>
              </a:rPr>
              <a:t>Astor </a:t>
            </a:r>
            <a:r>
              <a:rPr lang="en-US" dirty="0" smtClean="0">
                <a:latin typeface="+mn-lt"/>
              </a:rPr>
              <a:t>Fernandez</a:t>
            </a:r>
            <a:r>
              <a:rPr lang="en-US" dirty="0">
                <a:latin typeface="+mn-lt"/>
              </a:rPr>
              <a:t>	B090006CS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Given </a:t>
            </a:r>
            <a:r>
              <a:rPr lang="en-US" dirty="0"/>
              <a:t>a query Q, a standard Web search engine returns a set of pages ranked </a:t>
            </a:r>
            <a:r>
              <a:rPr lang="en-US" dirty="0" smtClean="0"/>
              <a:t>in descending </a:t>
            </a:r>
            <a:r>
              <a:rPr lang="en-US" dirty="0"/>
              <a:t>order of relevance. We call this set, P. Given P, let S be the set of all sections in every page in 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Arial Narrow" pitchFamily="34" charset="0"/>
              </a:rPr>
              <a:t>S = {s; </a:t>
            </a:r>
            <a:r>
              <a:rPr lang="en-US" i="1" dirty="0">
                <a:latin typeface="Arial Narrow" pitchFamily="34" charset="0"/>
              </a:rPr>
              <a:t>s is a section in some page in P</a:t>
            </a:r>
            <a:r>
              <a:rPr lang="en-US" dirty="0">
                <a:latin typeface="Arial Narrow" pitchFamily="34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Given Q, we generate S, and use it to train a Support Vector Machine.</a:t>
            </a:r>
          </a:p>
        </p:txBody>
      </p:sp>
    </p:spTree>
    <p:extLst>
      <p:ext uri="{BB962C8B-B14F-4D97-AF65-F5344CB8AC3E}">
        <p14:creationId xmlns:p14="http://schemas.microsoft.com/office/powerpoint/2010/main" val="38393072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Modelling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During </a:t>
            </a:r>
            <a:r>
              <a:rPr lang="en-US" dirty="0"/>
              <a:t>testing, given a particular section, we can predict a numerical score indicative of the relevance of the section to the query, Q. </a:t>
            </a:r>
            <a:r>
              <a:rPr lang="en-US" dirty="0" smtClean="0"/>
              <a:t>The sections can be ranked by their score, indicating their relative significance.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SVM is trained with binary class labels for relevant and irrelevant classes and we use the SVM’s predicted margins during testing for scoring sections.</a:t>
            </a:r>
          </a:p>
        </p:txBody>
      </p:sp>
    </p:spTree>
    <p:extLst>
      <p:ext uri="{BB962C8B-B14F-4D97-AF65-F5344CB8AC3E}">
        <p14:creationId xmlns:p14="http://schemas.microsoft.com/office/powerpoint/2010/main" val="20423836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381" y="11624"/>
            <a:ext cx="8077200" cy="1143000"/>
          </a:xfrm>
        </p:spPr>
        <p:txBody>
          <a:bodyPr/>
          <a:lstStyle/>
          <a:p>
            <a:pPr algn="ctr"/>
            <a:r>
              <a:rPr lang="en-US" dirty="0" smtClean="0"/>
              <a:t>Architectural Overview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66800"/>
            <a:ext cx="5795963" cy="5501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9513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329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The basic algorithm: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topic is given as input and a list of </a:t>
            </a:r>
            <a:r>
              <a:rPr lang="en-US" dirty="0" smtClean="0"/>
              <a:t>sub-topics </a:t>
            </a:r>
            <a:r>
              <a:rPr lang="en-US" dirty="0"/>
              <a:t>and other keywords which relate to the topic </a:t>
            </a:r>
            <a:r>
              <a:rPr lang="en-US" dirty="0" smtClean="0"/>
              <a:t>are generated. 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This list of keywords will then be used </a:t>
            </a:r>
            <a:r>
              <a:rPr lang="en-US" dirty="0" smtClean="0"/>
              <a:t>to generate </a:t>
            </a:r>
            <a:r>
              <a:rPr lang="en-US" dirty="0"/>
              <a:t>a number of key-phrases comprising set Q </a:t>
            </a:r>
            <a:r>
              <a:rPr lang="en-US" dirty="0" smtClean="0"/>
              <a:t>which </a:t>
            </a:r>
            <a:r>
              <a:rPr lang="en-US" dirty="0"/>
              <a:t>will be queried on the search engine to get a </a:t>
            </a:r>
            <a:r>
              <a:rPr lang="en-US" dirty="0" smtClean="0"/>
              <a:t>list </a:t>
            </a:r>
            <a:r>
              <a:rPr lang="en-US" dirty="0"/>
              <a:t>of pages which are likely to contain questions </a:t>
            </a:r>
            <a:r>
              <a:rPr lang="en-US" dirty="0" smtClean="0"/>
              <a:t>related </a:t>
            </a:r>
            <a:r>
              <a:rPr lang="en-US" dirty="0"/>
              <a:t>to the required topic. These pages will </a:t>
            </a:r>
            <a:r>
              <a:rPr lang="en-US" dirty="0" smtClean="0"/>
              <a:t>comprise </a:t>
            </a:r>
            <a:r>
              <a:rPr lang="en-US" dirty="0"/>
              <a:t>the set P.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67073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Page Preprocessor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</a:t>
            </a:r>
            <a:r>
              <a:rPr lang="en-US" dirty="0"/>
              <a:t>page that we load will need to be stripped of </a:t>
            </a:r>
            <a:r>
              <a:rPr lang="en-US" dirty="0" smtClean="0"/>
              <a:t>all </a:t>
            </a:r>
            <a:r>
              <a:rPr lang="en-US" dirty="0"/>
              <a:t>useless markup data, links and pictures and the </a:t>
            </a:r>
            <a:r>
              <a:rPr lang="en-US" dirty="0" smtClean="0"/>
              <a:t>text </a:t>
            </a:r>
            <a:r>
              <a:rPr lang="en-US" dirty="0"/>
              <a:t>portions available on the page which may </a:t>
            </a:r>
            <a:r>
              <a:rPr lang="en-US" dirty="0" smtClean="0"/>
              <a:t>contain the </a:t>
            </a:r>
            <a:r>
              <a:rPr lang="en-US" dirty="0"/>
              <a:t>questions is parsed out.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page will then be broken into various sections </a:t>
            </a:r>
            <a:r>
              <a:rPr lang="en-US" dirty="0" smtClean="0"/>
              <a:t>which </a:t>
            </a:r>
            <a:r>
              <a:rPr lang="en-US" dirty="0"/>
              <a:t>will be passed onto the further </a:t>
            </a:r>
            <a:r>
              <a:rPr lang="en-US" dirty="0" smtClean="0"/>
              <a:t>components. The </a:t>
            </a:r>
            <a:r>
              <a:rPr lang="en-US" dirty="0"/>
              <a:t>set S will contain all sections from all </a:t>
            </a:r>
            <a:r>
              <a:rPr lang="en-US" dirty="0" smtClean="0"/>
              <a:t>pages that </a:t>
            </a:r>
            <a:r>
              <a:rPr lang="en-US" dirty="0"/>
              <a:t>we have loaded.</a:t>
            </a:r>
          </a:p>
        </p:txBody>
      </p:sp>
    </p:spTree>
    <p:extLst>
      <p:ext uri="{BB962C8B-B14F-4D97-AF65-F5344CB8AC3E}">
        <p14:creationId xmlns:p14="http://schemas.microsoft.com/office/powerpoint/2010/main" val="2207927497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Rank Based Features</a:t>
            </a:r>
          </a:p>
          <a:p>
            <a:r>
              <a:rPr lang="en-US" dirty="0" smtClean="0"/>
              <a:t>Bigram Rank Based Features</a:t>
            </a:r>
          </a:p>
          <a:p>
            <a:r>
              <a:rPr lang="en-US" dirty="0" smtClean="0"/>
              <a:t>Coverage of Top Ranked Tokens</a:t>
            </a:r>
          </a:p>
          <a:p>
            <a:r>
              <a:rPr lang="en-US" dirty="0" smtClean="0"/>
              <a:t>Distance from the Query</a:t>
            </a:r>
          </a:p>
          <a:p>
            <a:r>
              <a:rPr lang="en-US" dirty="0" smtClean="0"/>
              <a:t>Query Word Frequency</a:t>
            </a:r>
          </a:p>
          <a:p>
            <a:r>
              <a:rPr lang="en-US" dirty="0" smtClean="0"/>
              <a:t>Final Set of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71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Labelling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/>
              <a:t>generating the training set, we will manually label a set of sections as to whether they are relevant questions of the given topic or not and this data will be used by the SVM to generate the model.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difficulty level of the question will also be given a rating on a scale of 10.</a:t>
            </a:r>
          </a:p>
        </p:txBody>
      </p:sp>
    </p:spTree>
    <p:extLst>
      <p:ext uri="{BB962C8B-B14F-4D97-AF65-F5344CB8AC3E}">
        <p14:creationId xmlns:p14="http://schemas.microsoft.com/office/powerpoint/2010/main" val="1619053879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of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S7</a:t>
            </a:r>
          </a:p>
          <a:p>
            <a:pPr lvl="1"/>
            <a:r>
              <a:rPr lang="en-US" dirty="0" smtClean="0"/>
              <a:t>Literature Survey</a:t>
            </a:r>
          </a:p>
          <a:p>
            <a:pPr lvl="1"/>
            <a:r>
              <a:rPr lang="en-US" dirty="0" smtClean="0"/>
              <a:t>Design algorithms for each of the components</a:t>
            </a:r>
          </a:p>
          <a:p>
            <a:pPr lvl="1"/>
            <a:r>
              <a:rPr lang="en-US" dirty="0" smtClean="0"/>
              <a:t>Selecting platform for implementation</a:t>
            </a:r>
          </a:p>
          <a:p>
            <a:r>
              <a:rPr lang="en-US" dirty="0" smtClean="0"/>
              <a:t>S8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Possible extension to classification of questions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564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Siddharth</a:t>
            </a:r>
            <a:r>
              <a:rPr lang="en-US" dirty="0" smtClean="0"/>
              <a:t> Jonathan J.B., </a:t>
            </a:r>
            <a:r>
              <a:rPr lang="en-US" dirty="0" err="1" smtClean="0"/>
              <a:t>Riku</a:t>
            </a:r>
            <a:r>
              <a:rPr lang="en-US" dirty="0" smtClean="0"/>
              <a:t> Inoue and </a:t>
            </a:r>
            <a:r>
              <a:rPr lang="en-US" dirty="0" err="1" smtClean="0"/>
              <a:t>Jyotika</a:t>
            </a:r>
            <a:r>
              <a:rPr lang="en-US" dirty="0" smtClean="0"/>
              <a:t> Prasad. SQUINT – SVM for Identification of Relevant Sections in Web Pages for Web Search.</a:t>
            </a:r>
          </a:p>
          <a:p>
            <a:r>
              <a:rPr lang="en-US" dirty="0"/>
              <a:t>Thorsten </a:t>
            </a:r>
            <a:r>
              <a:rPr lang="en-US" dirty="0" err="1"/>
              <a:t>Joachims</a:t>
            </a:r>
            <a:r>
              <a:rPr lang="en-US" dirty="0"/>
              <a:t>, Text Categorization with Support Vector Machines – Learning with many relevant features. In Proceedings of the 10th European Conference on Machine Learning pp. 137-142, 1998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Wikipedia. (http://www.wikipedia.org)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350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is a massive amount of data available on the internet. </a:t>
            </a:r>
            <a:r>
              <a:rPr lang="en-US" dirty="0" smtClean="0"/>
              <a:t>Though </a:t>
            </a:r>
            <a:r>
              <a:rPr lang="en-US" dirty="0"/>
              <a:t>search engines have made searching for relevant pages trivial, extracting only the relevant sections of data from the huge set of search results has become very important</a:t>
            </a:r>
            <a:r>
              <a:rPr lang="en-US" dirty="0" smtClean="0"/>
              <a:t>. Automating this process is altogether a more relevant and challenging prospect. 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Objective</a:t>
            </a:r>
            <a:endParaRPr lang="en-US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propose to apply the concept of machine learning to solve this problem. </a:t>
            </a:r>
            <a:r>
              <a:rPr lang="en-US" dirty="0"/>
              <a:t>A machine learning approach to tackle this problem has the capability to keep adapting to the rapidly changing dynamics of the internet</a:t>
            </a:r>
            <a:r>
              <a:rPr lang="en-US" dirty="0" smtClean="0"/>
              <a:t>. </a:t>
            </a:r>
            <a:r>
              <a:rPr lang="en-US" dirty="0"/>
              <a:t>We plan to make an application which will take a topic as input and return a list of questions based on the topic from the </a:t>
            </a:r>
            <a:r>
              <a:rPr lang="en-US" dirty="0" smtClean="0"/>
              <a:t>internet.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997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Arthur Samuel (1959</a:t>
            </a:r>
            <a:r>
              <a:rPr lang="en-US" dirty="0" smtClean="0"/>
              <a:t>) : The field </a:t>
            </a:r>
            <a:r>
              <a:rPr lang="en-US" dirty="0"/>
              <a:t>of study that gives computers the ability to learn without being explicitly programmed. </a:t>
            </a:r>
          </a:p>
          <a:p>
            <a:r>
              <a:rPr lang="en-US" dirty="0"/>
              <a:t>Tom Mitchell (1998) </a:t>
            </a:r>
            <a:r>
              <a:rPr lang="en-US" i="1" u="sng" dirty="0"/>
              <a:t>Well-posed Learning Problem</a:t>
            </a:r>
            <a:r>
              <a:rPr lang="en-US" dirty="0"/>
              <a:t>: A computer program is said to </a:t>
            </a:r>
            <a:r>
              <a:rPr lang="en-US" i="1" dirty="0"/>
              <a:t>learn</a:t>
            </a:r>
            <a:r>
              <a:rPr lang="en-US" dirty="0"/>
              <a:t> from experience E with respect to some task T and some performance measure P, if its performance on T, as measured by P, improves with experience 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74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4000" dirty="0" smtClean="0"/>
              <a:t>Supervised Machine Learning</a:t>
            </a:r>
          </a:p>
          <a:p>
            <a:r>
              <a:rPr lang="en-US" sz="4000" dirty="0" smtClean="0"/>
              <a:t>Unsupervised Machine Learning</a:t>
            </a:r>
          </a:p>
          <a:p>
            <a:r>
              <a:rPr lang="en-US" sz="4000" dirty="0" smtClean="0"/>
              <a:t>Reinforcement Learning</a:t>
            </a:r>
          </a:p>
          <a:p>
            <a:r>
              <a:rPr lang="en-US" sz="4000" dirty="0" smtClean="0"/>
              <a:t>Recommender System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935773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Supervised v/s 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Supervised learning </a:t>
            </a:r>
            <a:r>
              <a:rPr lang="en-US" dirty="0"/>
              <a:t>is the machine learning task of inferring a function from labeled training 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i="1" dirty="0" smtClean="0"/>
              <a:t>Unsupervised </a:t>
            </a:r>
            <a:r>
              <a:rPr lang="en-US" b="1" i="1" dirty="0"/>
              <a:t>learning </a:t>
            </a:r>
            <a:r>
              <a:rPr lang="en-US" dirty="0"/>
              <a:t>refers to the problem of trying to find hidden structure in unlabeled data.</a:t>
            </a:r>
          </a:p>
        </p:txBody>
      </p:sp>
    </p:spTree>
    <p:extLst>
      <p:ext uri="{BB962C8B-B14F-4D97-AF65-F5344CB8AC3E}">
        <p14:creationId xmlns:p14="http://schemas.microsoft.com/office/powerpoint/2010/main" val="20575520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training data consist of a set of training examples. Each example is a pair consisting of an input object and a desired output value. </a:t>
            </a:r>
          </a:p>
          <a:p>
            <a:r>
              <a:rPr lang="en-US" dirty="0"/>
              <a:t>The supervised learning algorithm analyzes the training data and produces an inferred function, which is called a classifier or a regression function. </a:t>
            </a:r>
          </a:p>
          <a:p>
            <a:r>
              <a:rPr lang="en-US" dirty="0"/>
              <a:t>The inferred function should predict the correct output value for any valid input object. This requires the learning algorithm to generalize from the training data to unseen situations.</a:t>
            </a:r>
          </a:p>
        </p:txBody>
      </p:sp>
    </p:spTree>
    <p:extLst>
      <p:ext uri="{BB962C8B-B14F-4D97-AF65-F5344CB8AC3E}">
        <p14:creationId xmlns:p14="http://schemas.microsoft.com/office/powerpoint/2010/main" val="6445093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Support Vector Machine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machine learning, support vector machines are supervised learning models with associated learning algorithms that analyze data and recognize patterns, used for classification and regression analysis. </a:t>
            </a:r>
          </a:p>
          <a:p>
            <a:r>
              <a:rPr lang="en-US" dirty="0"/>
              <a:t>The basic SVM takes a set of input data and predicts, for each given input, which of two possible classes forms the output, making it a non-probabilistic binary linear classifier.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925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Support Vector Machine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Given a set of training examples, each marked as belonging to one of two categories, an SVM training algorithm builds a model that assigns new examples into one category or the other. </a:t>
            </a:r>
          </a:p>
          <a:p>
            <a:r>
              <a:rPr lang="en-US" dirty="0"/>
              <a:t>An SVM model is a representation of the examples as points in space, mapped so that the examples of the separate categories are divided by a clear gap that is as wide as possible. </a:t>
            </a:r>
          </a:p>
          <a:p>
            <a:r>
              <a:rPr lang="en-US" dirty="0"/>
              <a:t>New examples are then mapped into that same space and predicted to belong to a category based on which side of the gap they fall on.</a:t>
            </a:r>
          </a:p>
        </p:txBody>
      </p:sp>
    </p:spTree>
    <p:extLst>
      <p:ext uri="{BB962C8B-B14F-4D97-AF65-F5344CB8AC3E}">
        <p14:creationId xmlns:p14="http://schemas.microsoft.com/office/powerpoint/2010/main" val="22855711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1266</Words>
  <Application>Microsoft Office PowerPoint</Application>
  <PresentationFormat>On-screen Show (4:3)</PresentationFormat>
  <Paragraphs>99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Training</vt:lpstr>
      <vt:lpstr>Extraction of questions from the Internet using a Machine Learning approach</vt:lpstr>
      <vt:lpstr>Problem Statement</vt:lpstr>
      <vt:lpstr>Objective</vt:lpstr>
      <vt:lpstr>Machine Learning</vt:lpstr>
      <vt:lpstr>Machine Learning Algorithms</vt:lpstr>
      <vt:lpstr>Supervised v/s Unsupervised Learning</vt:lpstr>
      <vt:lpstr>Supervised Learning</vt:lpstr>
      <vt:lpstr>Support Vector Machine (SVM)</vt:lpstr>
      <vt:lpstr>Support Vector Machine (contd.)</vt:lpstr>
      <vt:lpstr>Problem Modelling</vt:lpstr>
      <vt:lpstr>Problem Modelling (contd.)</vt:lpstr>
      <vt:lpstr>Architectural Overview</vt:lpstr>
      <vt:lpstr>Query</vt:lpstr>
      <vt:lpstr>Page Preprocessor</vt:lpstr>
      <vt:lpstr>Feature Generation</vt:lpstr>
      <vt:lpstr>Labelling</vt:lpstr>
      <vt:lpstr>Plan of Action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2012-09-27T15:56:51Z</dcterms:created>
  <dcterms:modified xsi:type="dcterms:W3CDTF">2012-09-27T19:41:38Z</dcterms:modified>
</cp:coreProperties>
</file>