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1"/>
  </p:sldMasterIdLst>
  <p:notesMasterIdLst>
    <p:notesMasterId r:id="rId63"/>
  </p:notesMasterIdLst>
  <p:handoutMasterIdLst>
    <p:handoutMasterId r:id="rId64"/>
  </p:handoutMasterIdLst>
  <p:sldIdLst>
    <p:sldId id="259" r:id="rId2"/>
    <p:sldId id="379" r:id="rId3"/>
    <p:sldId id="261" r:id="rId4"/>
    <p:sldId id="322" r:id="rId5"/>
    <p:sldId id="372" r:id="rId6"/>
    <p:sldId id="317" r:id="rId7"/>
    <p:sldId id="299" r:id="rId8"/>
    <p:sldId id="387" r:id="rId9"/>
    <p:sldId id="388" r:id="rId10"/>
    <p:sldId id="389" r:id="rId11"/>
    <p:sldId id="390" r:id="rId12"/>
    <p:sldId id="391" r:id="rId13"/>
    <p:sldId id="341" r:id="rId14"/>
    <p:sldId id="381" r:id="rId15"/>
    <p:sldId id="343" r:id="rId16"/>
    <p:sldId id="345" r:id="rId17"/>
    <p:sldId id="392" r:id="rId18"/>
    <p:sldId id="347" r:id="rId19"/>
    <p:sldId id="349" r:id="rId20"/>
    <p:sldId id="351" r:id="rId21"/>
    <p:sldId id="352" r:id="rId22"/>
    <p:sldId id="393" r:id="rId23"/>
    <p:sldId id="354" r:id="rId24"/>
    <p:sldId id="355" r:id="rId25"/>
    <p:sldId id="356" r:id="rId26"/>
    <p:sldId id="380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95" r:id="rId36"/>
    <p:sldId id="365" r:id="rId37"/>
    <p:sldId id="394" r:id="rId38"/>
    <p:sldId id="396" r:id="rId39"/>
    <p:sldId id="366" r:id="rId40"/>
    <p:sldId id="397" r:id="rId41"/>
    <p:sldId id="398" r:id="rId42"/>
    <p:sldId id="399" r:id="rId43"/>
    <p:sldId id="401" r:id="rId44"/>
    <p:sldId id="405" r:id="rId45"/>
    <p:sldId id="402" r:id="rId46"/>
    <p:sldId id="403" r:id="rId47"/>
    <p:sldId id="412" r:id="rId48"/>
    <p:sldId id="406" r:id="rId49"/>
    <p:sldId id="407" r:id="rId50"/>
    <p:sldId id="408" r:id="rId51"/>
    <p:sldId id="409" r:id="rId52"/>
    <p:sldId id="410" r:id="rId53"/>
    <p:sldId id="411" r:id="rId54"/>
    <p:sldId id="413" r:id="rId55"/>
    <p:sldId id="414" r:id="rId56"/>
    <p:sldId id="415" r:id="rId57"/>
    <p:sldId id="416" r:id="rId58"/>
    <p:sldId id="417" r:id="rId59"/>
    <p:sldId id="419" r:id="rId60"/>
    <p:sldId id="418" r:id="rId61"/>
    <p:sldId id="30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errin" id="{779CC93D-E52E-4D84-901B-11D7331DD495}">
          <p14:sldIdLst>
            <p14:sldId id="259"/>
            <p14:sldId id="379"/>
            <p14:sldId id="261"/>
            <p14:sldId id="322"/>
            <p14:sldId id="372"/>
            <p14:sldId id="317"/>
            <p14:sldId id="299"/>
            <p14:sldId id="387"/>
            <p14:sldId id="388"/>
            <p14:sldId id="389"/>
            <p14:sldId id="390"/>
            <p14:sldId id="391"/>
          </p14:sldIdLst>
        </p14:section>
        <p14:section name="Stein" id="{ABA716BF-3A5C-4ADB-94C9-CFEF84EBA240}">
          <p14:sldIdLst>
            <p14:sldId id="341"/>
            <p14:sldId id="381"/>
            <p14:sldId id="343"/>
            <p14:sldId id="345"/>
            <p14:sldId id="392"/>
            <p14:sldId id="347"/>
            <p14:sldId id="349"/>
            <p14:sldId id="351"/>
            <p14:sldId id="352"/>
            <p14:sldId id="393"/>
            <p14:sldId id="354"/>
            <p14:sldId id="355"/>
            <p14:sldId id="356"/>
          </p14:sldIdLst>
        </p14:section>
        <p14:section name="Alok" id="{73179D59-F9C5-42B7-A942-E24FE1018C0D}">
          <p14:sldIdLst>
            <p14:sldId id="380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95"/>
            <p14:sldId id="365"/>
            <p14:sldId id="394"/>
            <p14:sldId id="396"/>
            <p14:sldId id="366"/>
          </p14:sldIdLst>
        </p14:section>
        <p14:section name="Shubh" id="{A4133619-49CC-48BA-AF85-309348E0E301}">
          <p14:sldIdLst>
            <p14:sldId id="397"/>
            <p14:sldId id="398"/>
            <p14:sldId id="399"/>
            <p14:sldId id="401"/>
            <p14:sldId id="405"/>
            <p14:sldId id="402"/>
            <p14:sldId id="403"/>
            <p14:sldId id="412"/>
            <p14:sldId id="406"/>
            <p14:sldId id="407"/>
            <p14:sldId id="408"/>
            <p14:sldId id="409"/>
            <p14:sldId id="410"/>
            <p14:sldId id="411"/>
            <p14:sldId id="413"/>
            <p14:sldId id="414"/>
            <p14:sldId id="415"/>
            <p14:sldId id="416"/>
            <p14:sldId id="417"/>
          </p14:sldIdLst>
        </p14:section>
        <p14:section name="Conclusion" id="{18ECC074-FADF-4D55-A213-2E5C04B77DB2}">
          <p14:sldIdLst>
            <p14:sldId id="419"/>
            <p14:sldId id="418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17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6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2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28-Apr-13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650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/" TargetMode="External"/><Relationship Id="rId2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xt0.mib.man.ac.uk:8080/scottpiao/sent_detecto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752600"/>
            <a:ext cx="6180224" cy="1470025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Extraction of </a:t>
            </a:r>
            <a:r>
              <a:rPr lang="en-US" b="0" dirty="0"/>
              <a:t>questions from the Internet using a Machine Learning </a:t>
            </a:r>
            <a:r>
              <a:rPr lang="en-US" b="0" dirty="0" smtClean="0"/>
              <a:t>approach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3810000"/>
            <a:ext cx="4724400" cy="2895600"/>
          </a:xfrm>
        </p:spPr>
        <p:txBody>
          <a:bodyPr>
            <a:noAutofit/>
          </a:bodyPr>
          <a:lstStyle/>
          <a:p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Alok</a:t>
            </a:r>
            <a:r>
              <a:rPr lang="en-US" dirty="0" smtClean="0">
                <a:latin typeface="+mn-lt"/>
              </a:rPr>
              <a:t> Saw		</a:t>
            </a:r>
            <a:r>
              <a:rPr lang="en-US" dirty="0">
                <a:latin typeface="+mn-lt"/>
              </a:rPr>
              <a:t>	B090924CS</a:t>
            </a:r>
          </a:p>
          <a:p>
            <a:r>
              <a:rPr lang="en-US" dirty="0" err="1" smtClean="0">
                <a:latin typeface="+mn-lt"/>
              </a:rPr>
              <a:t>Jerrin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Shaji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George</a:t>
            </a:r>
            <a:r>
              <a:rPr lang="en-US" dirty="0">
                <a:latin typeface="+mn-lt"/>
              </a:rPr>
              <a:t>	B090437CS</a:t>
            </a:r>
          </a:p>
          <a:p>
            <a:r>
              <a:rPr lang="en-US" dirty="0" err="1" smtClean="0">
                <a:latin typeface="+mn-lt"/>
              </a:rPr>
              <a:t>Shubhangam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Agrawal</a:t>
            </a:r>
            <a:r>
              <a:rPr lang="en-US" dirty="0">
                <a:latin typeface="+mn-lt"/>
              </a:rPr>
              <a:t>	B090904CS</a:t>
            </a:r>
          </a:p>
          <a:p>
            <a:r>
              <a:rPr lang="en-US" dirty="0" smtClean="0">
                <a:latin typeface="+mn-lt"/>
              </a:rPr>
              <a:t>Stein </a:t>
            </a:r>
            <a:r>
              <a:rPr lang="en-US" dirty="0">
                <a:latin typeface="+mn-lt"/>
              </a:rPr>
              <a:t>Astor </a:t>
            </a:r>
            <a:r>
              <a:rPr lang="en-US" dirty="0" smtClean="0">
                <a:latin typeface="+mn-lt"/>
              </a:rPr>
              <a:t>Fernandez</a:t>
            </a: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B090006CS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Guide : Dr. </a:t>
            </a:r>
            <a:r>
              <a:rPr lang="en-US" dirty="0" err="1" smtClean="0">
                <a:latin typeface="+mn-lt"/>
              </a:rPr>
              <a:t>Priya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Chandran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III. Coverage of Top Ranked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Relevance may also be determined by the coverage of top ranked words in the section</a:t>
            </a:r>
            <a:r>
              <a:rPr lang="en-US" baseline="30000" dirty="0" smtClean="0"/>
              <a:t>[1</a:t>
            </a:r>
            <a:r>
              <a:rPr lang="en-US" baseline="30000" dirty="0"/>
              <a:t>]</a:t>
            </a:r>
            <a:r>
              <a:rPr lang="en-US" dirty="0" smtClean="0"/>
              <a:t>.</a:t>
            </a:r>
            <a:r>
              <a:rPr lang="en-US" baseline="30000" dirty="0" smtClean="0"/>
              <a:t> </a:t>
            </a:r>
            <a:endParaRPr lang="en-US" dirty="0" smtClean="0"/>
          </a:p>
          <a:p>
            <a:r>
              <a:rPr lang="en-US" dirty="0" smtClean="0"/>
              <a:t>Words are ranked on the basis of frequency of occurrence.</a:t>
            </a:r>
            <a:endParaRPr lang="en-US" dirty="0"/>
          </a:p>
          <a:p>
            <a:r>
              <a:rPr lang="en-US" dirty="0"/>
              <a:t>For each section, find the coverage of the top ranked words per bucket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–</a:t>
            </a:r>
          </a:p>
          <a:p>
            <a:pPr lvl="1"/>
            <a:r>
              <a:rPr lang="en-US" sz="2000" dirty="0" smtClean="0"/>
              <a:t>Top </a:t>
            </a:r>
            <a:r>
              <a:rPr lang="en-US" sz="2000" dirty="0"/>
              <a:t>5 </a:t>
            </a:r>
            <a:r>
              <a:rPr lang="en-US" sz="2000" dirty="0" smtClean="0"/>
              <a:t>tokens - `</a:t>
            </a:r>
            <a:r>
              <a:rPr lang="en-US" sz="2000" dirty="0"/>
              <a:t>learning', `machine', `data</a:t>
            </a:r>
            <a:r>
              <a:rPr lang="en-US" sz="2000" dirty="0" smtClean="0"/>
              <a:t>', `</a:t>
            </a:r>
            <a:r>
              <a:rPr lang="en-US" sz="2000" dirty="0"/>
              <a:t>access', </a:t>
            </a:r>
            <a:r>
              <a:rPr lang="en-US" sz="2000" dirty="0" smtClean="0"/>
              <a:t>`database'. </a:t>
            </a:r>
          </a:p>
          <a:p>
            <a:pPr lvl="1"/>
            <a:r>
              <a:rPr lang="en-US" sz="2000" dirty="0" smtClean="0"/>
              <a:t>Section </a:t>
            </a:r>
            <a:r>
              <a:rPr lang="en-US" sz="2000" dirty="0"/>
              <a:t>contains `learning' and `data', </a:t>
            </a:r>
            <a:r>
              <a:rPr lang="en-US" sz="2000" dirty="0" smtClean="0"/>
              <a:t>feature value </a:t>
            </a:r>
            <a:r>
              <a:rPr lang="en-US" sz="2000" dirty="0"/>
              <a:t>is </a:t>
            </a:r>
            <a:r>
              <a:rPr lang="en-US" sz="2000" dirty="0" smtClean="0"/>
              <a:t>2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0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IV. Coverage </a:t>
            </a:r>
            <a:r>
              <a:rPr lang="en-US" dirty="0"/>
              <a:t>of Interrogative Indicators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feature indicates the likelihood of the section being a question.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/>
              <a:t>The coverage of a predefined list of interrogative indicators </a:t>
            </a:r>
            <a:r>
              <a:rPr lang="en-US" dirty="0"/>
              <a:t>is taken as the value for this feature. </a:t>
            </a:r>
          </a:p>
          <a:p>
            <a:r>
              <a:rPr lang="en-US" dirty="0" smtClean="0"/>
              <a:t>Examples of interrogative indicators –</a:t>
            </a:r>
            <a:endParaRPr lang="en-US" sz="2000" dirty="0" smtClean="0"/>
          </a:p>
          <a:p>
            <a:pPr lvl="1"/>
            <a:r>
              <a:rPr lang="en-US" sz="2000" dirty="0" smtClean="0"/>
              <a:t>“what”</a:t>
            </a:r>
          </a:p>
          <a:p>
            <a:pPr lvl="1"/>
            <a:r>
              <a:rPr lang="en-US" sz="2000" dirty="0" smtClean="0"/>
              <a:t>“why”</a:t>
            </a:r>
          </a:p>
          <a:p>
            <a:pPr lvl="1"/>
            <a:r>
              <a:rPr lang="en-US" sz="2000" dirty="0" smtClean="0"/>
              <a:t>“?”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 </a:t>
            </a:r>
          </a:p>
        </p:txBody>
      </p:sp>
    </p:spTree>
    <p:extLst>
      <p:ext uri="{BB962C8B-B14F-4D97-AF65-F5344CB8AC3E}">
        <p14:creationId xmlns:p14="http://schemas.microsoft.com/office/powerpoint/2010/main" val="28039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V. Absence of Specific 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are generally devoid of specific keywords such as “because” and “yes”.</a:t>
            </a:r>
          </a:p>
          <a:p>
            <a:r>
              <a:rPr lang="en-US" dirty="0" smtClean="0"/>
              <a:t>The coverage of a predefined list of such keywords is taken as a negative value for this feature.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0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S7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Work Done in S8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Design</a:t>
            </a:r>
          </a:p>
          <a:p>
            <a:r>
              <a:rPr lang="en-US" dirty="0" smtClean="0"/>
              <a:t>Data Design</a:t>
            </a:r>
          </a:p>
          <a:p>
            <a:pPr marL="342900" lvl="1"/>
            <a:r>
              <a:rPr lang="en-US" dirty="0" smtClean="0"/>
              <a:t>Data Structure Design</a:t>
            </a:r>
          </a:p>
          <a:p>
            <a:pPr marL="342900" lvl="1"/>
            <a:r>
              <a:rPr lang="en-US" dirty="0" smtClean="0"/>
              <a:t>Data File Design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SVM Identification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Analysis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overall design consists of six components designed for high cohesion and low coupling.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F:\MajorProject\FinalReport_s8\diagrams\Compon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55232"/>
            <a:ext cx="3733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This </a:t>
            </a:r>
            <a:r>
              <a:rPr lang="en-IN" dirty="0"/>
              <a:t>component is responsible for calling all other components and </a:t>
            </a:r>
            <a:r>
              <a:rPr lang="en-IN" dirty="0" smtClean="0"/>
              <a:t>finally generating </a:t>
            </a:r>
            <a:r>
              <a:rPr lang="en-IN" dirty="0"/>
              <a:t>the list of questions as output.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F:\MajorProject\FinalReport_s8\diagrams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3240" y="3581400"/>
            <a:ext cx="303276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data component stores the overall data and its classes provided </a:t>
            </a:r>
            <a:r>
              <a:rPr lang="en-IN" dirty="0" smtClean="0"/>
              <a:t>interfaces to </a:t>
            </a:r>
            <a:r>
              <a:rPr lang="en-IN" dirty="0"/>
              <a:t>access and modify this data. </a:t>
            </a:r>
          </a:p>
        </p:txBody>
      </p:sp>
      <p:pic>
        <p:nvPicPr>
          <p:cNvPr id="3074" name="Picture 2" descr="F:\MajorProject\FinalReport_s8\diagrams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3048000"/>
            <a:ext cx="2209800" cy="28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The query component is responsible for taking the input topic, then generating the requisite subtopics and queries related to the same. </a:t>
            </a:r>
          </a:p>
          <a:p>
            <a:endParaRPr lang="en-US" dirty="0"/>
          </a:p>
        </p:txBody>
      </p:sp>
      <p:pic>
        <p:nvPicPr>
          <p:cNvPr id="4098" name="Picture 2" descr="F:\MajorProject\FinalReport_s8\diagrams\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4038600"/>
            <a:ext cx="5181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Section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The section component processes each query and generates a list of Section objects for each query.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 descr="F:\MajorProject\FinalReport_s8\diagrams\S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199" y="4038600"/>
            <a:ext cx="585554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51037"/>
            <a:ext cx="8077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feature component has classes to generate all the requisite features for the sections. </a:t>
            </a:r>
          </a:p>
          <a:p>
            <a:endParaRPr lang="en-US" dirty="0"/>
          </a:p>
        </p:txBody>
      </p:sp>
      <p:pic>
        <p:nvPicPr>
          <p:cNvPr id="4" name="Picture 2" descr="F:\MajorProject\FinalReport_s8\diagrams\Fea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048000"/>
            <a:ext cx="697348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Consists of all the classes which are related to the machine learning aspect of the program.</a:t>
            </a:r>
            <a:endParaRPr lang="en-US" dirty="0"/>
          </a:p>
        </p:txBody>
      </p:sp>
      <p:pic>
        <p:nvPicPr>
          <p:cNvPr id="7170" name="Picture 2" descr="F:\MajorProject\FinalReport_s8\diagrams\S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3048000"/>
            <a:ext cx="2971800" cy="319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Design</a:t>
            </a:r>
          </a:p>
          <a:p>
            <a:r>
              <a:rPr lang="en-US" b="1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SVM Identification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Analysis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1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Structure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n–</a:t>
            </a:r>
            <a:r>
              <a:rPr lang="en-US" b="1" dirty="0" err="1" smtClean="0"/>
              <a:t>ary</a:t>
            </a:r>
            <a:r>
              <a:rPr lang="en-US" b="1" dirty="0" smtClean="0"/>
              <a:t> tree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Suitable for component-based architecture</a:t>
            </a:r>
          </a:p>
          <a:p>
            <a:pPr algn="just"/>
            <a:r>
              <a:rPr lang="en-US" dirty="0" smtClean="0"/>
              <a:t>Easy modeling of data</a:t>
            </a:r>
          </a:p>
          <a:p>
            <a:pPr algn="just"/>
            <a:r>
              <a:rPr lang="en-US" dirty="0" smtClean="0"/>
              <a:t>Extensible</a:t>
            </a:r>
          </a:p>
          <a:p>
            <a:pPr algn="just"/>
            <a:r>
              <a:rPr lang="en-US" dirty="0" smtClean="0"/>
              <a:t>Quick access </a:t>
            </a:r>
          </a:p>
          <a:p>
            <a:pPr algn="just"/>
            <a:r>
              <a:rPr lang="en-US" dirty="0" smtClean="0"/>
              <a:t>Group data in a functional manner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node will have the following attributes: </a:t>
            </a:r>
          </a:p>
          <a:p>
            <a:r>
              <a:rPr lang="en-US" dirty="0" smtClean="0"/>
              <a:t>Type: The type of node</a:t>
            </a:r>
          </a:p>
          <a:p>
            <a:r>
              <a:rPr lang="en-US" dirty="0" smtClean="0"/>
              <a:t>Data: The corresponding data </a:t>
            </a:r>
          </a:p>
          <a:p>
            <a:r>
              <a:rPr lang="en-US" dirty="0" err="1" smtClean="0"/>
              <a:t>ChildList</a:t>
            </a:r>
            <a:r>
              <a:rPr lang="en-US" dirty="0" smtClean="0"/>
              <a:t>: List of child nodes</a:t>
            </a:r>
            <a:endParaRPr lang="en-US" dirty="0"/>
          </a:p>
        </p:txBody>
      </p:sp>
      <p:pic>
        <p:nvPicPr>
          <p:cNvPr id="9218" name="Picture 2" descr="C:\Users\Stein\Desktop\MajorProject\MajorProject\MidTermReport_s8\diagrams\n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419600"/>
            <a:ext cx="2157413" cy="12430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Tree Design</a:t>
            </a:r>
            <a:endParaRPr lang="en-US" dirty="0"/>
          </a:p>
        </p:txBody>
      </p:sp>
      <p:pic>
        <p:nvPicPr>
          <p:cNvPr id="8194" name="Picture 2" descr="F:\MajorProject\FinalReport_s8\diagrams\tre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6096000" cy="46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Tree Life-Cycle</a:t>
            </a:r>
            <a:endParaRPr lang="en-US" sz="6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The Query Generator generates a set of queries to search for from the given search topic.</a:t>
            </a:r>
            <a:endParaRPr lang="en-US" dirty="0"/>
          </a:p>
        </p:txBody>
      </p:sp>
      <p:pic>
        <p:nvPicPr>
          <p:cNvPr id="9218" name="Picture 2" descr="F:\MajorProject\FinalReport_s8\diagrams\tree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683500" cy="33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For each of the queries, a set of links corresponding to the search results for that query is generated.</a:t>
            </a:r>
            <a:endParaRPr lang="en-US" sz="2800" dirty="0"/>
          </a:p>
        </p:txBody>
      </p:sp>
      <p:pic>
        <p:nvPicPr>
          <p:cNvPr id="12290" name="Picture 2" descr="C:\Users\Stein\Desktop\MajorProject\MajorProject\MidTermReport_s8\diagrams\tre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2895600"/>
            <a:ext cx="8029575" cy="376396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Section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The Section Generator parses each of the links, removes unnecessary data and then divides each page into sections.</a:t>
            </a:r>
          </a:p>
        </p:txBody>
      </p:sp>
      <p:pic>
        <p:nvPicPr>
          <p:cNvPr id="13314" name="Picture 2" descr="C:\Users\Stein\Desktop\MajorProject\MajorProject\MidTermReport_s8\diagrams\tre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2819400"/>
            <a:ext cx="7800975" cy="365680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is a massive amount of data available on the internet. </a:t>
            </a:r>
            <a:endParaRPr lang="en-US" dirty="0" smtClean="0"/>
          </a:p>
          <a:p>
            <a:r>
              <a:rPr lang="en-US" b="1" dirty="0" smtClean="0"/>
              <a:t>Extracting</a:t>
            </a:r>
            <a:r>
              <a:rPr lang="en-US" dirty="0" smtClean="0"/>
              <a:t> </a:t>
            </a:r>
            <a:r>
              <a:rPr lang="en-US" dirty="0"/>
              <a:t>only the </a:t>
            </a:r>
            <a:r>
              <a:rPr lang="en-US" b="1" dirty="0"/>
              <a:t>relevant sections </a:t>
            </a:r>
            <a:r>
              <a:rPr lang="en-US" dirty="0"/>
              <a:t>of data </a:t>
            </a:r>
            <a:r>
              <a:rPr lang="en-US" dirty="0" smtClean="0"/>
              <a:t>has </a:t>
            </a:r>
            <a:r>
              <a:rPr lang="en-US" dirty="0"/>
              <a:t>become </a:t>
            </a:r>
            <a:r>
              <a:rPr lang="en-US" dirty="0" smtClean="0"/>
              <a:t>important. </a:t>
            </a:r>
          </a:p>
          <a:p>
            <a:r>
              <a:rPr lang="en-US" dirty="0" smtClean="0"/>
              <a:t>This would result in massive savings of both time and effort.</a:t>
            </a:r>
          </a:p>
          <a:p>
            <a:r>
              <a:rPr lang="en-US" dirty="0"/>
              <a:t>For both faculty and students, obtaining a list of questions pertaining to a topic would be useful.</a:t>
            </a:r>
          </a:p>
          <a:p>
            <a:r>
              <a:rPr lang="en-US" dirty="0"/>
              <a:t>It is tedious to search for various query permutations and manually visit each page and then find such questions.</a:t>
            </a:r>
          </a:p>
          <a:p>
            <a:r>
              <a:rPr lang="en-US" dirty="0"/>
              <a:t>Would be highly useful if this could be automated.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Sections intended to be part of the training set will be labelled as relevant or not relevant. </a:t>
            </a:r>
            <a:endParaRPr lang="en-US" dirty="0"/>
          </a:p>
        </p:txBody>
      </p:sp>
      <p:pic>
        <p:nvPicPr>
          <p:cNvPr id="14338" name="Picture 2" descr="C:\Users\Stein\Desktop\MajorProject\MajorProject\MidTermReport_s8\diagrams\tre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819400"/>
            <a:ext cx="2569100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The features of each section are generated by the Feature Generator.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15362" name="Picture 2" descr="C:\Users\Stein\Desktop\MajorProject\MajorProject\MidTermReport_s8\diagrams\tre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6845300" cy="400281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dirty="0" smtClean="0"/>
              <a:t>The results of the Support Vector Machine classification and the set to which the result belongs are also represented as shown.</a:t>
            </a:r>
          </a:p>
          <a:p>
            <a:endParaRPr lang="en-US" sz="2800" dirty="0"/>
          </a:p>
        </p:txBody>
      </p:sp>
      <p:pic>
        <p:nvPicPr>
          <p:cNvPr id="16386" name="Picture 2" descr="C:\Users\Stein\Desktop\MajorProject\MajorProject\MidTermReport_s8\diagrams\tre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3026474"/>
            <a:ext cx="7848600" cy="36791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File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XML file format </a:t>
            </a:r>
          </a:p>
          <a:p>
            <a:pPr algn="just"/>
            <a:r>
              <a:rPr lang="en-US" dirty="0" smtClean="0"/>
              <a:t>Suitable for a tree like data structure</a:t>
            </a:r>
            <a:r>
              <a:rPr lang="en-US" baseline="30000" dirty="0" smtClean="0"/>
              <a:t>[2]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High Performance</a:t>
            </a:r>
          </a:p>
          <a:p>
            <a:pPr algn="just"/>
            <a:r>
              <a:rPr lang="en-US" dirty="0" smtClean="0"/>
              <a:t>Extensibility </a:t>
            </a:r>
          </a:p>
          <a:p>
            <a:pPr algn="just"/>
            <a:r>
              <a:rPr lang="en-US" dirty="0" smtClean="0"/>
              <a:t>Transparency - analyze or modify the file at any point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JAXB</a:t>
            </a:r>
            <a:r>
              <a:rPr lang="en-US" baseline="30000" dirty="0" smtClean="0"/>
              <a:t>[5] </a:t>
            </a:r>
            <a:r>
              <a:rPr lang="en-US" dirty="0" smtClean="0"/>
              <a:t>(Java Architecture for XML Bindings)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data.xml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43" name="Picture 3" descr="C:\Users\Alok\Desktop\x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528141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27791" y="6019800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data.xml example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Design</a:t>
            </a:r>
          </a:p>
          <a:p>
            <a:r>
              <a:rPr lang="en-US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b="1" dirty="0" err="1" smtClean="0"/>
              <a:t>Config</a:t>
            </a:r>
            <a:r>
              <a:rPr lang="en-US" b="1" dirty="0" smtClean="0"/>
              <a:t> Design</a:t>
            </a:r>
          </a:p>
          <a:p>
            <a:r>
              <a:rPr lang="en-US" dirty="0" smtClean="0"/>
              <a:t>SVM Identification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Analysis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 smtClean="0"/>
              <a:t>config.properties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Configurable parameters in the Java Properties format</a:t>
            </a:r>
          </a:p>
          <a:p>
            <a:pPr algn="just"/>
            <a:r>
              <a:rPr lang="en-US" dirty="0" smtClean="0"/>
              <a:t>The user is free to change parameters as per requirements</a:t>
            </a:r>
          </a:p>
          <a:p>
            <a:pPr algn="just"/>
            <a:r>
              <a:rPr lang="en-US" dirty="0" smtClean="0"/>
              <a:t>Reduce wastage of time during testing and analysis by eliminating needless recompilations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MajorProject\FinalReport_s8\diagrams\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950242" cy="48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5562600"/>
            <a:ext cx="259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config.properties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Design</a:t>
            </a:r>
          </a:p>
          <a:p>
            <a:r>
              <a:rPr lang="en-US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Design</a:t>
            </a:r>
          </a:p>
          <a:p>
            <a:r>
              <a:rPr lang="en-US" b="1" dirty="0" smtClean="0"/>
              <a:t>SVM Identification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Analysis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Package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LIBSVM</a:t>
            </a:r>
            <a:r>
              <a:rPr lang="en-US" baseline="30000" dirty="0" smtClean="0"/>
              <a:t>[3]</a:t>
            </a:r>
            <a:r>
              <a:rPr lang="en-US" dirty="0" smtClean="0"/>
              <a:t> library for the Support Vector Machine</a:t>
            </a:r>
          </a:p>
          <a:p>
            <a:pPr algn="just"/>
            <a:r>
              <a:rPr lang="en-US" dirty="0" smtClean="0"/>
              <a:t>Efficient implementation of Radial </a:t>
            </a:r>
            <a:r>
              <a:rPr lang="en-US" smtClean="0"/>
              <a:t>Basis </a:t>
            </a:r>
            <a:r>
              <a:rPr lang="en-US" smtClean="0"/>
              <a:t>Kernel</a:t>
            </a:r>
            <a:r>
              <a:rPr lang="en-US" baseline="30000" smtClean="0"/>
              <a:t>[3]</a:t>
            </a:r>
            <a:endParaRPr lang="en-US" dirty="0" smtClean="0"/>
          </a:p>
          <a:p>
            <a:pPr algn="just"/>
            <a:r>
              <a:rPr lang="en-US" dirty="0"/>
              <a:t>G</a:t>
            </a:r>
            <a:r>
              <a:rPr lang="en-US" dirty="0" smtClean="0"/>
              <a:t>ood performance</a:t>
            </a:r>
            <a:r>
              <a:rPr lang="en-US" baseline="30000" dirty="0" smtClean="0"/>
              <a:t>[4</a:t>
            </a:r>
            <a:r>
              <a:rPr lang="en-US" baseline="30000" dirty="0"/>
              <a:t>]</a:t>
            </a:r>
            <a:endParaRPr lang="en-US" dirty="0" smtClean="0"/>
          </a:p>
          <a:p>
            <a:pPr algn="just"/>
            <a:r>
              <a:rPr lang="en-US" dirty="0"/>
              <a:t>H</a:t>
            </a:r>
            <a:r>
              <a:rPr lang="en-US" dirty="0" smtClean="0"/>
              <a:t>igh accuracy</a:t>
            </a:r>
            <a:r>
              <a:rPr lang="en-US" baseline="30000" dirty="0" smtClean="0"/>
              <a:t>[4]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input a topic </a:t>
            </a:r>
            <a:r>
              <a:rPr lang="en-US" b="1" dirty="0" smtClean="0"/>
              <a:t>t</a:t>
            </a:r>
            <a:r>
              <a:rPr lang="en-US" dirty="0" smtClean="0"/>
              <a:t>,</a:t>
            </a:r>
          </a:p>
          <a:p>
            <a:r>
              <a:rPr lang="en-US" dirty="0" smtClean="0"/>
              <a:t>Search the internet for pages possibly containing questions related to </a:t>
            </a:r>
            <a:r>
              <a:rPr lang="en-US" b="1" dirty="0" smtClean="0"/>
              <a:t>t </a:t>
            </a:r>
          </a:p>
          <a:p>
            <a:r>
              <a:rPr lang="en-US" dirty="0" smtClean="0"/>
              <a:t>Output a set </a:t>
            </a:r>
            <a:r>
              <a:rPr lang="en-US" b="1" dirty="0" smtClean="0"/>
              <a:t>R </a:t>
            </a:r>
            <a:r>
              <a:rPr lang="en-US" dirty="0" smtClean="0"/>
              <a:t>comprising of relevant questions extracted from these pages.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Design</a:t>
            </a:r>
          </a:p>
          <a:p>
            <a:r>
              <a:rPr lang="en-US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SVM Identification</a:t>
            </a:r>
          </a:p>
          <a:p>
            <a:r>
              <a:rPr lang="en-US" b="1" dirty="0" smtClean="0"/>
              <a:t>Implementation</a:t>
            </a:r>
          </a:p>
          <a:p>
            <a:r>
              <a:rPr lang="en-US" dirty="0" smtClean="0"/>
              <a:t>Analysis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Section Generation Heuristic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Paragraph and sentence boundary detection is done using the </a:t>
            </a:r>
            <a:r>
              <a:rPr lang="en-IN" i="1" dirty="0" err="1" smtClean="0"/>
              <a:t>SentParDetector</a:t>
            </a:r>
            <a:r>
              <a:rPr lang="en-IN" dirty="0"/>
              <a:t> </a:t>
            </a:r>
            <a:r>
              <a:rPr lang="en-IN" dirty="0" smtClean="0"/>
              <a:t>class </a:t>
            </a:r>
            <a:r>
              <a:rPr lang="en-IN" dirty="0"/>
              <a:t>from the </a:t>
            </a:r>
            <a:r>
              <a:rPr lang="en-IN" i="1" dirty="0" err="1"/>
              <a:t>spiatools</a:t>
            </a:r>
            <a:r>
              <a:rPr lang="en-IN" dirty="0"/>
              <a:t> library by Scott </a:t>
            </a:r>
            <a:r>
              <a:rPr lang="en-IN" dirty="0" err="1" smtClean="0"/>
              <a:t>Piao</a:t>
            </a:r>
            <a:r>
              <a:rPr lang="en-IN" baseline="30000" dirty="0" smtClean="0"/>
              <a:t>[6]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Sentences with length &gt; 400 characters further broken down</a:t>
            </a:r>
          </a:p>
          <a:p>
            <a:endParaRPr lang="en-IN" dirty="0" smtClean="0"/>
          </a:p>
          <a:p>
            <a:r>
              <a:rPr lang="en-IN" dirty="0" smtClean="0"/>
              <a:t>Every </a:t>
            </a:r>
            <a:r>
              <a:rPr lang="en-IN" dirty="0"/>
              <a:t>paragraph </a:t>
            </a:r>
            <a:r>
              <a:rPr lang="en-IN" dirty="0" smtClean="0"/>
              <a:t>with sentences &gt;= 6 split in half </a:t>
            </a:r>
            <a:r>
              <a:rPr lang="en-IN" dirty="0"/>
              <a:t>and the check is </a:t>
            </a:r>
            <a:r>
              <a:rPr lang="en-IN" dirty="0" smtClean="0"/>
              <a:t>repeated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List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Generated for Query objects and corresponding Section objects</a:t>
            </a:r>
          </a:p>
          <a:p>
            <a:r>
              <a:rPr lang="en-US" dirty="0"/>
              <a:t>Done for both unigrams and </a:t>
            </a:r>
            <a:r>
              <a:rPr lang="en-US" dirty="0" smtClean="0"/>
              <a:t>bigrams</a:t>
            </a:r>
            <a:r>
              <a:rPr lang="en-IN" dirty="0" smtClean="0"/>
              <a:t> </a:t>
            </a:r>
          </a:p>
          <a:p>
            <a:r>
              <a:rPr lang="en-IN" dirty="0" smtClean="0"/>
              <a:t>Text </a:t>
            </a:r>
            <a:r>
              <a:rPr lang="en-IN" dirty="0"/>
              <a:t>content </a:t>
            </a:r>
            <a:r>
              <a:rPr lang="en-IN" dirty="0" smtClean="0"/>
              <a:t>broken </a:t>
            </a:r>
            <a:r>
              <a:rPr lang="en-IN" dirty="0"/>
              <a:t>into tokens using the </a:t>
            </a:r>
            <a:r>
              <a:rPr lang="en-IN" i="1" dirty="0" err="1"/>
              <a:t>StandardTokenizer</a:t>
            </a:r>
            <a:r>
              <a:rPr lang="en-IN" i="1" dirty="0"/>
              <a:t> </a:t>
            </a:r>
            <a:r>
              <a:rPr lang="en-IN" dirty="0"/>
              <a:t>class </a:t>
            </a:r>
            <a:r>
              <a:rPr lang="en-IN" dirty="0" smtClean="0"/>
              <a:t>from the </a:t>
            </a:r>
            <a:r>
              <a:rPr lang="en-IN" dirty="0"/>
              <a:t>Apache </a:t>
            </a:r>
            <a:r>
              <a:rPr lang="en-IN" dirty="0" err="1"/>
              <a:t>Lucene</a:t>
            </a:r>
            <a:r>
              <a:rPr lang="en-IN" dirty="0"/>
              <a:t> </a:t>
            </a:r>
            <a:r>
              <a:rPr lang="en-IN" dirty="0" smtClean="0"/>
              <a:t>library</a:t>
            </a:r>
            <a:r>
              <a:rPr lang="en-IN" baseline="30000" dirty="0" smtClean="0"/>
              <a:t>[7]</a:t>
            </a:r>
            <a:endParaRPr lang="en-IN" dirty="0"/>
          </a:p>
          <a:p>
            <a:pPr algn="just"/>
            <a:r>
              <a:rPr lang="en-US" dirty="0"/>
              <a:t>The frequency of each </a:t>
            </a:r>
            <a:r>
              <a:rPr lang="en-US" dirty="0" smtClean="0"/>
              <a:t>token calculated </a:t>
            </a:r>
            <a:r>
              <a:rPr lang="en-US" dirty="0"/>
              <a:t>and stored in a </a:t>
            </a:r>
            <a:r>
              <a:rPr lang="en-US" dirty="0" err="1" smtClean="0"/>
              <a:t>hashtable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Key – token</a:t>
            </a:r>
          </a:p>
          <a:p>
            <a:pPr lvl="1" algn="just"/>
            <a:r>
              <a:rPr lang="en-US" dirty="0" smtClean="0"/>
              <a:t>Value – frequency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hashtable</a:t>
            </a:r>
            <a:r>
              <a:rPr lang="en-US" dirty="0"/>
              <a:t> is sorted in order of decreasing </a:t>
            </a:r>
            <a:r>
              <a:rPr lang="en-US" dirty="0" smtClean="0"/>
              <a:t>frequency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8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Data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The Training Data was generated </a:t>
            </a:r>
            <a:r>
              <a:rPr lang="en-IN" dirty="0" smtClean="0"/>
              <a:t>for </a:t>
            </a:r>
            <a:r>
              <a:rPr lang="en-IN" dirty="0"/>
              <a:t>3 topics </a:t>
            </a:r>
            <a:r>
              <a:rPr lang="en-IN" dirty="0" smtClean="0"/>
              <a:t>– </a:t>
            </a:r>
          </a:p>
          <a:p>
            <a:pPr lvl="1"/>
            <a:r>
              <a:rPr lang="en-IN" dirty="0" smtClean="0"/>
              <a:t>operating systems</a:t>
            </a:r>
          </a:p>
          <a:p>
            <a:pPr lvl="1"/>
            <a:r>
              <a:rPr lang="en-IN" dirty="0" smtClean="0"/>
              <a:t>data </a:t>
            </a:r>
            <a:r>
              <a:rPr lang="en-IN" dirty="0"/>
              <a:t>structures and </a:t>
            </a:r>
            <a:r>
              <a:rPr lang="en-IN" dirty="0" smtClean="0"/>
              <a:t>algorithms</a:t>
            </a:r>
          </a:p>
          <a:p>
            <a:pPr lvl="1"/>
            <a:r>
              <a:rPr lang="en-IN" dirty="0" smtClean="0"/>
              <a:t>computer architecture</a:t>
            </a:r>
          </a:p>
          <a:p>
            <a:r>
              <a:rPr lang="en-US" dirty="0" smtClean="0"/>
              <a:t>6467 sections </a:t>
            </a:r>
          </a:p>
          <a:p>
            <a:pPr lvl="1"/>
            <a:r>
              <a:rPr lang="en-US" dirty="0"/>
              <a:t>1243 relevant</a:t>
            </a:r>
            <a:endParaRPr lang="en-US" dirty="0" smtClean="0"/>
          </a:p>
          <a:p>
            <a:pPr lvl="1"/>
            <a:r>
              <a:rPr lang="en-US" dirty="0" smtClean="0"/>
              <a:t>5223 irrelevant </a:t>
            </a:r>
          </a:p>
          <a:p>
            <a:r>
              <a:rPr lang="en-IN" dirty="0" smtClean="0"/>
              <a:t>To </a:t>
            </a:r>
            <a:r>
              <a:rPr lang="en-IN" dirty="0"/>
              <a:t>avoid unbalanced data </a:t>
            </a:r>
            <a:r>
              <a:rPr lang="en-IN" dirty="0" smtClean="0"/>
              <a:t>bias</a:t>
            </a:r>
            <a:r>
              <a:rPr lang="en-IN" baseline="30000" dirty="0" smtClean="0"/>
              <a:t>[8]</a:t>
            </a:r>
            <a:r>
              <a:rPr lang="en-IN" dirty="0" smtClean="0"/>
              <a:t>, SVM weightage –</a:t>
            </a:r>
          </a:p>
          <a:p>
            <a:pPr lvl="1"/>
            <a:r>
              <a:rPr lang="en-IN" dirty="0" smtClean="0"/>
              <a:t>4 </a:t>
            </a:r>
            <a:r>
              <a:rPr lang="en-IN" dirty="0"/>
              <a:t>for relevant sections </a:t>
            </a:r>
            <a:endParaRPr lang="en-IN" dirty="0" smtClean="0"/>
          </a:p>
          <a:p>
            <a:pPr lvl="1"/>
            <a:r>
              <a:rPr lang="en-IN" dirty="0" smtClean="0"/>
              <a:t>1 </a:t>
            </a:r>
            <a:r>
              <a:rPr lang="en-IN" dirty="0"/>
              <a:t>for </a:t>
            </a:r>
            <a:r>
              <a:rPr lang="en-IN" dirty="0" smtClean="0"/>
              <a:t>irrelevant sections </a:t>
            </a:r>
          </a:p>
        </p:txBody>
      </p:sp>
    </p:spTree>
    <p:extLst>
      <p:ext uri="{BB962C8B-B14F-4D97-AF65-F5344CB8AC3E}">
        <p14:creationId xmlns:p14="http://schemas.microsoft.com/office/powerpoint/2010/main" val="3458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Design</a:t>
            </a:r>
          </a:p>
          <a:p>
            <a:r>
              <a:rPr lang="en-US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SVM Identification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b="1" dirty="0" smtClean="0"/>
              <a:t>Analysis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Measure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106" y="1993393"/>
                <a:ext cx="8065294" cy="3766185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the testing data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are the decision values by the SVM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the manual labels</a:t>
                </a:r>
                <a:r>
                  <a:rPr lang="en-US" baseline="30000" dirty="0" smtClean="0"/>
                  <a:t>[4]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106" y="1993393"/>
                <a:ext cx="8065294" cy="3766185"/>
              </a:xfrm>
              <a:blipFill rotWithShape="0">
                <a:blip r:embed="rId2"/>
                <a:stretch>
                  <a:fillRect l="-453" b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93393"/>
            <a:ext cx="4114800" cy="22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Measure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5-fold </a:t>
            </a:r>
            <a:r>
              <a:rPr lang="en-IN" dirty="0"/>
              <a:t>Cross Validation </a:t>
            </a:r>
            <a:r>
              <a:rPr lang="en-IN" dirty="0" smtClean="0"/>
              <a:t>Accuracy</a:t>
            </a:r>
          </a:p>
          <a:p>
            <a:r>
              <a:rPr lang="en-IN" dirty="0" smtClean="0"/>
              <a:t>In </a:t>
            </a:r>
            <a:r>
              <a:rPr lang="en-IN" dirty="0"/>
              <a:t>k-fold cross-validation, </a:t>
            </a:r>
            <a:r>
              <a:rPr lang="en-IN" dirty="0" smtClean="0"/>
              <a:t>the sample </a:t>
            </a:r>
            <a:r>
              <a:rPr lang="en-IN" dirty="0"/>
              <a:t>is </a:t>
            </a:r>
            <a:r>
              <a:rPr lang="en-IN" dirty="0" smtClean="0"/>
              <a:t>partitioned </a:t>
            </a:r>
            <a:r>
              <a:rPr lang="en-IN" dirty="0"/>
              <a:t>into </a:t>
            </a:r>
            <a:r>
              <a:rPr lang="en-IN" dirty="0" smtClean="0"/>
              <a:t>k equal </a:t>
            </a:r>
            <a:r>
              <a:rPr lang="en-IN" dirty="0"/>
              <a:t>size </a:t>
            </a:r>
            <a:r>
              <a:rPr lang="en-IN" dirty="0" smtClean="0"/>
              <a:t>subsamples and a </a:t>
            </a:r>
            <a:r>
              <a:rPr lang="en-IN" dirty="0"/>
              <a:t>single subsample is retained </a:t>
            </a:r>
            <a:r>
              <a:rPr lang="en-IN" dirty="0" smtClean="0"/>
              <a:t>as the </a:t>
            </a:r>
            <a:r>
              <a:rPr lang="en-IN" dirty="0"/>
              <a:t>validation </a:t>
            </a:r>
            <a:r>
              <a:rPr lang="en-IN" dirty="0" smtClean="0"/>
              <a:t>data, </a:t>
            </a:r>
            <a:r>
              <a:rPr lang="en-IN" dirty="0"/>
              <a:t>and the remaining </a:t>
            </a:r>
            <a:r>
              <a:rPr lang="en-IN" dirty="0" smtClean="0"/>
              <a:t>k-1 subsamples are </a:t>
            </a:r>
            <a:r>
              <a:rPr lang="en-IN" dirty="0"/>
              <a:t>used as training data. </a:t>
            </a:r>
            <a:endParaRPr lang="en-IN" dirty="0" smtClean="0"/>
          </a:p>
          <a:p>
            <a:r>
              <a:rPr lang="en-IN" dirty="0" smtClean="0"/>
              <a:t>This is repeated </a:t>
            </a:r>
            <a:r>
              <a:rPr lang="en-IN" dirty="0"/>
              <a:t>k </a:t>
            </a:r>
            <a:r>
              <a:rPr lang="en-IN" dirty="0" smtClean="0"/>
              <a:t>times and the results averaged </a:t>
            </a:r>
            <a:r>
              <a:rPr lang="en-IN" dirty="0"/>
              <a:t>to produce a </a:t>
            </a:r>
            <a:r>
              <a:rPr lang="en-IN" dirty="0" smtClean="0"/>
              <a:t>single estimation.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For each combination of features </a:t>
            </a:r>
            <a:r>
              <a:rPr lang="en-IN" dirty="0" smtClean="0"/>
              <a:t>–</a:t>
            </a:r>
          </a:p>
          <a:p>
            <a:r>
              <a:rPr lang="en-IN" dirty="0" smtClean="0"/>
              <a:t>Features scaled</a:t>
            </a:r>
            <a:r>
              <a:rPr lang="en-IN" baseline="30000" dirty="0" smtClean="0"/>
              <a:t>[9]</a:t>
            </a:r>
            <a:r>
              <a:rPr lang="en-IN" dirty="0" smtClean="0"/>
              <a:t> </a:t>
            </a:r>
            <a:r>
              <a:rPr lang="en-IN" dirty="0"/>
              <a:t>to [</a:t>
            </a:r>
            <a:r>
              <a:rPr lang="en-IN" dirty="0" smtClean="0"/>
              <a:t>0,1</a:t>
            </a:r>
            <a:r>
              <a:rPr lang="en-IN" dirty="0"/>
              <a:t>] using </a:t>
            </a:r>
            <a:r>
              <a:rPr lang="en-IN" i="1" dirty="0" err="1" smtClean="0"/>
              <a:t>svm_scale</a:t>
            </a:r>
            <a:endParaRPr lang="en-IN" dirty="0"/>
          </a:p>
          <a:p>
            <a:r>
              <a:rPr lang="en-IN" dirty="0" smtClean="0"/>
              <a:t>Optimal </a:t>
            </a:r>
            <a:r>
              <a:rPr lang="en-IN" i="1" dirty="0"/>
              <a:t>C</a:t>
            </a:r>
            <a:r>
              <a:rPr lang="en-IN" dirty="0"/>
              <a:t> and </a:t>
            </a:r>
            <a:r>
              <a:rPr lang="el-GR" i="1" dirty="0"/>
              <a:t>γ</a:t>
            </a:r>
            <a:r>
              <a:rPr lang="en-IN" dirty="0" smtClean="0"/>
              <a:t> </a:t>
            </a:r>
            <a:r>
              <a:rPr lang="en-IN" dirty="0"/>
              <a:t>SVM parameters </a:t>
            </a:r>
            <a:r>
              <a:rPr lang="en-IN" dirty="0" smtClean="0"/>
              <a:t>determined </a:t>
            </a:r>
            <a:r>
              <a:rPr lang="en-IN" dirty="0"/>
              <a:t>using </a:t>
            </a:r>
            <a:r>
              <a:rPr lang="en-IN" i="1" dirty="0" smtClean="0"/>
              <a:t>grid.py</a:t>
            </a:r>
            <a:endParaRPr lang="en-IN" i="1" dirty="0"/>
          </a:p>
          <a:p>
            <a:r>
              <a:rPr lang="en-IN" dirty="0" smtClean="0"/>
              <a:t>5-fold </a:t>
            </a:r>
            <a:r>
              <a:rPr lang="en-IN" dirty="0"/>
              <a:t>Cross Validation Accuracy </a:t>
            </a:r>
            <a:r>
              <a:rPr lang="en-IN" dirty="0" smtClean="0"/>
              <a:t>determined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Analysis</a:t>
            </a:r>
            <a:endParaRPr lang="en-IN" dirty="0"/>
          </a:p>
        </p:txBody>
      </p:sp>
      <p:pic>
        <p:nvPicPr>
          <p:cNvPr id="17410" name="Picture 2" descr="F:\EQML\bigdata\All 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090" y="1828800"/>
            <a:ext cx="6095238" cy="45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8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Rank Based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5562600"/>
            <a:ext cx="8077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 Word Rank Bucket Size = </a:t>
            </a:r>
            <a:r>
              <a:rPr lang="en-IN" sz="1400" dirty="0" smtClean="0"/>
              <a:t>1 		Bigram </a:t>
            </a:r>
            <a:r>
              <a:rPr lang="en-IN" sz="1400" dirty="0"/>
              <a:t>Rank Features = 150</a:t>
            </a:r>
          </a:p>
          <a:p>
            <a:pPr marL="0" indent="0">
              <a:buNone/>
            </a:pPr>
            <a:r>
              <a:rPr lang="en-IN" sz="1400" dirty="0"/>
              <a:t> Bigram Rank Bucket Size = </a:t>
            </a:r>
            <a:r>
              <a:rPr lang="en-IN" sz="1400" dirty="0" smtClean="0"/>
              <a:t>1 		Word </a:t>
            </a:r>
            <a:r>
              <a:rPr lang="en-IN" sz="1400" dirty="0"/>
              <a:t>Coverage Based Features = 150</a:t>
            </a:r>
          </a:p>
          <a:p>
            <a:pPr marL="0" indent="0">
              <a:buNone/>
            </a:pPr>
            <a:r>
              <a:rPr lang="en-IN" sz="1400" dirty="0"/>
              <a:t> Word Coverage Bucket Size = 5</a:t>
            </a:r>
          </a:p>
        </p:txBody>
      </p:sp>
      <p:pic>
        <p:nvPicPr>
          <p:cNvPr id="13314" name="Picture 2" descr="F:\MajorProject\FinalReport_s8\diagrams\wr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753205"/>
            <a:ext cx="5855076" cy="37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Work Done in S7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Bigram Rank Based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5562600"/>
            <a:ext cx="8077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Word </a:t>
            </a:r>
            <a:r>
              <a:rPr lang="en-IN" sz="1400" dirty="0"/>
              <a:t>Rank Features = </a:t>
            </a:r>
            <a:r>
              <a:rPr lang="en-IN" sz="1400" dirty="0" smtClean="0"/>
              <a:t>150		Word </a:t>
            </a:r>
            <a:r>
              <a:rPr lang="en-IN" sz="1400" dirty="0"/>
              <a:t>Rank Bucket Size = </a:t>
            </a:r>
            <a:r>
              <a:rPr lang="en-IN" sz="1400" dirty="0" smtClean="0"/>
              <a:t>1 </a:t>
            </a:r>
          </a:p>
          <a:p>
            <a:pPr marL="0" indent="0">
              <a:buNone/>
            </a:pPr>
            <a:r>
              <a:rPr lang="en-IN" sz="1400" dirty="0" smtClean="0"/>
              <a:t>Bigram </a:t>
            </a:r>
            <a:r>
              <a:rPr lang="en-IN" sz="1400" dirty="0"/>
              <a:t>Rank Bucket Size = </a:t>
            </a:r>
            <a:r>
              <a:rPr lang="en-IN" sz="1400" dirty="0" smtClean="0"/>
              <a:t>1 		Word </a:t>
            </a:r>
            <a:r>
              <a:rPr lang="en-IN" sz="1400" dirty="0"/>
              <a:t>Coverage Based Features = 150</a:t>
            </a:r>
          </a:p>
          <a:p>
            <a:pPr marL="0" indent="0">
              <a:buNone/>
            </a:pPr>
            <a:r>
              <a:rPr lang="en-IN" sz="1400" dirty="0" smtClean="0"/>
              <a:t>Word </a:t>
            </a:r>
            <a:r>
              <a:rPr lang="en-IN" sz="1400" dirty="0"/>
              <a:t>Coverage Bucket Size = 5</a:t>
            </a:r>
          </a:p>
        </p:txBody>
      </p:sp>
      <p:pic>
        <p:nvPicPr>
          <p:cNvPr id="14338" name="Picture 2" descr="F:\MajorProject\FinalReport_s8\diagrams\br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844" y="1828800"/>
            <a:ext cx="572772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Coverage Based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608637"/>
            <a:ext cx="8077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Word </a:t>
            </a:r>
            <a:r>
              <a:rPr lang="en-IN" sz="1400" dirty="0"/>
              <a:t>Rank Features = </a:t>
            </a:r>
            <a:r>
              <a:rPr lang="en-IN" sz="1400" dirty="0" smtClean="0"/>
              <a:t>150		Word </a:t>
            </a:r>
            <a:r>
              <a:rPr lang="en-IN" sz="1400" dirty="0"/>
              <a:t>Rank Bucket Size = 1</a:t>
            </a:r>
          </a:p>
          <a:p>
            <a:pPr marL="0" indent="0">
              <a:buNone/>
            </a:pPr>
            <a:r>
              <a:rPr lang="en-IN" sz="1400" dirty="0" smtClean="0"/>
              <a:t>Bigram </a:t>
            </a:r>
            <a:r>
              <a:rPr lang="en-IN" sz="1400" dirty="0"/>
              <a:t>Rank Features = </a:t>
            </a:r>
            <a:r>
              <a:rPr lang="en-IN" sz="1400" dirty="0" smtClean="0"/>
              <a:t>150		Bigram </a:t>
            </a:r>
            <a:r>
              <a:rPr lang="en-IN" sz="1400" dirty="0"/>
              <a:t>Rank Bucket Size = 1</a:t>
            </a:r>
          </a:p>
          <a:p>
            <a:pPr marL="0" indent="0">
              <a:buNone/>
            </a:pPr>
            <a:r>
              <a:rPr lang="en-IN" sz="1400" dirty="0" smtClean="0"/>
              <a:t>Word </a:t>
            </a:r>
            <a:r>
              <a:rPr lang="en-IN" sz="1400" dirty="0"/>
              <a:t>Coverage Bucket Size = 5</a:t>
            </a:r>
          </a:p>
        </p:txBody>
      </p:sp>
      <p:pic>
        <p:nvPicPr>
          <p:cNvPr id="15362" name="Picture 2" descr="F:\MajorProject\FinalReport_s8\diagrams\wc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4925" y="1676400"/>
            <a:ext cx="6460287" cy="386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4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Optimal Feature Configuration</a:t>
            </a:r>
            <a:endParaRPr lang="en-IN" dirty="0"/>
          </a:p>
        </p:txBody>
      </p:sp>
      <p:pic>
        <p:nvPicPr>
          <p:cNvPr id="16386" name="Picture 2" descr="F:\MajorProject\FinalReport_s8\diagrams\optim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9008" y="1981200"/>
            <a:ext cx="5267401" cy="444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Optimal Feature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Accuracy </a:t>
            </a:r>
            <a:r>
              <a:rPr lang="en-IN" b="1" dirty="0"/>
              <a:t>90.69%</a:t>
            </a:r>
          </a:p>
          <a:p>
            <a:pPr lvl="1"/>
            <a:r>
              <a:rPr lang="en-IN" dirty="0"/>
              <a:t> Word Rank Features </a:t>
            </a:r>
            <a:r>
              <a:rPr lang="en-IN" dirty="0" smtClean="0"/>
              <a:t>		= </a:t>
            </a:r>
            <a:r>
              <a:rPr lang="en-IN" dirty="0"/>
              <a:t>150</a:t>
            </a:r>
          </a:p>
          <a:p>
            <a:pPr lvl="1"/>
            <a:r>
              <a:rPr lang="en-IN" dirty="0"/>
              <a:t> Word Rank Bucket Size </a:t>
            </a:r>
            <a:r>
              <a:rPr lang="en-IN" dirty="0" smtClean="0"/>
              <a:t>	= </a:t>
            </a:r>
            <a:r>
              <a:rPr lang="en-IN" dirty="0"/>
              <a:t>1</a:t>
            </a:r>
          </a:p>
          <a:p>
            <a:pPr lvl="1"/>
            <a:r>
              <a:rPr lang="en-IN" dirty="0"/>
              <a:t> Bigram Rank Features </a:t>
            </a:r>
            <a:r>
              <a:rPr lang="en-IN" dirty="0" smtClean="0"/>
              <a:t>	= </a:t>
            </a:r>
            <a:r>
              <a:rPr lang="en-IN" dirty="0"/>
              <a:t>150</a:t>
            </a:r>
          </a:p>
          <a:p>
            <a:pPr lvl="1"/>
            <a:r>
              <a:rPr lang="en-IN" dirty="0"/>
              <a:t> Bigram Rank Bucket Size </a:t>
            </a:r>
            <a:r>
              <a:rPr lang="en-IN" dirty="0" smtClean="0"/>
              <a:t>	= </a:t>
            </a:r>
            <a:r>
              <a:rPr lang="en-IN" dirty="0"/>
              <a:t>1</a:t>
            </a:r>
          </a:p>
          <a:p>
            <a:pPr lvl="1"/>
            <a:r>
              <a:rPr lang="en-IN" dirty="0"/>
              <a:t> Word Coverage Features </a:t>
            </a:r>
            <a:r>
              <a:rPr lang="en-IN" dirty="0" smtClean="0"/>
              <a:t>	= </a:t>
            </a:r>
            <a:r>
              <a:rPr lang="en-IN" dirty="0"/>
              <a:t>150</a:t>
            </a:r>
          </a:p>
          <a:p>
            <a:pPr lvl="1"/>
            <a:r>
              <a:rPr lang="en-IN" dirty="0"/>
              <a:t> Word </a:t>
            </a:r>
            <a:r>
              <a:rPr lang="en-IN" dirty="0" smtClean="0"/>
              <a:t>Coverage </a:t>
            </a:r>
            <a:r>
              <a:rPr lang="en-IN" dirty="0"/>
              <a:t>Bucket Size </a:t>
            </a:r>
            <a:r>
              <a:rPr lang="en-IN" dirty="0" smtClean="0"/>
              <a:t>	= 5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Optimal SVM parameters</a:t>
            </a:r>
          </a:p>
          <a:p>
            <a:pPr lvl="1"/>
            <a:r>
              <a:rPr lang="en-IN" dirty="0"/>
              <a:t> </a:t>
            </a:r>
            <a:r>
              <a:rPr lang="en-IN" i="1" dirty="0"/>
              <a:t>C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8.0</a:t>
            </a:r>
            <a:endParaRPr lang="en-IN" dirty="0"/>
          </a:p>
          <a:p>
            <a:pPr lvl="1"/>
            <a:r>
              <a:rPr lang="en-IN" dirty="0"/>
              <a:t> </a:t>
            </a:r>
            <a:r>
              <a:rPr lang="el-GR" i="1" dirty="0" smtClean="0"/>
              <a:t>γ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0.125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4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Training Set Size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Procedure –</a:t>
            </a:r>
          </a:p>
          <a:p>
            <a:r>
              <a:rPr lang="en-IN" dirty="0" smtClean="0"/>
              <a:t>Training Set generated using stratified subsampling of Data Set</a:t>
            </a:r>
          </a:p>
          <a:p>
            <a:r>
              <a:rPr lang="en-IN" dirty="0" smtClean="0"/>
              <a:t>The features were scaled</a:t>
            </a:r>
            <a:r>
              <a:rPr lang="en-IN" baseline="30000" dirty="0" smtClean="0"/>
              <a:t>[9]</a:t>
            </a:r>
            <a:r>
              <a:rPr lang="en-IN" dirty="0" smtClean="0"/>
              <a:t> to [0, 1] using </a:t>
            </a:r>
            <a:r>
              <a:rPr lang="en-IN" i="1" dirty="0" err="1" smtClean="0"/>
              <a:t>svm_scale</a:t>
            </a:r>
            <a:endParaRPr lang="en-IN" dirty="0" smtClean="0"/>
          </a:p>
          <a:p>
            <a:r>
              <a:rPr lang="en-IN" dirty="0" smtClean="0"/>
              <a:t>Optimal </a:t>
            </a:r>
            <a:r>
              <a:rPr lang="en-IN" i="1" dirty="0" smtClean="0"/>
              <a:t>C</a:t>
            </a:r>
            <a:r>
              <a:rPr lang="en-IN" dirty="0" smtClean="0"/>
              <a:t> and </a:t>
            </a:r>
            <a:r>
              <a:rPr lang="el-GR" i="1" dirty="0" smtClean="0"/>
              <a:t>γ</a:t>
            </a:r>
            <a:r>
              <a:rPr lang="en-IN" dirty="0" smtClean="0"/>
              <a:t> SVM parameters determined using </a:t>
            </a:r>
            <a:r>
              <a:rPr lang="en-IN" i="1" dirty="0" smtClean="0"/>
              <a:t>grid.py</a:t>
            </a:r>
          </a:p>
          <a:p>
            <a:r>
              <a:rPr lang="en-IN" dirty="0" smtClean="0"/>
              <a:t>SVM Model generated using the Training Set</a:t>
            </a:r>
          </a:p>
          <a:p>
            <a:r>
              <a:rPr lang="en-IN" dirty="0" smtClean="0"/>
              <a:t>Accuracy calculated by predicting the Data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5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Accuracy </a:t>
            </a:r>
            <a:r>
              <a:rPr lang="en-IN" sz="2400" dirty="0"/>
              <a:t>increases </a:t>
            </a:r>
            <a:r>
              <a:rPr lang="en-IN" sz="2400" dirty="0" smtClean="0"/>
              <a:t>exponentially with </a:t>
            </a:r>
            <a:r>
              <a:rPr lang="en-IN" sz="2400" dirty="0"/>
              <a:t>training set size.</a:t>
            </a:r>
          </a:p>
        </p:txBody>
      </p:sp>
      <p:pic>
        <p:nvPicPr>
          <p:cNvPr id="18434" name="Picture 2" descr="F:\MajorProject\FinalReport_s8\diagrams\setsiz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0909" y="2690165"/>
            <a:ext cx="5943600" cy="355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Feature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smtClean="0"/>
              <a:t>effect </a:t>
            </a:r>
            <a:r>
              <a:rPr lang="en-IN" dirty="0"/>
              <a:t>of our proposed features was studied by </a:t>
            </a:r>
          </a:p>
          <a:p>
            <a:r>
              <a:rPr lang="en-IN" dirty="0" smtClean="0"/>
              <a:t>Configurations </a:t>
            </a:r>
            <a:r>
              <a:rPr lang="en-IN" dirty="0"/>
              <a:t>of the Training File </a:t>
            </a:r>
            <a:r>
              <a:rPr lang="en-IN" dirty="0" smtClean="0"/>
              <a:t>generated </a:t>
            </a:r>
            <a:r>
              <a:rPr lang="en-IN" dirty="0"/>
              <a:t>by selecting </a:t>
            </a:r>
            <a:r>
              <a:rPr lang="en-IN" dirty="0" smtClean="0"/>
              <a:t>combinations </a:t>
            </a:r>
            <a:r>
              <a:rPr lang="en-IN" dirty="0"/>
              <a:t>of the 3 </a:t>
            </a:r>
            <a:r>
              <a:rPr lang="en-IN" dirty="0" smtClean="0"/>
              <a:t>classes </a:t>
            </a:r>
            <a:r>
              <a:rPr lang="en-IN" dirty="0"/>
              <a:t>of </a:t>
            </a:r>
            <a:r>
              <a:rPr lang="en-IN" dirty="0" smtClean="0"/>
              <a:t>features</a:t>
            </a:r>
            <a:endParaRPr lang="en-IN" dirty="0"/>
          </a:p>
          <a:p>
            <a:r>
              <a:rPr lang="en-IN" dirty="0" smtClean="0"/>
              <a:t>Features scaled</a:t>
            </a:r>
            <a:r>
              <a:rPr lang="en-IN" baseline="30000" dirty="0" smtClean="0"/>
              <a:t>[9]</a:t>
            </a:r>
            <a:r>
              <a:rPr lang="en-IN" dirty="0" smtClean="0"/>
              <a:t> </a:t>
            </a:r>
            <a:r>
              <a:rPr lang="en-IN" dirty="0"/>
              <a:t>to [</a:t>
            </a:r>
            <a:r>
              <a:rPr lang="en-IN" dirty="0" smtClean="0"/>
              <a:t>0,1</a:t>
            </a:r>
            <a:r>
              <a:rPr lang="en-IN" dirty="0"/>
              <a:t>] using </a:t>
            </a:r>
            <a:r>
              <a:rPr lang="en-IN" i="1" dirty="0" err="1" smtClean="0"/>
              <a:t>svm_scale</a:t>
            </a:r>
            <a:endParaRPr lang="en-IN" i="1" dirty="0"/>
          </a:p>
          <a:p>
            <a:r>
              <a:rPr lang="en-IN" dirty="0" smtClean="0"/>
              <a:t>Optimal </a:t>
            </a:r>
            <a:r>
              <a:rPr lang="en-IN" i="1" dirty="0"/>
              <a:t>C</a:t>
            </a:r>
            <a:r>
              <a:rPr lang="en-IN" dirty="0"/>
              <a:t> and </a:t>
            </a:r>
            <a:r>
              <a:rPr lang="el-GR" i="1" dirty="0"/>
              <a:t>γ</a:t>
            </a:r>
            <a:r>
              <a:rPr lang="en-IN" dirty="0" smtClean="0"/>
              <a:t> </a:t>
            </a:r>
            <a:r>
              <a:rPr lang="en-IN" dirty="0"/>
              <a:t>SVM parameters </a:t>
            </a:r>
            <a:r>
              <a:rPr lang="en-IN" dirty="0" smtClean="0"/>
              <a:t>determined </a:t>
            </a:r>
            <a:r>
              <a:rPr lang="en-IN" dirty="0"/>
              <a:t>using </a:t>
            </a:r>
            <a:r>
              <a:rPr lang="en-IN" i="1" dirty="0" smtClean="0"/>
              <a:t>grid.py</a:t>
            </a:r>
            <a:endParaRPr lang="en-IN" i="1" dirty="0"/>
          </a:p>
          <a:p>
            <a:r>
              <a:rPr lang="en-IN" dirty="0" smtClean="0"/>
              <a:t>5-fold </a:t>
            </a:r>
            <a:r>
              <a:rPr lang="en-IN" dirty="0"/>
              <a:t>Cross Validation Accuracy </a:t>
            </a:r>
            <a:r>
              <a:rPr lang="en-IN" dirty="0" smtClean="0"/>
              <a:t>determined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2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/>
              <a:t>Interrogative </a:t>
            </a:r>
            <a:r>
              <a:rPr lang="en-IN" sz="2200" dirty="0"/>
              <a:t>feature </a:t>
            </a:r>
            <a:r>
              <a:rPr lang="en-IN" sz="2200" dirty="0" smtClean="0"/>
              <a:t>+ </a:t>
            </a:r>
            <a:r>
              <a:rPr lang="en-IN" sz="2200" dirty="0"/>
              <a:t>SQUINT features </a:t>
            </a:r>
            <a:r>
              <a:rPr lang="en-IN" sz="2200" dirty="0" smtClean="0"/>
              <a:t>– 90.55% accuracy </a:t>
            </a:r>
          </a:p>
          <a:p>
            <a:pPr marL="0" indent="0">
              <a:buNone/>
            </a:pPr>
            <a:r>
              <a:rPr lang="en-IN" sz="2200" dirty="0" smtClean="0"/>
              <a:t>All features – 90.69% accuracy</a:t>
            </a:r>
            <a:endParaRPr lang="en-IN" sz="2200" dirty="0"/>
          </a:p>
        </p:txBody>
      </p:sp>
      <p:pic>
        <p:nvPicPr>
          <p:cNvPr id="19458" name="Picture 2" descr="F:\MajorProject\FinalReport_s8\diagrams\ourfeatur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0009" y="3048000"/>
            <a:ext cx="5105400" cy="32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Run </a:t>
            </a:r>
            <a:endParaRPr lang="en-IN" dirty="0"/>
          </a:p>
        </p:txBody>
      </p:sp>
      <p:pic>
        <p:nvPicPr>
          <p:cNvPr id="20482" name="Picture 2" descr="F:\MajorProject\FinalReport_s8\diagrams\realr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5609" y="1905000"/>
            <a:ext cx="6934200" cy="308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4200" y="5257800"/>
            <a:ext cx="29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topic – ‘Game Theory’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S8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Conclusion and Future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833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TextBox 4"/>
          <p:cNvSpPr txBox="1"/>
          <p:nvPr/>
        </p:nvSpPr>
        <p:spPr>
          <a:xfrm>
            <a:off x="4745619" y="960626"/>
            <a:ext cx="16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Topic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764381" y="11624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948768"/>
            <a:ext cx="6001296" cy="5781619"/>
            <a:chOff x="1524000" y="948768"/>
            <a:chExt cx="6001296" cy="5781619"/>
          </a:xfrm>
        </p:grpSpPr>
        <p:sp>
          <p:nvSpPr>
            <p:cNvPr id="45" name="TextBox 22"/>
            <p:cNvSpPr txBox="1"/>
            <p:nvPr/>
          </p:nvSpPr>
          <p:spPr>
            <a:xfrm>
              <a:off x="1524000" y="4803278"/>
              <a:ext cx="96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200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MANUAL LABELLER</a:t>
              </a:r>
              <a:endParaRPr lang="en-IN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490697" y="948768"/>
              <a:ext cx="5034599" cy="5781619"/>
              <a:chOff x="2490697" y="948768"/>
              <a:chExt cx="5034599" cy="578161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4742794" y="948768"/>
                <a:ext cx="0" cy="3254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736581" y="1936130"/>
                <a:ext cx="9038" cy="322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10"/>
              <p:cNvSpPr txBox="1"/>
              <p:nvPr/>
            </p:nvSpPr>
            <p:spPr>
              <a:xfrm>
                <a:off x="4716246" y="1950152"/>
                <a:ext cx="2711329" cy="2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Query set Q</a:t>
                </a:r>
                <a:endParaRPr lang="en-IN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4" name="TextBox 11"/>
              <p:cNvSpPr txBox="1"/>
              <p:nvPr/>
            </p:nvSpPr>
            <p:spPr>
              <a:xfrm>
                <a:off x="5603786" y="2486482"/>
                <a:ext cx="1559014" cy="2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SEARCH ENGINE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4767083" y="3002365"/>
                <a:ext cx="0" cy="4007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15"/>
              <p:cNvSpPr txBox="1"/>
              <p:nvPr/>
            </p:nvSpPr>
            <p:spPr>
              <a:xfrm>
                <a:off x="5564811" y="3638015"/>
                <a:ext cx="15979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PAGE PREPROCESSOR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7" name="TextBox 17"/>
              <p:cNvSpPr txBox="1"/>
              <p:nvPr/>
            </p:nvSpPr>
            <p:spPr>
              <a:xfrm>
                <a:off x="4767648" y="3095258"/>
                <a:ext cx="1214449" cy="30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Q, </a:t>
                </a:r>
                <a:r>
                  <a:rPr lang="en-US" sz="1200" kern="1200" dirty="0" err="1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L</a:t>
                </a:r>
                <a:r>
                  <a:rPr lang="en-US" sz="1200" kern="1200" baseline="-25000" dirty="0" err="1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q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815096" y="4256723"/>
                <a:ext cx="0" cy="4206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2"/>
              <p:cNvSpPr txBox="1"/>
              <p:nvPr/>
            </p:nvSpPr>
            <p:spPr>
              <a:xfrm>
                <a:off x="5562600" y="4991695"/>
                <a:ext cx="15573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FEATURE GENERATOR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90361" y="2269146"/>
                <a:ext cx="1257379" cy="782295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Get relevant links </a:t>
                </a:r>
                <a:r>
                  <a:rPr lang="en-US" sz="1200" i="1" kern="1200" dirty="0" err="1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Lq</a:t>
                </a:r>
                <a:endParaRPr lang="en-IN" sz="1200" i="1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57599" y="1267762"/>
                <a:ext cx="1257379" cy="705175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Generate Queries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190926" y="3403736"/>
                <a:ext cx="1292965" cy="850651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Break each page into sections </a:t>
                </a:r>
                <a:r>
                  <a:rPr lang="en-US" sz="1200" i="1" kern="1200" dirty="0" err="1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Sq</a:t>
                </a:r>
                <a:r>
                  <a:rPr lang="en-IN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4668611"/>
                <a:ext cx="1322338" cy="970189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Generate features for each 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section</a:t>
                </a:r>
                <a:r>
                  <a:rPr lang="en-IN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34" name="TextBox 10"/>
              <p:cNvSpPr txBox="1"/>
              <p:nvPr/>
            </p:nvSpPr>
            <p:spPr>
              <a:xfrm>
                <a:off x="4813967" y="4340269"/>
                <a:ext cx="2711329" cy="2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Sections </a:t>
                </a:r>
                <a:r>
                  <a:rPr lang="en-US" sz="1200" kern="1200" dirty="0" err="1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Sq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41" name="Straight Connector 40"/>
              <p:cNvCxnSpPr>
                <a:stCxn id="32" idx="2"/>
              </p:cNvCxnSpPr>
              <p:nvPr/>
            </p:nvCxnSpPr>
            <p:spPr>
              <a:xfrm flipH="1">
                <a:off x="3119386" y="3829062"/>
                <a:ext cx="10715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44" idx="0"/>
              </p:cNvCxnSpPr>
              <p:nvPr/>
            </p:nvCxnSpPr>
            <p:spPr>
              <a:xfrm>
                <a:off x="3119386" y="3829061"/>
                <a:ext cx="0" cy="8307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2490697" y="4659848"/>
                <a:ext cx="1257379" cy="850651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Label each section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0" name="Straight Connector 49"/>
              <p:cNvCxnSpPr>
                <a:stCxn id="44" idx="4"/>
              </p:cNvCxnSpPr>
              <p:nvPr/>
            </p:nvCxnSpPr>
            <p:spPr>
              <a:xfrm>
                <a:off x="3119386" y="5510498"/>
                <a:ext cx="0" cy="8117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119386" y="6322297"/>
                <a:ext cx="10382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414978" y="6356475"/>
                <a:ext cx="5103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22"/>
              <p:cNvSpPr txBox="1"/>
              <p:nvPr/>
            </p:nvSpPr>
            <p:spPr>
              <a:xfrm>
                <a:off x="5956441" y="6194641"/>
                <a:ext cx="7491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RESULT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192619" y="5892001"/>
                <a:ext cx="1322338" cy="838386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SVM</a:t>
                </a:r>
                <a:endParaRPr lang="en-IN" sz="1200" dirty="0"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2" name="Straight Arrow Connector 81"/>
              <p:cNvCxnSpPr>
                <a:stCxn id="33" idx="4"/>
                <a:endCxn id="80" idx="0"/>
              </p:cNvCxnSpPr>
              <p:nvPr/>
            </p:nvCxnSpPr>
            <p:spPr>
              <a:xfrm>
                <a:off x="4852169" y="5638800"/>
                <a:ext cx="1619" cy="2532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10"/>
              <p:cNvSpPr txBox="1"/>
              <p:nvPr/>
            </p:nvSpPr>
            <p:spPr>
              <a:xfrm>
                <a:off x="3127006" y="5960451"/>
                <a:ext cx="2711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Training Set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  <p:sp>
        <p:nvSpPr>
          <p:cNvPr id="37" name="TextBox 11"/>
          <p:cNvSpPr txBox="1"/>
          <p:nvPr/>
        </p:nvSpPr>
        <p:spPr>
          <a:xfrm>
            <a:off x="5603786" y="1447800"/>
            <a:ext cx="155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QUERY GENERATOR</a:t>
            </a:r>
            <a:endParaRPr lang="en-IN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8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and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Proposed </a:t>
            </a:r>
            <a:r>
              <a:rPr lang="en-IN" dirty="0"/>
              <a:t>method of using a SVM to classify relevant questions from </a:t>
            </a:r>
            <a:r>
              <a:rPr lang="en-IN" dirty="0" smtClean="0"/>
              <a:t>the internet – successful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Future work </a:t>
            </a:r>
            <a:r>
              <a:rPr lang="en-IN" dirty="0" smtClean="0"/>
              <a:t>–</a:t>
            </a:r>
          </a:p>
          <a:p>
            <a:pPr lvl="1"/>
            <a:r>
              <a:rPr lang="en-IN" dirty="0" smtClean="0"/>
              <a:t>Multi-class SVM classification</a:t>
            </a:r>
          </a:p>
          <a:p>
            <a:pPr lvl="1"/>
            <a:r>
              <a:rPr lang="en-IN" dirty="0" smtClean="0"/>
              <a:t>Other features</a:t>
            </a:r>
          </a:p>
          <a:p>
            <a:pPr lvl="1"/>
            <a:r>
              <a:rPr lang="en-IN" dirty="0"/>
              <a:t>Using different types of classifiers </a:t>
            </a:r>
            <a:r>
              <a:rPr lang="en-IN" dirty="0" err="1"/>
              <a:t>eg</a:t>
            </a:r>
            <a:r>
              <a:rPr lang="en-IN" dirty="0"/>
              <a:t>. Neural </a:t>
            </a:r>
            <a:r>
              <a:rPr lang="en-IN" dirty="0" smtClean="0"/>
              <a:t>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0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SQUINT - SVM for Identification of Relevant Sections in Web Pages for Web Search, </a:t>
            </a:r>
            <a:r>
              <a:rPr lang="en-US" sz="1600" dirty="0" err="1" smtClean="0"/>
              <a:t>Riku</a:t>
            </a:r>
            <a:r>
              <a:rPr lang="en-US" sz="1600" dirty="0" smtClean="0"/>
              <a:t> Inoue, </a:t>
            </a:r>
            <a:r>
              <a:rPr lang="en-US" sz="1600" dirty="0" err="1" smtClean="0"/>
              <a:t>Siddharth</a:t>
            </a:r>
            <a:r>
              <a:rPr lang="en-US" sz="1600" dirty="0" smtClean="0"/>
              <a:t> Jonathan J.B., </a:t>
            </a:r>
            <a:r>
              <a:rPr lang="en-US" sz="1600" dirty="0" err="1" smtClean="0"/>
              <a:t>Jyotika</a:t>
            </a:r>
            <a:r>
              <a:rPr lang="en-US" sz="1600" dirty="0" smtClean="0"/>
              <a:t> Prasad, Department of Computer Science, Stanford University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XML, </a:t>
            </a:r>
            <a:r>
              <a:rPr lang="en-US" sz="1600" dirty="0" smtClean="0">
                <a:hlinkClick r:id="rId2"/>
              </a:rPr>
              <a:t>http://en.wikipedia.org/wiki/XML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LIBSVM, </a:t>
            </a:r>
            <a:r>
              <a:rPr lang="en-US" sz="1600" dirty="0" smtClean="0">
                <a:hlinkClick r:id="rId3"/>
              </a:rPr>
              <a:t>http://www.csie.ntu.edu.tw/~cjlin/libsvm/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LIBSVM, </a:t>
            </a:r>
            <a:r>
              <a:rPr lang="en-US" sz="1600" dirty="0" err="1" smtClean="0"/>
              <a:t>Chih</a:t>
            </a:r>
            <a:r>
              <a:rPr lang="en-US" sz="1600" dirty="0" smtClean="0"/>
              <a:t>-Wei Hsu, </a:t>
            </a:r>
            <a:r>
              <a:rPr lang="en-US" sz="1600" dirty="0" err="1" smtClean="0"/>
              <a:t>Chih</a:t>
            </a:r>
            <a:r>
              <a:rPr lang="en-US" sz="1600" dirty="0" smtClean="0"/>
              <a:t>-Chung Chang, and </a:t>
            </a:r>
            <a:r>
              <a:rPr lang="en-US" sz="1600" dirty="0" err="1" smtClean="0"/>
              <a:t>Chih</a:t>
            </a:r>
            <a:r>
              <a:rPr lang="en-US" sz="1600" dirty="0" smtClean="0"/>
              <a:t>-Jen Lin, April 15, 2010.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JAXB,</a:t>
            </a:r>
            <a:r>
              <a:rPr lang="en-IN" sz="1600" dirty="0"/>
              <a:t> Ort, Ed, and Bhakti Mehta. "Java architecture for xml binding (</a:t>
            </a:r>
            <a:r>
              <a:rPr lang="en-IN" sz="1600" dirty="0" err="1"/>
              <a:t>jaxb</a:t>
            </a:r>
            <a:r>
              <a:rPr lang="en-IN" sz="1600" dirty="0"/>
              <a:t>)." </a:t>
            </a:r>
            <a:r>
              <a:rPr lang="en-IN" sz="1600" i="1" dirty="0"/>
              <a:t>Sun Developer Network</a:t>
            </a:r>
            <a:r>
              <a:rPr lang="en-IN" sz="1600" dirty="0"/>
              <a:t> (2003</a:t>
            </a:r>
            <a:r>
              <a:rPr lang="en-IN" sz="1600" dirty="0" smtClean="0"/>
              <a:t>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sz="1600" dirty="0"/>
              <a:t>A Highly Accurate Sentence and Paragraph Breaker, Scott </a:t>
            </a:r>
            <a:r>
              <a:rPr lang="en-IN" sz="1600" dirty="0" err="1"/>
              <a:t>Piao</a:t>
            </a:r>
            <a:r>
              <a:rPr lang="en-IN" sz="1600" dirty="0"/>
              <a:t>, 2008, </a:t>
            </a:r>
            <a:r>
              <a:rPr lang="en-IN" sz="1600" dirty="0">
                <a:hlinkClick r:id="rId4"/>
              </a:rPr>
              <a:t>http://text0.mib.man.ac.uk:8080/scottpiao/sent_detector</a:t>
            </a:r>
            <a:endParaRPr lang="en-IN" sz="1600" dirty="0"/>
          </a:p>
          <a:p>
            <a:pPr marL="514350" indent="-514350">
              <a:buFont typeface="+mj-lt"/>
              <a:buAutoNum type="arabicPeriod" startAt="6"/>
            </a:pPr>
            <a:r>
              <a:rPr lang="en-IN" sz="1600" dirty="0"/>
              <a:t>Apache </a:t>
            </a:r>
            <a:r>
              <a:rPr lang="en-IN" sz="1600" dirty="0" err="1"/>
              <a:t>Lucene</a:t>
            </a:r>
            <a:r>
              <a:rPr lang="en-IN" sz="1600" dirty="0"/>
              <a:t> - a high-performance, full-featured text search engine library, Jakarta, Apache, 2004.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sz="1600" dirty="0"/>
              <a:t>An approach for classification of highly imbalanced data using weighting and </a:t>
            </a:r>
            <a:r>
              <a:rPr lang="en-IN" sz="1600" dirty="0" err="1"/>
              <a:t>undersampling</a:t>
            </a:r>
            <a:r>
              <a:rPr lang="en-IN" sz="1600" dirty="0"/>
              <a:t>, Ashish </a:t>
            </a:r>
            <a:r>
              <a:rPr lang="en-IN" sz="1600" dirty="0" err="1"/>
              <a:t>Anand</a:t>
            </a:r>
            <a:r>
              <a:rPr lang="en-IN" sz="1600" dirty="0"/>
              <a:t>, </a:t>
            </a:r>
            <a:r>
              <a:rPr lang="en-IN" sz="1600" dirty="0" err="1"/>
              <a:t>Ganesan</a:t>
            </a:r>
            <a:r>
              <a:rPr lang="en-IN" sz="1600" dirty="0"/>
              <a:t> </a:t>
            </a:r>
            <a:r>
              <a:rPr lang="en-IN" sz="1600" dirty="0" err="1"/>
              <a:t>Pugalenthi</a:t>
            </a:r>
            <a:r>
              <a:rPr lang="en-IN" sz="1600" dirty="0"/>
              <a:t>, Gary </a:t>
            </a:r>
            <a:r>
              <a:rPr lang="en-IN" sz="1600" dirty="0" err="1"/>
              <a:t>B.Fogel</a:t>
            </a:r>
            <a:r>
              <a:rPr lang="en-IN" sz="1600" dirty="0"/>
              <a:t>, P. N. </a:t>
            </a:r>
            <a:r>
              <a:rPr lang="en-IN" sz="1600" dirty="0" err="1"/>
              <a:t>Suganthan</a:t>
            </a:r>
            <a:r>
              <a:rPr lang="en-IN" sz="1600" dirty="0"/>
              <a:t>, </a:t>
            </a:r>
            <a:r>
              <a:rPr lang="en-IN" sz="1600" i="1" dirty="0"/>
              <a:t>Springer Journal</a:t>
            </a:r>
            <a:r>
              <a:rPr lang="en-IN" sz="1600" dirty="0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sz="1600" dirty="0"/>
              <a:t>A Practical Guide to Support Vector </a:t>
            </a:r>
            <a:r>
              <a:rPr lang="en-IN" sz="1600" dirty="0" err="1"/>
              <a:t>Classication</a:t>
            </a:r>
            <a:r>
              <a:rPr lang="en-IN" sz="1600" dirty="0"/>
              <a:t>, </a:t>
            </a:r>
            <a:r>
              <a:rPr lang="en-IN" sz="1600" dirty="0" err="1"/>
              <a:t>Chih</a:t>
            </a:r>
            <a:r>
              <a:rPr lang="en-IN" sz="1600" dirty="0"/>
              <a:t>-Jen Lin, Department of Computer Science, National Taiwan University, Talk at University of Freiburg, July 15, 2003.</a:t>
            </a:r>
          </a:p>
          <a:p>
            <a:pPr marL="514350" indent="-514350">
              <a:buFont typeface="+mj-lt"/>
              <a:buAutoNum type="arabicPeriod" startAt="6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95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Features for relevance of text</a:t>
            </a:r>
            <a:r>
              <a:rPr lang="en-US" baseline="30000" dirty="0" smtClean="0"/>
              <a:t>[1] </a:t>
            </a:r>
            <a:r>
              <a:rPr lang="en-US" dirty="0"/>
              <a:t>-</a:t>
            </a:r>
            <a:endParaRPr lang="en-US" baseline="300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Word Rank Based Features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Bigram Rank Based Features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Coverage of Top Ranked Tokens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Proposed features to determine if text is a question -</a:t>
            </a:r>
          </a:p>
          <a:p>
            <a:pPr marL="971550" lvl="1" indent="-571500">
              <a:buFont typeface="+mj-lt"/>
              <a:buAutoNum type="romanUcPeriod" startAt="4"/>
            </a:pPr>
            <a:r>
              <a:rPr lang="en-US" dirty="0" smtClean="0"/>
              <a:t>Coverage of Interrogative Indicators</a:t>
            </a:r>
          </a:p>
          <a:p>
            <a:pPr marL="971550" lvl="1" indent="-571500">
              <a:buFont typeface="+mj-lt"/>
              <a:buAutoNum type="romanUcPeriod" startAt="4"/>
            </a:pPr>
            <a:r>
              <a:rPr lang="en-US" dirty="0" smtClean="0"/>
              <a:t>Absence of Specific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I. Word Rank Based </a:t>
            </a:r>
            <a:r>
              <a:rPr lang="en-US" dirty="0" smtClean="0"/>
              <a:t>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Rank – position </a:t>
            </a:r>
            <a:r>
              <a:rPr lang="en-US" dirty="0"/>
              <a:t>in the list if the words </a:t>
            </a:r>
            <a:r>
              <a:rPr lang="en-US" dirty="0" smtClean="0"/>
              <a:t>were ordered </a:t>
            </a:r>
            <a:r>
              <a:rPr lang="en-US" dirty="0"/>
              <a:t>by frequency of occurrence in </a:t>
            </a:r>
            <a:r>
              <a:rPr lang="en-US" dirty="0" err="1" smtClean="0"/>
              <a:t>S</a:t>
            </a:r>
            <a:r>
              <a:rPr lang="en-US" baseline="-25000" dirty="0" err="1">
                <a:solidFill>
                  <a:srgbClr val="000000"/>
                </a:solidFill>
                <a:ea typeface="Times New Roman"/>
                <a:cs typeface="Times New Roman"/>
              </a:rPr>
              <a:t>q</a:t>
            </a:r>
            <a:endParaRPr lang="en-IN" dirty="0">
              <a:latin typeface="Times New Roman"/>
              <a:ea typeface="Times New Roman"/>
            </a:endParaRP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word rank is a </a:t>
            </a:r>
            <a:r>
              <a:rPr lang="en-US" dirty="0" smtClean="0"/>
              <a:t>feature. </a:t>
            </a:r>
          </a:p>
          <a:p>
            <a:pPr lvl="1"/>
            <a:r>
              <a:rPr lang="en-US" dirty="0" smtClean="0"/>
              <a:t>Value – Frequency of word in section</a:t>
            </a:r>
          </a:p>
          <a:p>
            <a:endParaRPr lang="en-US" dirty="0" smtClean="0"/>
          </a:p>
          <a:p>
            <a:r>
              <a:rPr lang="en-US" dirty="0" smtClean="0"/>
              <a:t>Dimensionality </a:t>
            </a:r>
            <a:r>
              <a:rPr lang="en-US" dirty="0"/>
              <a:t>reduction </a:t>
            </a:r>
            <a:r>
              <a:rPr lang="en-US" dirty="0" smtClean="0"/>
              <a:t>by bucketing.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3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II. Bigram Rank Based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bigram</a:t>
            </a:r>
            <a:r>
              <a:rPr lang="en-US" dirty="0" smtClean="0"/>
              <a:t> is defined to be two consecutive words occurring in a section</a:t>
            </a:r>
            <a:r>
              <a:rPr lang="en-US" baseline="30000" dirty="0"/>
              <a:t>[1</a:t>
            </a:r>
            <a:r>
              <a:rPr lang="en-US" baseline="30000" dirty="0" smtClean="0"/>
              <a:t>]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Find the top </a:t>
            </a:r>
            <a:r>
              <a:rPr lang="en-US" i="1" dirty="0" smtClean="0"/>
              <a:t>n</a:t>
            </a:r>
            <a:r>
              <a:rPr lang="en-US" dirty="0" smtClean="0"/>
              <a:t> frequently occurring bigrams in </a:t>
            </a:r>
            <a:r>
              <a:rPr lang="en-US" b="1" i="1" dirty="0"/>
              <a:t>S</a:t>
            </a:r>
            <a:r>
              <a:rPr lang="en-US" b="1" i="1" baseline="-25000" dirty="0"/>
              <a:t>q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feature vector is computed in a manner similar to the previous one.</a:t>
            </a:r>
          </a:p>
          <a:p>
            <a:endParaRPr lang="en-IN" dirty="0" smtClean="0"/>
          </a:p>
          <a:p>
            <a:r>
              <a:rPr lang="en-IN" dirty="0" smtClean="0"/>
              <a:t>“Machine learning” may be more important than “machine” and “learning” separately.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5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0</TotalTime>
  <Words>1859</Words>
  <Application>Microsoft Office PowerPoint</Application>
  <PresentationFormat>On-screen Show (4:3)</PresentationFormat>
  <Paragraphs>345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Georgia</vt:lpstr>
      <vt:lpstr>Times New Roman</vt:lpstr>
      <vt:lpstr>Metropolitan</vt:lpstr>
      <vt:lpstr>Extraction of questions from the Internet using a Machine Learning approach  </vt:lpstr>
      <vt:lpstr>Contents</vt:lpstr>
      <vt:lpstr>Introduction</vt:lpstr>
      <vt:lpstr>Problem Statement</vt:lpstr>
      <vt:lpstr>Contents</vt:lpstr>
      <vt:lpstr>Architecture</vt:lpstr>
      <vt:lpstr>Features</vt:lpstr>
      <vt:lpstr>I. Word Rank Based Features </vt:lpstr>
      <vt:lpstr>II. Bigram Rank Based Features</vt:lpstr>
      <vt:lpstr>III. Coverage of Top Ranked Tokens</vt:lpstr>
      <vt:lpstr> IV. Coverage of Interrogative Indicators </vt:lpstr>
      <vt:lpstr>V. Absence of Specific Keywords</vt:lpstr>
      <vt:lpstr>Contents</vt:lpstr>
      <vt:lpstr>Work done in S8</vt:lpstr>
      <vt:lpstr>Class Design</vt:lpstr>
      <vt:lpstr>Main Component</vt:lpstr>
      <vt:lpstr>Data Component</vt:lpstr>
      <vt:lpstr>Query Component</vt:lpstr>
      <vt:lpstr>Section Component</vt:lpstr>
      <vt:lpstr>Feature Component</vt:lpstr>
      <vt:lpstr>SVM Component</vt:lpstr>
      <vt:lpstr>Work done in S8</vt:lpstr>
      <vt:lpstr>Data Structure Design</vt:lpstr>
      <vt:lpstr>Node Design</vt:lpstr>
      <vt:lpstr>Tree Design</vt:lpstr>
      <vt:lpstr>Data Tree Life-Cycle</vt:lpstr>
      <vt:lpstr>Query Generation</vt:lpstr>
      <vt:lpstr>Link Generation</vt:lpstr>
      <vt:lpstr>Section Generation</vt:lpstr>
      <vt:lpstr>Labelling</vt:lpstr>
      <vt:lpstr>Feature Generation</vt:lpstr>
      <vt:lpstr>SVM Classification</vt:lpstr>
      <vt:lpstr>Data File Design</vt:lpstr>
      <vt:lpstr>data.xml Example</vt:lpstr>
      <vt:lpstr>Work done in S8</vt:lpstr>
      <vt:lpstr>Config File Design</vt:lpstr>
      <vt:lpstr>PowerPoint Presentation</vt:lpstr>
      <vt:lpstr>Work done in S8</vt:lpstr>
      <vt:lpstr>SVM Package Identification</vt:lpstr>
      <vt:lpstr>Work done in S8</vt:lpstr>
      <vt:lpstr>Section Generation Heuristic</vt:lpstr>
      <vt:lpstr>Frequency List Generation</vt:lpstr>
      <vt:lpstr>Training Data Generation</vt:lpstr>
      <vt:lpstr>Work done in S8</vt:lpstr>
      <vt:lpstr>Performance Measure</vt:lpstr>
      <vt:lpstr>Performance Measure</vt:lpstr>
      <vt:lpstr>Feature Analysis</vt:lpstr>
      <vt:lpstr>Feature Analysis</vt:lpstr>
      <vt:lpstr>Word Rank Based Features</vt:lpstr>
      <vt:lpstr>Bigram Rank Based Features</vt:lpstr>
      <vt:lpstr>Word Coverage Based Features</vt:lpstr>
      <vt:lpstr>Optimal Feature Configuration</vt:lpstr>
      <vt:lpstr>Optimal Feature Configuration</vt:lpstr>
      <vt:lpstr>Training Set Size Analysis</vt:lpstr>
      <vt:lpstr>Observation</vt:lpstr>
      <vt:lpstr>Proposed Feature Analysis</vt:lpstr>
      <vt:lpstr>Observation</vt:lpstr>
      <vt:lpstr>Real Run </vt:lpstr>
      <vt:lpstr>Contents</vt:lpstr>
      <vt:lpstr>Conclusion and 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2012-09-27T15:56:51Z</dcterms:created>
  <dcterms:modified xsi:type="dcterms:W3CDTF">2013-04-28T15:39:49Z</dcterms:modified>
</cp:coreProperties>
</file>