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9" r:id="rId2"/>
    <p:sldId id="379" r:id="rId3"/>
    <p:sldId id="261" r:id="rId4"/>
    <p:sldId id="321" r:id="rId5"/>
    <p:sldId id="322" r:id="rId6"/>
    <p:sldId id="372" r:id="rId7"/>
    <p:sldId id="317" r:id="rId8"/>
    <p:sldId id="369" r:id="rId9"/>
    <p:sldId id="299" r:id="rId10"/>
    <p:sldId id="341" r:id="rId11"/>
    <p:sldId id="381" r:id="rId12"/>
    <p:sldId id="343" r:id="rId13"/>
    <p:sldId id="345" r:id="rId14"/>
    <p:sldId id="347" r:id="rId15"/>
    <p:sldId id="349" r:id="rId16"/>
    <p:sldId id="351" r:id="rId17"/>
    <p:sldId id="352" r:id="rId18"/>
    <p:sldId id="353" r:id="rId19"/>
    <p:sldId id="382" r:id="rId20"/>
    <p:sldId id="354" r:id="rId21"/>
    <p:sldId id="355" r:id="rId22"/>
    <p:sldId id="356" r:id="rId23"/>
    <p:sldId id="380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83" r:id="rId33"/>
    <p:sldId id="365" r:id="rId34"/>
    <p:sldId id="384" r:id="rId35"/>
    <p:sldId id="366" r:id="rId36"/>
    <p:sldId id="371" r:id="rId37"/>
    <p:sldId id="376" r:id="rId38"/>
    <p:sldId id="377" r:id="rId39"/>
    <p:sldId id="385" r:id="rId40"/>
    <p:sldId id="367" r:id="rId41"/>
    <p:sldId id="378" r:id="rId42"/>
    <p:sldId id="374" r:id="rId43"/>
    <p:sldId id="375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ing" id="{779CC93D-E52E-4D84-901B-11D7331DD495}">
          <p14:sldIdLst>
            <p14:sldId id="259"/>
            <p14:sldId id="379"/>
          </p14:sldIdLst>
        </p14:section>
        <p14:section name="Introduction" id="{ABA716BF-3A5C-4ADB-94C9-CFEF84EBA240}">
          <p14:sldIdLst>
            <p14:sldId id="261"/>
            <p14:sldId id="321"/>
            <p14:sldId id="322"/>
            <p14:sldId id="372"/>
          </p14:sldIdLst>
        </p14:section>
        <p14:section name="Literature Survey" id="{73179D59-F9C5-42B7-A942-E24FE1018C0D}">
          <p14:sldIdLst>
            <p14:sldId id="317"/>
            <p14:sldId id="369"/>
            <p14:sldId id="299"/>
          </p14:sldIdLst>
        </p14:section>
        <p14:section name="Future Work" id="{A4133619-49CC-48BA-AF85-309348E0E301}">
          <p14:sldIdLst>
            <p14:sldId id="341"/>
            <p14:sldId id="381"/>
            <p14:sldId id="343"/>
            <p14:sldId id="345"/>
            <p14:sldId id="347"/>
            <p14:sldId id="349"/>
            <p14:sldId id="351"/>
            <p14:sldId id="352"/>
            <p14:sldId id="353"/>
            <p14:sldId id="382"/>
            <p14:sldId id="354"/>
            <p14:sldId id="355"/>
            <p14:sldId id="356"/>
            <p14:sldId id="380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83"/>
            <p14:sldId id="365"/>
            <p14:sldId id="384"/>
            <p14:sldId id="366"/>
            <p14:sldId id="371"/>
            <p14:sldId id="376"/>
            <p14:sldId id="377"/>
            <p14:sldId id="385"/>
            <p14:sldId id="367"/>
            <p14:sldId id="378"/>
            <p14:sldId id="374"/>
            <p14:sldId id="375"/>
            <p14:sldId id="301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4242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17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13-Mar-13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X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752600"/>
            <a:ext cx="6180224" cy="1470025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Extraction of </a:t>
            </a:r>
            <a:r>
              <a:rPr lang="en-US" b="0" dirty="0"/>
              <a:t>questions from the Internet using a Machine Learning </a:t>
            </a:r>
            <a:r>
              <a:rPr lang="en-US" b="0" dirty="0" smtClean="0"/>
              <a:t>approach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Alok </a:t>
            </a:r>
            <a:r>
              <a:rPr lang="en-US" dirty="0">
                <a:latin typeface="+mn-lt"/>
              </a:rPr>
              <a:t>Saw		B090924CS</a:t>
            </a:r>
          </a:p>
          <a:p>
            <a:r>
              <a:rPr lang="en-US" dirty="0" err="1" smtClean="0">
                <a:latin typeface="+mn-lt"/>
              </a:rPr>
              <a:t>Jerrin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Shaji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George</a:t>
            </a:r>
            <a:r>
              <a:rPr lang="en-US" dirty="0">
                <a:latin typeface="+mn-lt"/>
              </a:rPr>
              <a:t>	B090437CS</a:t>
            </a:r>
          </a:p>
          <a:p>
            <a:r>
              <a:rPr lang="en-US" dirty="0" err="1" smtClean="0">
                <a:latin typeface="+mn-lt"/>
              </a:rPr>
              <a:t>Shubhangam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Agrawal</a:t>
            </a:r>
            <a:r>
              <a:rPr lang="en-US" dirty="0">
                <a:latin typeface="+mn-lt"/>
              </a:rPr>
              <a:t>	B090904CS</a:t>
            </a:r>
          </a:p>
          <a:p>
            <a:r>
              <a:rPr lang="en-US" dirty="0" smtClean="0">
                <a:latin typeface="+mn-lt"/>
              </a:rPr>
              <a:t>Stein </a:t>
            </a:r>
            <a:r>
              <a:rPr lang="en-US" dirty="0">
                <a:latin typeface="+mn-lt"/>
              </a:rPr>
              <a:t>Astor </a:t>
            </a:r>
            <a:r>
              <a:rPr lang="en-US" dirty="0" smtClean="0">
                <a:latin typeface="+mn-lt"/>
              </a:rPr>
              <a:t>Fernandez</a:t>
            </a: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B090006CS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Guide : Dr. </a:t>
            </a:r>
            <a:r>
              <a:rPr lang="en-US" dirty="0" err="1" smtClean="0">
                <a:latin typeface="+mn-lt"/>
              </a:rPr>
              <a:t>Priya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Chandran</a:t>
            </a:r>
            <a:endParaRPr lang="en-US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</a:t>
            </a:r>
            <a:r>
              <a:rPr lang="en-US" dirty="0" smtClean="0"/>
              <a:t>Done in S7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Work Done in </a:t>
            </a:r>
            <a:r>
              <a:rPr lang="en-US" b="1" dirty="0" smtClean="0"/>
              <a:t>S8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74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 Design</a:t>
            </a:r>
          </a:p>
          <a:p>
            <a:r>
              <a:rPr lang="en-US" dirty="0" smtClean="0"/>
              <a:t>Data Design</a:t>
            </a:r>
          </a:p>
          <a:p>
            <a:pPr lvl="1"/>
            <a:r>
              <a:rPr lang="en-US" dirty="0" smtClean="0"/>
              <a:t>Data Structure Design</a:t>
            </a:r>
          </a:p>
          <a:p>
            <a:pPr lvl="1"/>
            <a:r>
              <a:rPr lang="en-US" dirty="0" smtClean="0"/>
              <a:t>Data File Design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SVM Identification + Testing</a:t>
            </a:r>
          </a:p>
          <a:p>
            <a:r>
              <a:rPr lang="en-US" dirty="0" smtClean="0"/>
              <a:t>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933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077200" cy="4297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overall design consists of six </a:t>
            </a:r>
            <a:r>
              <a:rPr lang="en-US" dirty="0" smtClean="0"/>
              <a:t>components designed for high cohesion and low coupling.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Stein\Desktop\MajorProject\MajorProject\Diagrams\Compon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590800"/>
            <a:ext cx="4086225" cy="4117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72293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The main component stores the overall data and its classes provide interfaces to access and modify this data.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 descr="C:\Users\Stein\Desktop\MajorProject\MajorProject\Diagrams\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276600"/>
            <a:ext cx="4384675" cy="296329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 query component is responsible for taking the input topic, then generating the requisite subtopics and queries related to the same. </a:t>
            </a:r>
          </a:p>
          <a:p>
            <a:endParaRPr lang="en-US" dirty="0"/>
          </a:p>
        </p:txBody>
      </p:sp>
      <p:pic>
        <p:nvPicPr>
          <p:cNvPr id="3075" name="Picture 3" descr="C:\Users\Stein\Desktop\MajorProject\MajorProject\Diagrams\Que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0"/>
            <a:ext cx="7859713" cy="242839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Section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 section component processes each query and generates a list of Section objects for each query.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3" name="Picture 3" descr="C:\Users\Stein\Desktop\MajorProject\MajorProject\Diagrams\Se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8001000" cy="255843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297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feature component has classes to generate all the requisite features for the sections. </a:t>
            </a:r>
          </a:p>
          <a:p>
            <a:endParaRPr lang="en-US" sz="2800" dirty="0"/>
          </a:p>
        </p:txBody>
      </p:sp>
      <p:pic>
        <p:nvPicPr>
          <p:cNvPr id="6146" name="Picture 2" descr="C:\Users\Stein\Desktop\MajorProject\MajorProject\Diagrams\Fea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2249608"/>
            <a:ext cx="7086600" cy="457762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Consists of all the classes which are related to the machine learning aspect of the program.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661800"/>
            <a:ext cx="4201200" cy="1904350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This component is responsible for generating the list of questions as output. </a:t>
            </a:r>
            <a:endParaRPr lang="en-US" dirty="0"/>
          </a:p>
        </p:txBody>
      </p:sp>
      <p:pic>
        <p:nvPicPr>
          <p:cNvPr id="8194" name="Picture 2" descr="C:\Users\Stein\Desktop\MajorProject\MajorProject\Diagrams\Outp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124200"/>
            <a:ext cx="2592387" cy="27717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</a:p>
          <a:p>
            <a:r>
              <a:rPr lang="en-US" b="1" dirty="0" smtClean="0"/>
              <a:t>Data Design</a:t>
            </a:r>
          </a:p>
          <a:p>
            <a:pPr lvl="1"/>
            <a:r>
              <a:rPr lang="en-US" dirty="0" smtClean="0"/>
              <a:t>Data Structure Design</a:t>
            </a:r>
          </a:p>
          <a:p>
            <a:pPr lvl="1"/>
            <a:r>
              <a:rPr lang="en-US" dirty="0" smtClean="0"/>
              <a:t>Data File Design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SVM Identification + Testing</a:t>
            </a:r>
          </a:p>
          <a:p>
            <a:r>
              <a:rPr lang="en-US" dirty="0" smtClean="0"/>
              <a:t>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75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 in S7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 in S8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49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Structure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chosen to use an n-</a:t>
            </a:r>
            <a:r>
              <a:rPr lang="en-US" dirty="0" err="1" smtClean="0"/>
              <a:t>ary</a:t>
            </a:r>
            <a:r>
              <a:rPr lang="en-US" dirty="0" smtClean="0"/>
              <a:t> tree as the data structure keeping in mind the component-based architecture. </a:t>
            </a:r>
          </a:p>
          <a:p>
            <a:r>
              <a:rPr lang="en-US" dirty="0" smtClean="0"/>
              <a:t>The tree structure allows us to model the data easily while being completely extensible at any point.</a:t>
            </a:r>
          </a:p>
          <a:p>
            <a:r>
              <a:rPr lang="en-US" dirty="0" smtClean="0"/>
              <a:t>It allows quick access to required data and allows us to group data in a functional manner.</a:t>
            </a:r>
          </a:p>
        </p:txBody>
      </p:sp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node will have the following attributes: </a:t>
            </a:r>
          </a:p>
          <a:p>
            <a:r>
              <a:rPr lang="en-US" dirty="0" smtClean="0"/>
              <a:t>Type: The type of node</a:t>
            </a:r>
          </a:p>
          <a:p>
            <a:r>
              <a:rPr lang="en-US" dirty="0" smtClean="0"/>
              <a:t>Data: The corresponding data </a:t>
            </a:r>
          </a:p>
          <a:p>
            <a:r>
              <a:rPr lang="en-US" dirty="0" err="1" smtClean="0"/>
              <a:t>ChildList</a:t>
            </a:r>
            <a:r>
              <a:rPr lang="en-US" dirty="0" smtClean="0"/>
              <a:t>: List of child nodes</a:t>
            </a:r>
            <a:endParaRPr lang="en-US" dirty="0"/>
          </a:p>
        </p:txBody>
      </p:sp>
      <p:pic>
        <p:nvPicPr>
          <p:cNvPr id="9218" name="Picture 2" descr="C:\Users\Stein\Desktop\MajorProject\MajorProject\MidTermReport_s8\diagrams\n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419600"/>
            <a:ext cx="2157413" cy="12430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077200" cy="4297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tree will look as follows: </a:t>
            </a:r>
            <a:endParaRPr lang="en-US" dirty="0"/>
          </a:p>
        </p:txBody>
      </p:sp>
      <p:pic>
        <p:nvPicPr>
          <p:cNvPr id="10243" name="Picture 3" descr="C:\Users\Stein\Desktop\MajorProject\MajorProject\MidTermReport_s8\diagrams\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86361"/>
            <a:ext cx="6592888" cy="507163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Tree Life-Cycle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297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The Query Generator generates a set of queries to search for from the given search topic and creates a set of corresponding nodes as children to the root node, as shown.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1266" name="Picture 2" descr="C:\Users\Stein\Desktop\MajorProject\MajorProject\MidTermReport_s8\diagrams\tre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290" y="3276600"/>
            <a:ext cx="7765910" cy="339011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4297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For each of the queries generated in the previous step, a set of links corresponding to the search results for that query is generated as children of each query node.</a:t>
            </a:r>
            <a:endParaRPr lang="en-US" sz="2800" dirty="0"/>
          </a:p>
        </p:txBody>
      </p:sp>
      <p:pic>
        <p:nvPicPr>
          <p:cNvPr id="12290" name="Picture 2" descr="C:\Users\Stein\Desktop\MajorProject\MajorProject\MidTermReport_s8\diagrams\tre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94038"/>
            <a:ext cx="8029575" cy="376396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Section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297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The Section Generator parses each of the links generated in the previous step, removing unnecessary data and then divides each such page into sections, each of which may contain a question relevant to the topic at hand.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3314" name="Picture 2" descr="C:\Users\Stein\Desktop\MajorProject\MajorProject\MidTermReport_s8\diagrams\tre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1198"/>
            <a:ext cx="7800975" cy="365680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Labelling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2973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   Sections intended to be part of the training set will be </a:t>
            </a:r>
            <a:r>
              <a:rPr lang="en-US" sz="2800" dirty="0" err="1" smtClean="0"/>
              <a:t>labelled</a:t>
            </a:r>
            <a:r>
              <a:rPr lang="en-US" sz="2800" dirty="0" smtClean="0"/>
              <a:t> as relevant or not relevant. This is indicated by a corresponding child node for that section node, as shown.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4338" name="Picture 2" descr="C:\Users\Stein\Desktop\MajorProject\MajorProject\MidTermReport_s8\diagrams\tre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048000"/>
            <a:ext cx="2569100" cy="3657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297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The features of a section are similarly represented by corresponding child nodes of each feature category. </a:t>
            </a:r>
          </a:p>
          <a:p>
            <a:endParaRPr lang="en-US" dirty="0"/>
          </a:p>
        </p:txBody>
      </p:sp>
      <p:pic>
        <p:nvPicPr>
          <p:cNvPr id="15362" name="Picture 2" descr="C:\Users\Stein\Desktop\MajorProject\MajorProject\MidTermReport_s8\diagrams\tre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67000"/>
            <a:ext cx="6845300" cy="400281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2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The results of the Support Vector Machine classification and the set to which the result belongs are also represented as shown.</a:t>
            </a:r>
          </a:p>
          <a:p>
            <a:endParaRPr lang="en-US" sz="2800" dirty="0"/>
          </a:p>
        </p:txBody>
      </p:sp>
      <p:pic>
        <p:nvPicPr>
          <p:cNvPr id="16386" name="Picture 2" descr="C:\Users\Stein\Desktop\MajorProject\MajorProject\MidTermReport_s8\diagrams\tree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743200"/>
            <a:ext cx="7953375" cy="372824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is a massive amount of data available on the internet.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Though searching </a:t>
            </a:r>
            <a:r>
              <a:rPr lang="en-US" dirty="0"/>
              <a:t>for relevant </a:t>
            </a:r>
            <a:r>
              <a:rPr lang="en-US" dirty="0" smtClean="0"/>
              <a:t>pages is </a:t>
            </a:r>
            <a:r>
              <a:rPr lang="en-US" dirty="0"/>
              <a:t>trivial, </a:t>
            </a:r>
            <a:r>
              <a:rPr lang="en-US" b="1" dirty="0" smtClean="0"/>
              <a:t>extracting</a:t>
            </a:r>
            <a:r>
              <a:rPr lang="en-US" dirty="0" smtClean="0"/>
              <a:t> </a:t>
            </a:r>
            <a:r>
              <a:rPr lang="en-US" dirty="0"/>
              <a:t>only the </a:t>
            </a:r>
            <a:r>
              <a:rPr lang="en-US" b="1" dirty="0"/>
              <a:t>relevant sections </a:t>
            </a:r>
            <a:r>
              <a:rPr lang="en-US" dirty="0"/>
              <a:t>of data </a:t>
            </a:r>
            <a:r>
              <a:rPr lang="en-US" dirty="0" smtClean="0"/>
              <a:t>has </a:t>
            </a:r>
            <a:r>
              <a:rPr lang="en-US" dirty="0"/>
              <a:t>become very important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This would result in massive savings of both time and effort.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File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using the XML file format for the data file since the tree-like structure of the XML format is highly suitable for representing a tree data structure</a:t>
            </a:r>
            <a:r>
              <a:rPr lang="en-US" baseline="30000" dirty="0" smtClean="0"/>
              <a:t>[2]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key features of this design are its performance, extensibility and transparent nature which allows us to analyze or modify the file at any point in the application’s life-cycle.</a:t>
            </a:r>
          </a:p>
          <a:p>
            <a:r>
              <a:rPr lang="en-US" dirty="0" smtClean="0"/>
              <a:t>We will be using the JAVA XOM class</a:t>
            </a:r>
            <a:r>
              <a:rPr lang="en-US" baseline="30000" dirty="0" smtClean="0"/>
              <a:t>[5]</a:t>
            </a:r>
            <a:r>
              <a:rPr lang="en-US" dirty="0" smtClean="0"/>
              <a:t> as it is suitable for our purposes.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data.xml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7410" name="Picture 2" descr="C:\Users\Stein\Desktop\MajorProject\MajorProject\MidTermReport_s8\diagrams\x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241573"/>
            <a:ext cx="3522993" cy="561642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</a:p>
          <a:p>
            <a:r>
              <a:rPr lang="en-US" dirty="0" smtClean="0"/>
              <a:t>Data Design</a:t>
            </a:r>
          </a:p>
          <a:p>
            <a:pPr lvl="1"/>
            <a:r>
              <a:rPr lang="en-US" dirty="0" smtClean="0"/>
              <a:t>Data Structure Design</a:t>
            </a:r>
          </a:p>
          <a:p>
            <a:pPr lvl="1"/>
            <a:r>
              <a:rPr lang="en-US" dirty="0" smtClean="0"/>
              <a:t>Data File Design</a:t>
            </a:r>
          </a:p>
          <a:p>
            <a:r>
              <a:rPr lang="en-US" b="1" dirty="0" err="1" smtClean="0"/>
              <a:t>Config</a:t>
            </a:r>
            <a:r>
              <a:rPr lang="en-US" b="1" dirty="0" smtClean="0"/>
              <a:t> Design</a:t>
            </a:r>
          </a:p>
          <a:p>
            <a:r>
              <a:rPr lang="en-US" dirty="0" smtClean="0"/>
              <a:t>SVM Identification + Testing</a:t>
            </a:r>
          </a:p>
          <a:p>
            <a:r>
              <a:rPr lang="en-US" dirty="0" smtClean="0"/>
              <a:t>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3850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File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config.xml will have all the configurable parameters in the XML format. </a:t>
            </a:r>
          </a:p>
          <a:p>
            <a:r>
              <a:rPr lang="en-US" dirty="0" smtClean="0"/>
              <a:t>The user is free to change parameters as per requirements.</a:t>
            </a:r>
          </a:p>
          <a:p>
            <a:r>
              <a:rPr lang="en-US" dirty="0" smtClean="0"/>
              <a:t>This will help reduce wastage of time during testing and analysis by eliminating needless recompilations. 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</a:p>
          <a:p>
            <a:r>
              <a:rPr lang="en-US" dirty="0" smtClean="0"/>
              <a:t>Data Design</a:t>
            </a:r>
          </a:p>
          <a:p>
            <a:pPr lvl="1"/>
            <a:r>
              <a:rPr lang="en-US" dirty="0" smtClean="0"/>
              <a:t>Data Structure Design</a:t>
            </a:r>
          </a:p>
          <a:p>
            <a:pPr lvl="1"/>
            <a:r>
              <a:rPr lang="en-US" dirty="0" smtClean="0"/>
              <a:t>Data File Design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Design</a:t>
            </a:r>
          </a:p>
          <a:p>
            <a:r>
              <a:rPr lang="en-US" b="1" dirty="0" smtClean="0"/>
              <a:t>SVM Identification + Testing</a:t>
            </a:r>
          </a:p>
          <a:p>
            <a:r>
              <a:rPr lang="en-US" dirty="0" smtClean="0"/>
              <a:t>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989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Package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identified the LIBSVM</a:t>
            </a:r>
            <a:r>
              <a:rPr lang="en-US" baseline="30000" dirty="0" smtClean="0"/>
              <a:t>[3]</a:t>
            </a:r>
            <a:r>
              <a:rPr lang="en-US" dirty="0" smtClean="0"/>
              <a:t> library to implement the Support Vector Machine. </a:t>
            </a:r>
          </a:p>
          <a:p>
            <a:r>
              <a:rPr lang="en-US" dirty="0" smtClean="0"/>
              <a:t>It has functions for the Linear Kernel</a:t>
            </a:r>
            <a:r>
              <a:rPr lang="en-US" baseline="30000" dirty="0" smtClean="0"/>
              <a:t>[1]</a:t>
            </a:r>
            <a:r>
              <a:rPr lang="en-US" dirty="0" smtClean="0"/>
              <a:t> that our algorithm uses. </a:t>
            </a:r>
          </a:p>
          <a:p>
            <a:r>
              <a:rPr lang="en-US" dirty="0" smtClean="0"/>
              <a:t>LIBSVM is a mature SVM library for JAVA with good performance and high accuracy</a:t>
            </a:r>
            <a:r>
              <a:rPr lang="en-US" baseline="30000" dirty="0" smtClean="0"/>
              <a:t>[4]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Package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Training Data in SVM Format</a:t>
            </a:r>
            <a:endParaRPr lang="en-US" dirty="0"/>
          </a:p>
        </p:txBody>
      </p:sp>
      <p:pic>
        <p:nvPicPr>
          <p:cNvPr id="19458" name="Picture 2" descr="C:\Users\Stein\Desktop\sc\TrainingDa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743200"/>
            <a:ext cx="6429375" cy="19145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Package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Model Generated from Training Data</a:t>
            </a:r>
            <a:endParaRPr lang="en-US" dirty="0"/>
          </a:p>
        </p:txBody>
      </p:sp>
      <p:pic>
        <p:nvPicPr>
          <p:cNvPr id="20482" name="Picture 2" descr="C:\Users\Stein\Desktop\sc\Model_Genera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5410200" cy="34194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SVM Package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297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Testing Data v/s Predicted Output</a:t>
            </a:r>
            <a:endParaRPr lang="en-US" dirty="0"/>
          </a:p>
        </p:txBody>
      </p:sp>
      <p:pic>
        <p:nvPicPr>
          <p:cNvPr id="21507" name="Picture 3" descr="C:\Users\Stein\Desktop\sc\Screenshot at 2013-03-11 00-38-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5800725" cy="1933575"/>
          </a:xfrm>
          <a:prstGeom prst="rect">
            <a:avLst/>
          </a:prstGeom>
          <a:noFill/>
        </p:spPr>
      </p:pic>
      <p:pic>
        <p:nvPicPr>
          <p:cNvPr id="21508" name="Picture 4" descr="C:\Users\Stein\Desktop\sc\PredictedOutp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3924300" cy="24574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 in S8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</a:p>
          <a:p>
            <a:r>
              <a:rPr lang="en-US" dirty="0" smtClean="0"/>
              <a:t>Data Design</a:t>
            </a:r>
          </a:p>
          <a:p>
            <a:pPr lvl="1"/>
            <a:r>
              <a:rPr lang="en-US" dirty="0" smtClean="0"/>
              <a:t>Data Structure Design</a:t>
            </a:r>
          </a:p>
          <a:p>
            <a:pPr lvl="1"/>
            <a:r>
              <a:rPr lang="en-US" dirty="0" smtClean="0"/>
              <a:t>Data File Design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SVM Identification + Testing</a:t>
            </a:r>
          </a:p>
          <a:p>
            <a:r>
              <a:rPr lang="en-US" b="1" dirty="0" smtClean="0"/>
              <a:t>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157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both faculty and students, obtaining a list of questions pertaining to a topic would be useful.</a:t>
            </a:r>
          </a:p>
          <a:p>
            <a:pPr marL="0" indent="0">
              <a:buNone/>
            </a:pPr>
            <a:r>
              <a:rPr lang="en-US" dirty="0" smtClean="0"/>
              <a:t>It is tedious to search for various query permutations and manually visit each page and then find such questions.</a:t>
            </a:r>
          </a:p>
          <a:p>
            <a:pPr marL="0" indent="0">
              <a:buNone/>
            </a:pPr>
            <a:r>
              <a:rPr lang="en-US" dirty="0" smtClean="0"/>
              <a:t>Would be highly useful if this could be automated.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13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Coding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Shubhangam</a:t>
            </a:r>
            <a:endParaRPr lang="en-US" dirty="0" smtClean="0"/>
          </a:p>
          <a:p>
            <a:pPr lvl="1"/>
            <a:r>
              <a:rPr lang="en-US" dirty="0" smtClean="0"/>
              <a:t>Main Component</a:t>
            </a:r>
          </a:p>
          <a:p>
            <a:pPr lvl="1"/>
            <a:r>
              <a:rPr lang="en-US" dirty="0" smtClean="0"/>
              <a:t>Feature Component</a:t>
            </a:r>
          </a:p>
          <a:p>
            <a:r>
              <a:rPr lang="en-US" dirty="0" err="1" smtClean="0"/>
              <a:t>Jerrin</a:t>
            </a:r>
            <a:endParaRPr lang="en-US" dirty="0" smtClean="0"/>
          </a:p>
          <a:p>
            <a:pPr lvl="1"/>
            <a:r>
              <a:rPr lang="en-US" dirty="0" smtClean="0"/>
              <a:t>Feature Component</a:t>
            </a:r>
          </a:p>
          <a:p>
            <a:pPr lvl="1"/>
            <a:r>
              <a:rPr lang="en-US" dirty="0" smtClean="0"/>
              <a:t>Section Component</a:t>
            </a:r>
          </a:p>
          <a:p>
            <a:r>
              <a:rPr lang="en-US" dirty="0" err="1" smtClean="0"/>
              <a:t>Alok</a:t>
            </a:r>
            <a:endParaRPr lang="en-US" dirty="0" smtClean="0"/>
          </a:p>
          <a:p>
            <a:pPr lvl="1"/>
            <a:r>
              <a:rPr lang="en-US" dirty="0" smtClean="0"/>
              <a:t>SVM Component</a:t>
            </a:r>
          </a:p>
          <a:p>
            <a:pPr lvl="1"/>
            <a:r>
              <a:rPr lang="en-US" dirty="0" smtClean="0"/>
              <a:t>Result Component</a:t>
            </a:r>
          </a:p>
          <a:p>
            <a:r>
              <a:rPr lang="en-US" dirty="0" smtClean="0"/>
              <a:t>Stein</a:t>
            </a:r>
          </a:p>
          <a:p>
            <a:pPr lvl="1"/>
            <a:r>
              <a:rPr lang="en-US" dirty="0" smtClean="0"/>
              <a:t>Query Component</a:t>
            </a:r>
          </a:p>
          <a:p>
            <a:pPr lvl="1"/>
            <a:r>
              <a:rPr lang="en-US" dirty="0" smtClean="0"/>
              <a:t>Section Component</a:t>
            </a:r>
          </a:p>
        </p:txBody>
      </p:sp>
      <p:pic>
        <p:nvPicPr>
          <p:cNvPr id="18434" name="Picture 2" descr="C:\Users\Stein\Desktop\MajorProject\MajorProject\Diagrams\Compon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1048" y="1600200"/>
            <a:ext cx="4385777" cy="4419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Coding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Component</a:t>
            </a:r>
          </a:p>
          <a:p>
            <a:pPr lvl="1"/>
            <a:r>
              <a:rPr lang="en-US" dirty="0" smtClean="0"/>
              <a:t>Completed apart from XML file interactions and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Section and Query Components</a:t>
            </a:r>
          </a:p>
          <a:p>
            <a:pPr lvl="1"/>
            <a:r>
              <a:rPr lang="en-US" dirty="0" err="1" smtClean="0"/>
              <a:t>SearchAPI</a:t>
            </a:r>
            <a:r>
              <a:rPr lang="en-US" dirty="0" smtClean="0"/>
              <a:t>, </a:t>
            </a:r>
            <a:r>
              <a:rPr lang="en-US" dirty="0" err="1" smtClean="0"/>
              <a:t>InputGUI</a:t>
            </a:r>
            <a:r>
              <a:rPr lang="en-US" dirty="0" smtClean="0"/>
              <a:t>, </a:t>
            </a:r>
            <a:r>
              <a:rPr lang="en-US" dirty="0" err="1" smtClean="0"/>
              <a:t>HTMLParser</a:t>
            </a:r>
            <a:r>
              <a:rPr lang="en-US" dirty="0" smtClean="0"/>
              <a:t> completed</a:t>
            </a:r>
          </a:p>
          <a:p>
            <a:r>
              <a:rPr lang="en-US" dirty="0" smtClean="0"/>
              <a:t>Feature Component</a:t>
            </a:r>
          </a:p>
          <a:p>
            <a:pPr lvl="1"/>
            <a:r>
              <a:rPr lang="en-US" dirty="0" smtClean="0"/>
              <a:t>Word and Bigram Frequency Lists generated</a:t>
            </a:r>
          </a:p>
          <a:p>
            <a:r>
              <a:rPr lang="en-US" dirty="0" smtClean="0"/>
              <a:t>SVM Component</a:t>
            </a:r>
          </a:p>
          <a:p>
            <a:pPr lvl="1"/>
            <a:r>
              <a:rPr lang="en-US" dirty="0" smtClean="0"/>
              <a:t>SVM Object Implemented </a:t>
            </a:r>
            <a:r>
              <a:rPr lang="en-US" dirty="0" smtClean="0"/>
              <a:t>and tested</a:t>
            </a:r>
          </a:p>
        </p:txBody>
      </p:sp>
    </p:spTree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</a:t>
            </a:r>
            <a:r>
              <a:rPr lang="en-US" dirty="0" smtClean="0"/>
              <a:t>Done in S7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 in S8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Future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78874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first finish coding the application and refine each component by performing iterations of training, testing and validation.</a:t>
            </a:r>
          </a:p>
          <a:p>
            <a:r>
              <a:rPr lang="en-US" dirty="0" smtClean="0"/>
              <a:t>Analysis with respect to </a:t>
            </a:r>
          </a:p>
          <a:p>
            <a:pPr lvl="1"/>
            <a:r>
              <a:rPr lang="en-US" dirty="0" smtClean="0"/>
              <a:t>Relevance of the features</a:t>
            </a:r>
          </a:p>
          <a:p>
            <a:pPr lvl="1"/>
            <a:r>
              <a:rPr lang="en-US" dirty="0" smtClean="0"/>
              <a:t>Weightage of the features in SVM classification</a:t>
            </a:r>
          </a:p>
          <a:p>
            <a:pPr lvl="1"/>
            <a:r>
              <a:rPr lang="en-US" dirty="0" smtClean="0"/>
              <a:t>Impact of the configurable parameters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5410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SQUINT - SVM for </a:t>
            </a:r>
            <a:r>
              <a:rPr lang="en-US" dirty="0" smtClean="0"/>
              <a:t>Identification </a:t>
            </a:r>
            <a:r>
              <a:rPr lang="en-US" dirty="0" smtClean="0"/>
              <a:t>of Relevant Sections in Web Pages for Web Search, </a:t>
            </a:r>
            <a:r>
              <a:rPr lang="en-US" dirty="0" err="1" smtClean="0"/>
              <a:t>Riku</a:t>
            </a:r>
            <a:r>
              <a:rPr lang="en-US" dirty="0" smtClean="0"/>
              <a:t> Inoue, </a:t>
            </a:r>
            <a:r>
              <a:rPr lang="en-US" dirty="0" err="1" smtClean="0"/>
              <a:t>Siddharth</a:t>
            </a:r>
            <a:r>
              <a:rPr lang="en-US" dirty="0" smtClean="0"/>
              <a:t> Jonathan J.B., </a:t>
            </a:r>
            <a:r>
              <a:rPr lang="en-US" dirty="0" err="1" smtClean="0"/>
              <a:t>Jyotika</a:t>
            </a:r>
            <a:r>
              <a:rPr lang="en-US" dirty="0" smtClean="0"/>
              <a:t> Prasad, Department of Computer Science, Stanford University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XML, </a:t>
            </a:r>
            <a:r>
              <a:rPr lang="en-US" dirty="0" smtClean="0">
                <a:hlinkClick r:id="rId2"/>
              </a:rPr>
              <a:t>http://en.wikipedia.org/wiki/XML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LIBSVM, http://www.csie.ntu.edu.tw/~cjlin/libsvm/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LIBSVM, </a:t>
            </a:r>
            <a:r>
              <a:rPr lang="en-US" dirty="0" err="1" smtClean="0"/>
              <a:t>Chih</a:t>
            </a:r>
            <a:r>
              <a:rPr lang="en-US" dirty="0" smtClean="0"/>
              <a:t>-Wei Hsu, </a:t>
            </a:r>
            <a:r>
              <a:rPr lang="en-US" dirty="0" err="1" smtClean="0"/>
              <a:t>Chih</a:t>
            </a:r>
            <a:r>
              <a:rPr lang="en-US" dirty="0" smtClean="0"/>
              <a:t>-Chung Chang, and </a:t>
            </a:r>
            <a:r>
              <a:rPr lang="en-US" dirty="0" err="1" smtClean="0"/>
              <a:t>Chih</a:t>
            </a:r>
            <a:r>
              <a:rPr lang="en-US" dirty="0" smtClean="0"/>
              <a:t>-Jen Lin, April 15, 2010.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XOM, http://www.xom.nu/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350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input a topic </a:t>
            </a:r>
            <a:r>
              <a:rPr lang="en-US" b="1" dirty="0" smtClean="0"/>
              <a:t>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Search the internet for pages possibly containing questions related to </a:t>
            </a:r>
            <a:r>
              <a:rPr lang="en-US" b="1" dirty="0" smtClean="0"/>
              <a:t>t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Output a set </a:t>
            </a:r>
            <a:r>
              <a:rPr lang="en-US" b="1" dirty="0" smtClean="0"/>
              <a:t>R </a:t>
            </a:r>
            <a:r>
              <a:rPr lang="en-US" dirty="0" smtClean="0"/>
              <a:t>comprising of relevant questions extracted from these pages.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882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Work Done in S7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Done in S8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49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TextBox 4"/>
          <p:cNvSpPr txBox="1"/>
          <p:nvPr/>
        </p:nvSpPr>
        <p:spPr>
          <a:xfrm>
            <a:off x="4745619" y="960626"/>
            <a:ext cx="1626797" cy="2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kern="120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Topic + Subtopic</a:t>
            </a:r>
            <a:endParaRPr lang="en-IN" sz="1200">
              <a:effectLst/>
              <a:latin typeface="Times New Roman"/>
              <a:ea typeface="Times New Roman"/>
            </a:endParaRPr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764381" y="11624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Architectural Overview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948768"/>
            <a:ext cx="6001296" cy="5781619"/>
            <a:chOff x="1524000" y="948768"/>
            <a:chExt cx="6001296" cy="5781619"/>
          </a:xfrm>
        </p:grpSpPr>
        <p:sp>
          <p:nvSpPr>
            <p:cNvPr id="45" name="TextBox 22"/>
            <p:cNvSpPr txBox="1"/>
            <p:nvPr/>
          </p:nvSpPr>
          <p:spPr>
            <a:xfrm>
              <a:off x="1524000" y="4803278"/>
              <a:ext cx="966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1200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Times New Roman"/>
                </a:rPr>
                <a:t>LABELLING</a:t>
              </a:r>
              <a:endParaRPr lang="en-IN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490697" y="948768"/>
              <a:ext cx="5034599" cy="5781619"/>
              <a:chOff x="2490697" y="948768"/>
              <a:chExt cx="5034599" cy="578161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4742794" y="948768"/>
                <a:ext cx="0" cy="3254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736581" y="1936130"/>
                <a:ext cx="9038" cy="3224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10"/>
              <p:cNvSpPr txBox="1"/>
              <p:nvPr/>
            </p:nvSpPr>
            <p:spPr>
              <a:xfrm>
                <a:off x="4716246" y="1950152"/>
                <a:ext cx="2711329" cy="2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Query set Q</a:t>
                </a:r>
                <a:endParaRPr lang="en-IN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4" name="TextBox 11"/>
              <p:cNvSpPr txBox="1"/>
              <p:nvPr/>
            </p:nvSpPr>
            <p:spPr>
              <a:xfrm>
                <a:off x="5482196" y="2486482"/>
                <a:ext cx="1559014" cy="2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SEARCH ENGINE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4767083" y="3002365"/>
                <a:ext cx="0" cy="4007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15"/>
              <p:cNvSpPr txBox="1"/>
              <p:nvPr/>
            </p:nvSpPr>
            <p:spPr>
              <a:xfrm>
                <a:off x="5443221" y="3638015"/>
                <a:ext cx="15979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PAGE PREPROCESSOR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7" name="TextBox 17"/>
              <p:cNvSpPr txBox="1"/>
              <p:nvPr/>
            </p:nvSpPr>
            <p:spPr>
              <a:xfrm>
                <a:off x="4767648" y="3095258"/>
                <a:ext cx="1214449" cy="30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Q, </a:t>
                </a:r>
                <a:r>
                  <a:rPr lang="en-US" sz="1200" kern="1200" dirty="0" err="1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L</a:t>
                </a:r>
                <a:r>
                  <a:rPr lang="en-US" sz="1200" kern="1200" baseline="-25000" dirty="0" err="1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q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815096" y="4256723"/>
                <a:ext cx="0" cy="4206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2"/>
              <p:cNvSpPr txBox="1"/>
              <p:nvPr/>
            </p:nvSpPr>
            <p:spPr>
              <a:xfrm>
                <a:off x="5483891" y="4991695"/>
                <a:ext cx="15573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FEATURE GENERATOR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90361" y="2269146"/>
                <a:ext cx="1257379" cy="782295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Get relevant links </a:t>
                </a:r>
                <a:r>
                  <a:rPr lang="en-US" sz="1200" i="1" kern="1200" dirty="0" err="1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Lq</a:t>
                </a:r>
                <a:endParaRPr lang="en-IN" sz="1200" i="1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57599" y="1267762"/>
                <a:ext cx="1257379" cy="705175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Query 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Generation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190926" y="3403736"/>
                <a:ext cx="1292965" cy="850651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Break each page into sections </a:t>
                </a:r>
                <a:r>
                  <a:rPr lang="en-US" sz="1200" i="1" kern="1200" dirty="0" err="1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Sq</a:t>
                </a:r>
                <a:r>
                  <a:rPr lang="en-IN" sz="1200" dirty="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4668611"/>
                <a:ext cx="1322338" cy="970189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Generate features for each 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section</a:t>
                </a:r>
                <a:r>
                  <a:rPr lang="en-IN" sz="1200" dirty="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  <p:sp>
            <p:nvSpPr>
              <p:cNvPr id="34" name="TextBox 10"/>
              <p:cNvSpPr txBox="1"/>
              <p:nvPr/>
            </p:nvSpPr>
            <p:spPr>
              <a:xfrm>
                <a:off x="4813967" y="4340269"/>
                <a:ext cx="2711329" cy="2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Sections </a:t>
                </a:r>
                <a:r>
                  <a:rPr lang="en-US" sz="1200" kern="1200" dirty="0" err="1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Sq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41" name="Straight Connector 40"/>
              <p:cNvCxnSpPr>
                <a:stCxn id="32" idx="2"/>
              </p:cNvCxnSpPr>
              <p:nvPr/>
            </p:nvCxnSpPr>
            <p:spPr>
              <a:xfrm flipH="1">
                <a:off x="3119386" y="3829062"/>
                <a:ext cx="107154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44" idx="0"/>
              </p:cNvCxnSpPr>
              <p:nvPr/>
            </p:nvCxnSpPr>
            <p:spPr>
              <a:xfrm>
                <a:off x="3119386" y="3829061"/>
                <a:ext cx="0" cy="8307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2490697" y="4659848"/>
                <a:ext cx="1257379" cy="850651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Label each section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0" name="Straight Connector 49"/>
              <p:cNvCxnSpPr>
                <a:stCxn id="44" idx="4"/>
              </p:cNvCxnSpPr>
              <p:nvPr/>
            </p:nvCxnSpPr>
            <p:spPr>
              <a:xfrm>
                <a:off x="3119386" y="5510498"/>
                <a:ext cx="0" cy="8117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119386" y="6322297"/>
                <a:ext cx="10382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414978" y="6356475"/>
                <a:ext cx="5103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22"/>
              <p:cNvSpPr txBox="1"/>
              <p:nvPr/>
            </p:nvSpPr>
            <p:spPr>
              <a:xfrm>
                <a:off x="5956441" y="6194641"/>
                <a:ext cx="7491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RESULT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192619" y="5892001"/>
                <a:ext cx="1322338" cy="838386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SVM</a:t>
                </a:r>
                <a:endParaRPr lang="en-IN" sz="1200" dirty="0">
                  <a:latin typeface="Times New Roman"/>
                  <a:ea typeface="Times New Roman"/>
                </a:endParaRPr>
              </a:p>
            </p:txBody>
          </p:sp>
          <p:cxnSp>
            <p:nvCxnSpPr>
              <p:cNvPr id="82" name="Straight Arrow Connector 81"/>
              <p:cNvCxnSpPr>
                <a:stCxn id="33" idx="4"/>
                <a:endCxn id="80" idx="0"/>
              </p:cNvCxnSpPr>
              <p:nvPr/>
            </p:nvCxnSpPr>
            <p:spPr>
              <a:xfrm>
                <a:off x="4852169" y="5638800"/>
                <a:ext cx="1619" cy="2532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10"/>
              <p:cNvSpPr txBox="1"/>
              <p:nvPr/>
            </p:nvSpPr>
            <p:spPr>
              <a:xfrm>
                <a:off x="3127006" y="5960451"/>
                <a:ext cx="2711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Times New Roman"/>
                  </a:rPr>
                  <a:t>Training Set</a:t>
                </a:r>
                <a:endParaRPr lang="en-IN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8436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Generation</a:t>
            </a:r>
          </a:p>
          <a:p>
            <a:r>
              <a:rPr lang="en-US" dirty="0" smtClean="0"/>
              <a:t>Page Retrieval</a:t>
            </a:r>
          </a:p>
          <a:p>
            <a:r>
              <a:rPr lang="en-US" dirty="0" smtClean="0"/>
              <a:t>Page Preprocessor</a:t>
            </a:r>
          </a:p>
          <a:p>
            <a:r>
              <a:rPr lang="en-US" dirty="0" smtClean="0"/>
              <a:t>Feature Generator</a:t>
            </a:r>
          </a:p>
          <a:p>
            <a:r>
              <a:rPr lang="en-US" dirty="0" smtClean="0"/>
              <a:t>Training Set Generation</a:t>
            </a:r>
          </a:p>
          <a:p>
            <a:r>
              <a:rPr lang="en-US" dirty="0" smtClean="0"/>
              <a:t>Support Vector Machine</a:t>
            </a:r>
          </a:p>
          <a:p>
            <a:r>
              <a:rPr lang="en-US" dirty="0" smtClean="0"/>
              <a:t>Output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04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Features for relevance of text</a:t>
            </a:r>
            <a:r>
              <a:rPr lang="en-US" sz="2800" baseline="30000" dirty="0" smtClean="0"/>
              <a:t>[1] </a:t>
            </a:r>
            <a:r>
              <a:rPr lang="en-US" sz="2800" dirty="0"/>
              <a:t>-</a:t>
            </a:r>
            <a:endParaRPr lang="en-US" sz="2800" baseline="30000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Word Rank Based Features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Bigram Rank Based Features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Coverage of Top Ranked Tokens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Proposed features to determine if text is a question -</a:t>
            </a:r>
          </a:p>
          <a:p>
            <a:pPr marL="971550" lvl="1" indent="-571500">
              <a:buFont typeface="+mj-lt"/>
              <a:buAutoNum type="romanUcPeriod" startAt="4"/>
            </a:pPr>
            <a:r>
              <a:rPr lang="en-US" dirty="0" smtClean="0"/>
              <a:t>Coverage of Interrogative Indicators</a:t>
            </a:r>
          </a:p>
          <a:p>
            <a:pPr marL="971550" lvl="1" indent="-571500">
              <a:buFont typeface="+mj-lt"/>
              <a:buAutoNum type="romanUcPeriod" startAt="4"/>
            </a:pPr>
            <a:r>
              <a:rPr lang="en-US" dirty="0" smtClean="0"/>
              <a:t>Absence of Specific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1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1328</Words>
  <Application>Microsoft Office PowerPoint</Application>
  <PresentationFormat>On-screen Show (4:3)</PresentationFormat>
  <Paragraphs>229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Georgia</vt:lpstr>
      <vt:lpstr>Times New Roman</vt:lpstr>
      <vt:lpstr>Training</vt:lpstr>
      <vt:lpstr>Extraction of questions from the Internet using a Machine Learning approach  </vt:lpstr>
      <vt:lpstr>Contents</vt:lpstr>
      <vt:lpstr>Introduction</vt:lpstr>
      <vt:lpstr>Introduction</vt:lpstr>
      <vt:lpstr>Problem Statement</vt:lpstr>
      <vt:lpstr>Contents</vt:lpstr>
      <vt:lpstr>Architectural Overview</vt:lpstr>
      <vt:lpstr>Program Structure</vt:lpstr>
      <vt:lpstr>Feature Generator</vt:lpstr>
      <vt:lpstr>Contents</vt:lpstr>
      <vt:lpstr>Work done in S8</vt:lpstr>
      <vt:lpstr>Class Design</vt:lpstr>
      <vt:lpstr>Main Component</vt:lpstr>
      <vt:lpstr>Query Component</vt:lpstr>
      <vt:lpstr>Section Component</vt:lpstr>
      <vt:lpstr>Feature Component</vt:lpstr>
      <vt:lpstr>SVM Component</vt:lpstr>
      <vt:lpstr>Output Component</vt:lpstr>
      <vt:lpstr>Work done in S8</vt:lpstr>
      <vt:lpstr>Data Structure Design</vt:lpstr>
      <vt:lpstr>Node Design</vt:lpstr>
      <vt:lpstr>Tree Design</vt:lpstr>
      <vt:lpstr>Data Tree Life-Cycle</vt:lpstr>
      <vt:lpstr>Query Generation</vt:lpstr>
      <vt:lpstr>Link Generation</vt:lpstr>
      <vt:lpstr>Section Generation</vt:lpstr>
      <vt:lpstr>Labelling</vt:lpstr>
      <vt:lpstr>Feature Generation</vt:lpstr>
      <vt:lpstr>SVM Classification</vt:lpstr>
      <vt:lpstr>Data File Design</vt:lpstr>
      <vt:lpstr>data.xml Example</vt:lpstr>
      <vt:lpstr>Work done in S8</vt:lpstr>
      <vt:lpstr>Config File Design</vt:lpstr>
      <vt:lpstr>Work done in S8</vt:lpstr>
      <vt:lpstr>SVM Package Identification</vt:lpstr>
      <vt:lpstr>SVM Package Testing</vt:lpstr>
      <vt:lpstr>SVM Package Testing</vt:lpstr>
      <vt:lpstr>SVM Package Testing</vt:lpstr>
      <vt:lpstr>Work done in S8</vt:lpstr>
      <vt:lpstr>Coding Delegation</vt:lpstr>
      <vt:lpstr>Coding Progress</vt:lpstr>
      <vt:lpstr>Contents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2012-09-27T15:56:51Z</dcterms:created>
  <dcterms:modified xsi:type="dcterms:W3CDTF">2013-03-13T06:11:47Z</dcterms:modified>
</cp:coreProperties>
</file>