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3"/>
  </p:notesMasterIdLst>
  <p:sldIdLst>
    <p:sldId id="256" r:id="rId2"/>
    <p:sldId id="257" r:id="rId3"/>
    <p:sldId id="258" r:id="rId4"/>
    <p:sldId id="259" r:id="rId5"/>
    <p:sldId id="260" r:id="rId6"/>
    <p:sldId id="261" r:id="rId7"/>
    <p:sldId id="263" r:id="rId8"/>
    <p:sldId id="262"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A4DF5-0A83-4A58-B88E-83E5FB0FDBAF}"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39C7C8-1E9C-4AB2-BACA-1E68C9928512}" type="slidenum">
              <a:rPr lang="en-US" smtClean="0"/>
              <a:t>‹#›</a:t>
            </a:fld>
            <a:endParaRPr lang="en-US"/>
          </a:p>
        </p:txBody>
      </p:sp>
    </p:spTree>
    <p:extLst>
      <p:ext uri="{BB962C8B-B14F-4D97-AF65-F5344CB8AC3E}">
        <p14:creationId xmlns:p14="http://schemas.microsoft.com/office/powerpoint/2010/main" val="359495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39C7C8-1E9C-4AB2-BACA-1E68C9928512}" type="slidenum">
              <a:rPr lang="en-US" smtClean="0"/>
              <a:t>4</a:t>
            </a:fld>
            <a:endParaRPr lang="en-US"/>
          </a:p>
        </p:txBody>
      </p:sp>
    </p:spTree>
    <p:extLst>
      <p:ext uri="{BB962C8B-B14F-4D97-AF65-F5344CB8AC3E}">
        <p14:creationId xmlns:p14="http://schemas.microsoft.com/office/powerpoint/2010/main" val="170120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F474C-AFB7-4EA9-1ECE-8F661BC025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E84A9B-5708-45FE-0E90-E9F1FA57C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C54903-DF13-7674-1884-CE14EB915D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EC76DA-24F8-49CA-8CF2-1779EBF70213}"/>
              </a:ext>
            </a:extLst>
          </p:cNvPr>
          <p:cNvSpPr>
            <a:spLocks noGrp="1"/>
          </p:cNvSpPr>
          <p:nvPr>
            <p:ph type="sldNum" sz="quarter" idx="5"/>
          </p:nvPr>
        </p:nvSpPr>
        <p:spPr/>
        <p:txBody>
          <a:bodyPr/>
          <a:lstStyle/>
          <a:p>
            <a:fld id="{6F39C7C8-1E9C-4AB2-BACA-1E68C9928512}" type="slidenum">
              <a:rPr lang="en-US" smtClean="0"/>
              <a:t>5</a:t>
            </a:fld>
            <a:endParaRPr lang="en-US"/>
          </a:p>
        </p:txBody>
      </p:sp>
    </p:spTree>
    <p:extLst>
      <p:ext uri="{BB962C8B-B14F-4D97-AF65-F5344CB8AC3E}">
        <p14:creationId xmlns:p14="http://schemas.microsoft.com/office/powerpoint/2010/main" val="383502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6D1E7-657D-192F-8495-15BCC867B3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6B0787-B27F-D463-1450-4F33845A7B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6AF708-A107-A75D-3DEC-DA33CF3947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681A02-E463-9287-A249-5CBEC8D94668}"/>
              </a:ext>
            </a:extLst>
          </p:cNvPr>
          <p:cNvSpPr>
            <a:spLocks noGrp="1"/>
          </p:cNvSpPr>
          <p:nvPr>
            <p:ph type="sldNum" sz="quarter" idx="5"/>
          </p:nvPr>
        </p:nvSpPr>
        <p:spPr/>
        <p:txBody>
          <a:bodyPr/>
          <a:lstStyle/>
          <a:p>
            <a:fld id="{6F39C7C8-1E9C-4AB2-BACA-1E68C9928512}" type="slidenum">
              <a:rPr lang="en-US" smtClean="0"/>
              <a:t>6</a:t>
            </a:fld>
            <a:endParaRPr lang="en-US"/>
          </a:p>
        </p:txBody>
      </p:sp>
    </p:spTree>
    <p:extLst>
      <p:ext uri="{BB962C8B-B14F-4D97-AF65-F5344CB8AC3E}">
        <p14:creationId xmlns:p14="http://schemas.microsoft.com/office/powerpoint/2010/main" val="20567435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A034B3-570B-446B-AB62-DE10EA2E7A7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683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AF95D-CB43-438C-97CA-CAAB8559A56E}"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034B3-570B-446B-AB62-DE10EA2E7A76}" type="slidenum">
              <a:rPr lang="en-US" smtClean="0"/>
              <a:t>‹#›</a:t>
            </a:fld>
            <a:endParaRPr lang="en-US"/>
          </a:p>
        </p:txBody>
      </p:sp>
    </p:spTree>
    <p:extLst>
      <p:ext uri="{BB962C8B-B14F-4D97-AF65-F5344CB8AC3E}">
        <p14:creationId xmlns:p14="http://schemas.microsoft.com/office/powerpoint/2010/main" val="98088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9948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894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spTree>
    <p:extLst>
      <p:ext uri="{BB962C8B-B14F-4D97-AF65-F5344CB8AC3E}">
        <p14:creationId xmlns:p14="http://schemas.microsoft.com/office/powerpoint/2010/main" val="211903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192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1549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636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21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spTree>
    <p:extLst>
      <p:ext uri="{BB962C8B-B14F-4D97-AF65-F5344CB8AC3E}">
        <p14:creationId xmlns:p14="http://schemas.microsoft.com/office/powerpoint/2010/main" val="392731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FAF95D-CB43-438C-97CA-CAAB8559A56E}"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A034B3-570B-446B-AB62-DE10EA2E7A7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9702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FAF95D-CB43-438C-97CA-CAAB8559A56E}"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034B3-570B-446B-AB62-DE10EA2E7A76}" type="slidenum">
              <a:rPr lang="en-US" smtClean="0"/>
              <a:t>‹#›</a:t>
            </a:fld>
            <a:endParaRPr lang="en-US"/>
          </a:p>
        </p:txBody>
      </p:sp>
    </p:spTree>
    <p:extLst>
      <p:ext uri="{BB962C8B-B14F-4D97-AF65-F5344CB8AC3E}">
        <p14:creationId xmlns:p14="http://schemas.microsoft.com/office/powerpoint/2010/main" val="199422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FAF95D-CB43-438C-97CA-CAAB8559A56E}"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A034B3-570B-446B-AB62-DE10EA2E7A7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12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FAF95D-CB43-438C-97CA-CAAB8559A56E}"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A034B3-570B-446B-AB62-DE10EA2E7A7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234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AF95D-CB43-438C-97CA-CAAB8559A56E}"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A034B3-570B-446B-AB62-DE10EA2E7A76}" type="slidenum">
              <a:rPr lang="en-US" smtClean="0"/>
              <a:t>‹#›</a:t>
            </a:fld>
            <a:endParaRPr lang="en-US"/>
          </a:p>
        </p:txBody>
      </p:sp>
    </p:spTree>
    <p:extLst>
      <p:ext uri="{BB962C8B-B14F-4D97-AF65-F5344CB8AC3E}">
        <p14:creationId xmlns:p14="http://schemas.microsoft.com/office/powerpoint/2010/main" val="208636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AF95D-CB43-438C-97CA-CAAB8559A56E}"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034B3-570B-446B-AB62-DE10EA2E7A7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875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FAF95D-CB43-438C-97CA-CAAB8559A56E}"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A034B3-570B-446B-AB62-DE10EA2E7A76}" type="slidenum">
              <a:rPr lang="en-US" smtClean="0"/>
              <a:t>‹#›</a:t>
            </a:fld>
            <a:endParaRPr lang="en-US"/>
          </a:p>
        </p:txBody>
      </p:sp>
    </p:spTree>
    <p:extLst>
      <p:ext uri="{BB962C8B-B14F-4D97-AF65-F5344CB8AC3E}">
        <p14:creationId xmlns:p14="http://schemas.microsoft.com/office/powerpoint/2010/main" val="291304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FAF95D-CB43-438C-97CA-CAAB8559A56E}" type="datetimeFigureOut">
              <a:rPr lang="en-US" smtClean="0"/>
              <a:t>2/24/2025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A034B3-570B-446B-AB62-DE10EA2E7A76}" type="slidenum">
              <a:rPr lang="en-US" smtClean="0"/>
              <a:t>‹#›</a:t>
            </a:fld>
            <a:endParaRPr lang="en-US"/>
          </a:p>
        </p:txBody>
      </p:sp>
    </p:spTree>
    <p:extLst>
      <p:ext uri="{BB962C8B-B14F-4D97-AF65-F5344CB8AC3E}">
        <p14:creationId xmlns:p14="http://schemas.microsoft.com/office/powerpoint/2010/main" val="107070217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47A3-5C5C-12E7-9B71-5CFD293BDDAE}"/>
              </a:ext>
            </a:extLst>
          </p:cNvPr>
          <p:cNvSpPr>
            <a:spLocks noGrp="1"/>
          </p:cNvSpPr>
          <p:nvPr>
            <p:ph type="ctrTitle"/>
          </p:nvPr>
        </p:nvSpPr>
        <p:spPr>
          <a:xfrm>
            <a:off x="1600200" y="-57752"/>
            <a:ext cx="8991600" cy="3212432"/>
          </a:xfrm>
        </p:spPr>
        <p:txBody>
          <a:bodyPr>
            <a:normAutofit fontScale="90000"/>
          </a:bodyPr>
          <a:lstStyle/>
          <a:p>
            <a:pPr algn="ctr"/>
            <a:br>
              <a:rPr lang="he-IL" dirty="0">
                <a:latin typeface="David" panose="020E0502060401010101" pitchFamily="34" charset="-79"/>
                <a:cs typeface="David" panose="020E0502060401010101" pitchFamily="34" charset="-79"/>
              </a:rPr>
            </a:br>
            <a:br>
              <a:rPr lang="he-IL" dirty="0">
                <a:latin typeface="David" panose="020E0502060401010101" pitchFamily="34" charset="-79"/>
                <a:cs typeface="David" panose="020E0502060401010101" pitchFamily="34" charset="-79"/>
              </a:rPr>
            </a:br>
            <a:br>
              <a:rPr lang="he-IL">
                <a:latin typeface="David" panose="020E0502060401010101" pitchFamily="34" charset="-79"/>
                <a:cs typeface="David" panose="020E0502060401010101" pitchFamily="34" charset="-79"/>
              </a:rPr>
            </a:br>
            <a:r>
              <a:rPr lang="he-IL" sz="5300">
                <a:latin typeface="David" panose="020E0502060401010101" pitchFamily="34" charset="-79"/>
                <a:cs typeface="David" panose="020E0502060401010101" pitchFamily="34" charset="-79"/>
              </a:rPr>
              <a:t>פיתוח </a:t>
            </a:r>
            <a:r>
              <a:rPr lang="he-IL" sz="5300" dirty="0">
                <a:latin typeface="David" panose="020E0502060401010101" pitchFamily="34" charset="-79"/>
                <a:cs typeface="David" panose="020E0502060401010101" pitchFamily="34" charset="-79"/>
              </a:rPr>
              <a:t>אסטרטגיה עבור אמזון </a:t>
            </a:r>
            <a:endParaRPr lang="en-US" sz="5300" dirty="0">
              <a:latin typeface="David" panose="020E0502060401010101" pitchFamily="34" charset="-79"/>
              <a:cs typeface="David" panose="020E0502060401010101" pitchFamily="34" charset="-79"/>
            </a:endParaRPr>
          </a:p>
        </p:txBody>
      </p:sp>
      <p:sp>
        <p:nvSpPr>
          <p:cNvPr id="3" name="Subtitle 2">
            <a:extLst>
              <a:ext uri="{FF2B5EF4-FFF2-40B4-BE49-F238E27FC236}">
                <a16:creationId xmlns:a16="http://schemas.microsoft.com/office/drawing/2014/main" id="{5276EDC5-8F96-7493-3980-276D0CF5282C}"/>
              </a:ext>
            </a:extLst>
          </p:cNvPr>
          <p:cNvSpPr>
            <a:spLocks noGrp="1"/>
          </p:cNvSpPr>
          <p:nvPr>
            <p:ph type="subTitle" idx="1"/>
          </p:nvPr>
        </p:nvSpPr>
        <p:spPr/>
        <p:txBody>
          <a:bodyPr/>
          <a:lstStyle/>
          <a:p>
            <a:pPr algn="ctr"/>
            <a:r>
              <a:rPr lang="he-IL" dirty="0">
                <a:latin typeface="David" panose="020E0502060401010101" pitchFamily="34" charset="-79"/>
                <a:cs typeface="David" panose="020E0502060401010101" pitchFamily="34" charset="-79"/>
              </a:rPr>
              <a:t>מגיש עמית שטיין</a:t>
            </a:r>
          </a:p>
          <a:p>
            <a:pPr algn="ctr"/>
            <a:endParaRPr lang="he-IL" dirty="0"/>
          </a:p>
          <a:p>
            <a:pPr algn="ctr"/>
            <a:endParaRPr lang="en-US" dirty="0"/>
          </a:p>
        </p:txBody>
      </p:sp>
    </p:spTree>
    <p:extLst>
      <p:ext uri="{BB962C8B-B14F-4D97-AF65-F5344CB8AC3E}">
        <p14:creationId xmlns:p14="http://schemas.microsoft.com/office/powerpoint/2010/main" val="157065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EBE8B8A9-0727-E0A5-434E-5AB674DA63F6}"/>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4DB7F-E023-B788-1468-7C9ABD01C42E}"/>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he-IL" sz="4400" dirty="0">
                <a:solidFill>
                  <a:srgbClr val="FFFFFF"/>
                </a:solidFill>
              </a:rPr>
              <a:t>שיתוף פעולה מהסרטים</a:t>
            </a:r>
            <a:endParaRPr lang="en-US" sz="440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a:extLst>
              <a:ext uri="{FF2B5EF4-FFF2-40B4-BE49-F238E27FC236}">
                <a16:creationId xmlns:a16="http://schemas.microsoft.com/office/drawing/2014/main" id="{0DA33C7F-D140-1CB3-864D-70FC827794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5996" y="2796878"/>
            <a:ext cx="3555182" cy="3958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5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3E44187B-B612-111C-EE4A-A3FCD9F44FA8}"/>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1C4380-4B1A-F142-A50B-422A6ADA10CB}"/>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he-IL" sz="4400" dirty="0">
                <a:solidFill>
                  <a:srgbClr val="FFFFFF"/>
                </a:solidFill>
              </a:rPr>
              <a:t>שיתוף פעולה מהסרטים</a:t>
            </a:r>
            <a:endParaRPr lang="en-US" sz="440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62C7B32-35EF-7EA7-5741-D24E73AF9F43}"/>
              </a:ext>
            </a:extLst>
          </p:cNvPr>
          <p:cNvPicPr>
            <a:picLocks noChangeAspect="1"/>
          </p:cNvPicPr>
          <p:nvPr/>
        </p:nvPicPr>
        <p:blipFill>
          <a:blip r:embed="rId5"/>
          <a:stretch>
            <a:fillRect/>
          </a:stretch>
        </p:blipFill>
        <p:spPr>
          <a:xfrm>
            <a:off x="3916673" y="3760257"/>
            <a:ext cx="3500440" cy="1547216"/>
          </a:xfrm>
          <a:prstGeom prst="rect">
            <a:avLst/>
          </a:prstGeom>
        </p:spPr>
      </p:pic>
      <p:sp>
        <p:nvSpPr>
          <p:cNvPr id="7" name="Subtitle 2">
            <a:extLst>
              <a:ext uri="{FF2B5EF4-FFF2-40B4-BE49-F238E27FC236}">
                <a16:creationId xmlns:a16="http://schemas.microsoft.com/office/drawing/2014/main" id="{AF00FF60-1EA7-E85C-2623-BFE140A58C95}"/>
              </a:ext>
            </a:extLst>
          </p:cNvPr>
          <p:cNvSpPr>
            <a:spLocks noGrp="1"/>
          </p:cNvSpPr>
          <p:nvPr>
            <p:ph type="subTitle" idx="1"/>
          </p:nvPr>
        </p:nvSpPr>
        <p:spPr>
          <a:xfrm>
            <a:off x="3591612" y="2450784"/>
            <a:ext cx="8293207" cy="1713759"/>
          </a:xfrm>
        </p:spPr>
        <p:txBody>
          <a:bodyPr vert="horz" lIns="91440" tIns="45720" rIns="91440" bIns="45720" rtlCol="0" anchor="t">
            <a:noAutofit/>
          </a:bodyPr>
          <a:lstStyle/>
          <a:p>
            <a:pPr marL="342900" marR="0" lvl="0" indent="-342900" algn="r" rtl="1">
              <a:lnSpc>
                <a:spcPct val="90000"/>
              </a:lnSpc>
              <a:buFont typeface="Arial"/>
              <a:buChar char="•"/>
              <a:tabLst>
                <a:tab pos="457200" algn="l"/>
              </a:tabLst>
            </a:pPr>
            <a:r>
              <a:rPr lang="he-IL" sz="1800" dirty="0">
                <a:effectLst/>
                <a:ea typeface="Calibri" panose="020F0502020204030204" pitchFamily="34" charset="0"/>
                <a:cs typeface="Calibri" panose="020F0502020204030204" pitchFamily="34" charset="0"/>
              </a:rPr>
              <a:t>להלן שלושה הסרטים/סדרות שהייתי משתמש בהם להפוך לספרים.</a:t>
            </a:r>
          </a:p>
          <a:p>
            <a:pPr marL="342900" marR="0" lvl="0" indent="-342900" algn="r" rtl="1">
              <a:lnSpc>
                <a:spcPct val="90000"/>
              </a:lnSpc>
              <a:buFont typeface="Arial"/>
              <a:buChar char="•"/>
              <a:tabLst>
                <a:tab pos="457200" algn="l"/>
              </a:tabLst>
            </a:pPr>
            <a:r>
              <a:rPr lang="he-IL" sz="1800" dirty="0">
                <a:solidFill>
                  <a:schemeClr val="tx1">
                    <a:lumMod val="85000"/>
                    <a:lumOff val="15000"/>
                  </a:schemeClr>
                </a:solidFill>
                <a:ea typeface="Calibri" panose="020F0502020204030204" pitchFamily="34" charset="0"/>
                <a:cs typeface="Calibri" panose="020F0502020204030204" pitchFamily="34" charset="0"/>
              </a:rPr>
              <a:t>זאת מסקנה שקיבלתי לאחר שעשיתי סינון של הסרטים בין השנים 2025-2020 (מתוך רצון לבדוק רק את הכמה שנים האחרונות, שהם הרלוונטיות), ומיינתי אותם לפי הדירוג הגבוהה ביותר על פי כמה שיותר מדרגים. (ככל שיש יותר מדרגים, אז הדירוג יותר מבוסס - משקל)</a:t>
            </a:r>
            <a:endParaRPr lang="en-US" sz="2000" dirty="0">
              <a:solidFill>
                <a:schemeClr val="tx1">
                  <a:lumMod val="85000"/>
                  <a:lumOff val="15000"/>
                </a:schemeClr>
              </a:solidFill>
            </a:endParaRPr>
          </a:p>
        </p:txBody>
      </p:sp>
    </p:spTree>
    <p:extLst>
      <p:ext uri="{BB962C8B-B14F-4D97-AF65-F5344CB8AC3E}">
        <p14:creationId xmlns:p14="http://schemas.microsoft.com/office/powerpoint/2010/main" val="2109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4691923C-8804-02DC-0D49-363CCDEA2708}"/>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87406-A076-84B1-FBC1-F387A05CA1AC}"/>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pPr rtl="1"/>
            <a:r>
              <a:rPr lang="en-US" sz="4400" dirty="0">
                <a:solidFill>
                  <a:srgbClr val="FFFFFF"/>
                </a:solidFill>
                <a:latin typeface="David" panose="020E0502060401010101" pitchFamily="34" charset="-79"/>
                <a:cs typeface="David" panose="020E0502060401010101" pitchFamily="34" charset="-79"/>
              </a:rPr>
              <a:t>3  </a:t>
            </a:r>
            <a:r>
              <a:rPr lang="he-IL" sz="4400" dirty="0">
                <a:solidFill>
                  <a:srgbClr val="FFFFFF"/>
                </a:solidFill>
                <a:latin typeface="David" panose="020E0502060401010101" pitchFamily="34" charset="-79"/>
                <a:cs typeface="David" panose="020E0502060401010101" pitchFamily="34" charset="-79"/>
              </a:rPr>
              <a:t> </a:t>
            </a:r>
            <a:r>
              <a:rPr lang="en-US" sz="4400" dirty="0" err="1">
                <a:solidFill>
                  <a:srgbClr val="FFFFFF"/>
                </a:solidFill>
                <a:latin typeface="David" panose="020E0502060401010101" pitchFamily="34" charset="-79"/>
                <a:cs typeface="David" panose="020E0502060401010101" pitchFamily="34" charset="-79"/>
              </a:rPr>
              <a:t>מטרות</a:t>
            </a:r>
            <a:r>
              <a:rPr lang="en-US" sz="4400" dirty="0">
                <a:solidFill>
                  <a:srgbClr val="FFFFFF"/>
                </a:solidFill>
                <a:latin typeface="David" panose="020E0502060401010101" pitchFamily="34" charset="-79"/>
                <a:cs typeface="David" panose="020E0502060401010101" pitchFamily="34" charset="-79"/>
              </a:rPr>
              <a:t> </a:t>
            </a:r>
            <a:r>
              <a:rPr lang="en-US" sz="4400" dirty="0" err="1">
                <a:solidFill>
                  <a:srgbClr val="FFFFFF"/>
                </a:solidFill>
                <a:latin typeface="David" panose="020E0502060401010101" pitchFamily="34" charset="-79"/>
                <a:cs typeface="David" panose="020E0502060401010101" pitchFamily="34" charset="-79"/>
              </a:rPr>
              <a:t>עיקריות</a:t>
            </a:r>
            <a:r>
              <a:rPr lang="en-US" sz="4400" dirty="0">
                <a:solidFill>
                  <a:srgbClr val="FFFFFF"/>
                </a:solidFill>
                <a:latin typeface="David" panose="020E0502060401010101" pitchFamily="34" charset="-79"/>
                <a:cs typeface="David" panose="020E0502060401010101" pitchFamily="34" charset="-79"/>
              </a:rPr>
              <a:t> </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14707E8-4C13-3FB7-25A8-2CD38180AF76}"/>
              </a:ext>
            </a:extLst>
          </p:cNvPr>
          <p:cNvSpPr>
            <a:spLocks noGrp="1"/>
          </p:cNvSpPr>
          <p:nvPr>
            <p:ph type="subTitle" idx="1"/>
          </p:nvPr>
        </p:nvSpPr>
        <p:spPr>
          <a:xfrm>
            <a:off x="1295401" y="2612256"/>
            <a:ext cx="9601196" cy="3263612"/>
          </a:xfrm>
        </p:spPr>
        <p:txBody>
          <a:bodyPr vert="horz" lIns="91440" tIns="45720" rIns="91440" bIns="45720" rtlCol="0" anchor="t">
            <a:normAutofit/>
          </a:bodyPr>
          <a:lstStyle/>
          <a:p>
            <a:pPr marL="342900" marR="0" lvl="0" indent="-342900" algn="r" rtl="1">
              <a:lnSpc>
                <a:spcPct val="90000"/>
              </a:lnSpc>
              <a:buFont typeface="Arial"/>
              <a:buChar char="•"/>
              <a:tabLst>
                <a:tab pos="457200" algn="l"/>
              </a:tabLst>
            </a:pPr>
            <a:r>
              <a:rPr lang="en-US" b="1" dirty="0">
                <a:solidFill>
                  <a:schemeClr val="tx1">
                    <a:lumMod val="85000"/>
                    <a:lumOff val="15000"/>
                  </a:schemeClr>
                </a:solidFill>
                <a:latin typeface="David" panose="020E0502060401010101" pitchFamily="34" charset="-79"/>
                <a:cs typeface="David" panose="020E0502060401010101" pitchFamily="34" charset="-79"/>
              </a:rPr>
              <a:t>נגישות </a:t>
            </a:r>
            <a:r>
              <a:rPr lang="en-US" b="1" dirty="0" err="1">
                <a:solidFill>
                  <a:schemeClr val="tx1">
                    <a:lumMod val="85000"/>
                    <a:lumOff val="15000"/>
                  </a:schemeClr>
                </a:solidFill>
                <a:latin typeface="David" panose="020E0502060401010101" pitchFamily="34" charset="-79"/>
                <a:cs typeface="David" panose="020E0502060401010101" pitchFamily="34" charset="-79"/>
              </a:rPr>
              <a:t>וחוויית</a:t>
            </a:r>
            <a:r>
              <a:rPr lang="en-US" b="1" dirty="0">
                <a:solidFill>
                  <a:schemeClr val="tx1">
                    <a:lumMod val="85000"/>
                    <a:lumOff val="15000"/>
                  </a:schemeClr>
                </a:solidFill>
                <a:latin typeface="David" panose="020E0502060401010101" pitchFamily="34" charset="-79"/>
                <a:cs typeface="David" panose="020E0502060401010101" pitchFamily="34" charset="-79"/>
              </a:rPr>
              <a:t> </a:t>
            </a:r>
            <a:r>
              <a:rPr lang="en-US" b="1" dirty="0" err="1">
                <a:solidFill>
                  <a:schemeClr val="tx1">
                    <a:lumMod val="85000"/>
                    <a:lumOff val="15000"/>
                  </a:schemeClr>
                </a:solidFill>
                <a:latin typeface="David" panose="020E0502060401010101" pitchFamily="34" charset="-79"/>
                <a:cs typeface="David" panose="020E0502060401010101" pitchFamily="34" charset="-79"/>
              </a:rPr>
              <a:t>משתמש</a:t>
            </a:r>
            <a:r>
              <a:rPr lang="en-US" b="1" dirty="0">
                <a:solidFill>
                  <a:schemeClr val="tx1">
                    <a:lumMod val="85000"/>
                    <a:lumOff val="15000"/>
                  </a:schemeClr>
                </a:solidFill>
                <a:latin typeface="David" panose="020E0502060401010101" pitchFamily="34" charset="-79"/>
                <a:cs typeface="David" panose="020E0502060401010101" pitchFamily="34" charset="-79"/>
              </a:rPr>
              <a:t> חלקה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עיצוב</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אתר</a:t>
            </a:r>
            <a:r>
              <a:rPr lang="en-US" dirty="0">
                <a:solidFill>
                  <a:schemeClr val="tx1">
                    <a:lumMod val="85000"/>
                    <a:lumOff val="15000"/>
                  </a:schemeClr>
                </a:solidFill>
                <a:latin typeface="David" panose="020E0502060401010101" pitchFamily="34" charset="-79"/>
                <a:cs typeface="David" panose="020E0502060401010101" pitchFamily="34" charset="-79"/>
              </a:rPr>
              <a:t> אינטואיטיבי </a:t>
            </a:r>
            <a:r>
              <a:rPr lang="en-US" dirty="0" err="1">
                <a:solidFill>
                  <a:schemeClr val="tx1">
                    <a:lumMod val="85000"/>
                    <a:lumOff val="15000"/>
                  </a:schemeClr>
                </a:solidFill>
                <a:latin typeface="David" panose="020E0502060401010101" pitchFamily="34" charset="-79"/>
                <a:cs typeface="David" panose="020E0502060401010101" pitchFamily="34" charset="-79"/>
              </a:rPr>
              <a:t>ונוח</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לכל</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סוגי</a:t>
            </a:r>
            <a:r>
              <a:rPr lang="en-US" dirty="0">
                <a:solidFill>
                  <a:schemeClr val="tx1">
                    <a:lumMod val="85000"/>
                    <a:lumOff val="15000"/>
                  </a:schemeClr>
                </a:solidFill>
                <a:latin typeface="David" panose="020E0502060401010101" pitchFamily="34" charset="-79"/>
                <a:cs typeface="David" panose="020E0502060401010101" pitchFamily="34" charset="-79"/>
              </a:rPr>
              <a:t> המשתמשים</a:t>
            </a:r>
            <a:r>
              <a:rPr lang="he-IL" dirty="0">
                <a:solidFill>
                  <a:schemeClr val="tx1">
                    <a:lumMod val="85000"/>
                    <a:lumOff val="15000"/>
                  </a:schemeClr>
                </a:solidFill>
                <a:latin typeface="David" panose="020E0502060401010101" pitchFamily="34" charset="-79"/>
                <a:cs typeface="David" panose="020E0502060401010101" pitchFamily="34" charset="-79"/>
              </a:rPr>
              <a:t> מהמחשבים הפרטיים, </a:t>
            </a:r>
            <a:r>
              <a:rPr lang="en-US" dirty="0" err="1">
                <a:solidFill>
                  <a:schemeClr val="tx1">
                    <a:lumMod val="85000"/>
                    <a:lumOff val="15000"/>
                  </a:schemeClr>
                </a:solidFill>
                <a:latin typeface="David" panose="020E0502060401010101" pitchFamily="34" charset="-79"/>
                <a:cs typeface="David" panose="020E0502060401010101" pitchFamily="34" charset="-79"/>
              </a:rPr>
              <a:t>חיפוש</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מהיר</a:t>
            </a:r>
            <a:r>
              <a:rPr lang="en-US" dirty="0">
                <a:solidFill>
                  <a:schemeClr val="tx1">
                    <a:lumMod val="85000"/>
                    <a:lumOff val="15000"/>
                  </a:schemeClr>
                </a:solidFill>
                <a:latin typeface="David" panose="020E0502060401010101" pitchFamily="34" charset="-79"/>
                <a:cs typeface="David" panose="020E0502060401010101" pitchFamily="34" charset="-79"/>
              </a:rPr>
              <a:t> וסינון </a:t>
            </a:r>
            <a:r>
              <a:rPr lang="en-US" dirty="0" err="1">
                <a:solidFill>
                  <a:schemeClr val="tx1">
                    <a:lumMod val="85000"/>
                    <a:lumOff val="15000"/>
                  </a:schemeClr>
                </a:solidFill>
                <a:latin typeface="David" panose="020E0502060401010101" pitchFamily="34" charset="-79"/>
                <a:cs typeface="David" panose="020E0502060401010101" pitchFamily="34" charset="-79"/>
              </a:rPr>
              <a:t>מתקדם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לפי</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פיצ'רים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של</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ספרים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he-IL" dirty="0">
                <a:solidFill>
                  <a:schemeClr val="tx1">
                    <a:lumMod val="85000"/>
                    <a:lumOff val="15000"/>
                  </a:schemeClr>
                </a:solidFill>
                <a:latin typeface="David" panose="020E0502060401010101" pitchFamily="34" charset="-79"/>
                <a:cs typeface="David" panose="020E0502060401010101" pitchFamily="34" charset="-79"/>
              </a:rPr>
              <a:t>(</a:t>
            </a:r>
            <a:r>
              <a:rPr lang="en-US" dirty="0" err="1">
                <a:solidFill>
                  <a:schemeClr val="tx1">
                    <a:lumMod val="85000"/>
                    <a:lumOff val="15000"/>
                  </a:schemeClr>
                </a:solidFill>
                <a:latin typeface="David" panose="020E0502060401010101" pitchFamily="34" charset="-79"/>
                <a:cs typeface="David" panose="020E0502060401010101" pitchFamily="34" charset="-79"/>
              </a:rPr>
              <a:t>ז'אנר</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מחבר</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אורך</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שפה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כדוגמה</a:t>
            </a:r>
            <a:r>
              <a:rPr lang="he-IL" dirty="0">
                <a:solidFill>
                  <a:schemeClr val="tx1">
                    <a:lumMod val="85000"/>
                    <a:lumOff val="15000"/>
                  </a:schemeClr>
                </a:solidFill>
                <a:latin typeface="David" panose="020E0502060401010101" pitchFamily="34" charset="-79"/>
                <a:cs typeface="David" panose="020E0502060401010101" pitchFamily="34" charset="-79"/>
              </a:rPr>
              <a:t>) </a:t>
            </a:r>
            <a:r>
              <a:rPr lang="en-US" dirty="0">
                <a:solidFill>
                  <a:schemeClr val="tx1">
                    <a:lumMod val="85000"/>
                    <a:lumOff val="15000"/>
                  </a:schemeClr>
                </a:solidFill>
                <a:latin typeface="David" panose="020E0502060401010101" pitchFamily="34" charset="-79"/>
                <a:cs typeface="David" panose="020E0502060401010101" pitchFamily="34" charset="-79"/>
              </a:rPr>
              <a:t>,</a:t>
            </a:r>
            <a:r>
              <a:rPr lang="en-US" dirty="0" err="1">
                <a:solidFill>
                  <a:schemeClr val="tx1">
                    <a:lumMod val="85000"/>
                    <a:lumOff val="15000"/>
                  </a:schemeClr>
                </a:solidFill>
                <a:latin typeface="David" panose="020E0502060401010101" pitchFamily="34" charset="-79"/>
                <a:cs typeface="David" panose="020E0502060401010101" pitchFamily="34" charset="-79"/>
              </a:rPr>
              <a:t>פיתוח</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מערכת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המלצות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חכמה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להתאמה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אישית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של</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ספרים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ללקוחות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הפועלות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במהירות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he-IL"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טעינה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מהירה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באתר</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זמן</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תגובה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מינימלי</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והתמודדות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עם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עומסים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גדולים</a:t>
            </a:r>
            <a:r>
              <a:rPr lang="he-IL" dirty="0">
                <a:solidFill>
                  <a:schemeClr val="tx1">
                    <a:lumMod val="85000"/>
                    <a:lumOff val="15000"/>
                  </a:schemeClr>
                </a:solidFill>
                <a:latin typeface="David" panose="020E0502060401010101" pitchFamily="34" charset="-79"/>
                <a:cs typeface="David" panose="020E0502060401010101" pitchFamily="34" charset="-79"/>
              </a:rPr>
              <a:t>.</a:t>
            </a:r>
            <a:endParaRPr lang="en-US" dirty="0">
              <a:solidFill>
                <a:schemeClr val="tx1">
                  <a:lumMod val="85000"/>
                  <a:lumOff val="15000"/>
                </a:schemeClr>
              </a:solidFill>
              <a:latin typeface="David" panose="020E0502060401010101" pitchFamily="34" charset="-79"/>
              <a:cs typeface="David" panose="020E0502060401010101" pitchFamily="34" charset="-79"/>
            </a:endParaRPr>
          </a:p>
          <a:p>
            <a:pPr marL="342900" marR="0" lvl="0" indent="-342900" algn="r" rtl="1">
              <a:lnSpc>
                <a:spcPct val="90000"/>
              </a:lnSpc>
              <a:buFont typeface="Arial"/>
              <a:buChar char="•"/>
              <a:tabLst>
                <a:tab pos="457200" algn="l"/>
              </a:tabLst>
            </a:pPr>
            <a:r>
              <a:rPr lang="en-US" b="1" dirty="0" err="1">
                <a:solidFill>
                  <a:schemeClr val="tx1">
                    <a:lumMod val="85000"/>
                    <a:lumOff val="15000"/>
                  </a:schemeClr>
                </a:solidFill>
                <a:latin typeface="David" panose="020E0502060401010101" pitchFamily="34" charset="-79"/>
                <a:cs typeface="David" panose="020E0502060401010101" pitchFamily="34" charset="-79"/>
              </a:rPr>
              <a:t>מחירים</a:t>
            </a:r>
            <a:r>
              <a:rPr lang="en-US" b="1" dirty="0">
                <a:solidFill>
                  <a:schemeClr val="tx1">
                    <a:lumMod val="85000"/>
                    <a:lumOff val="15000"/>
                  </a:schemeClr>
                </a:solidFill>
                <a:latin typeface="David" panose="020E0502060401010101" pitchFamily="34" charset="-79"/>
                <a:cs typeface="David" panose="020E0502060401010101" pitchFamily="34" charset="-79"/>
              </a:rPr>
              <a:t> </a:t>
            </a:r>
            <a:r>
              <a:rPr lang="en-US" b="1" dirty="0" err="1">
                <a:solidFill>
                  <a:schemeClr val="tx1">
                    <a:lumMod val="85000"/>
                    <a:lumOff val="15000"/>
                  </a:schemeClr>
                </a:solidFill>
                <a:latin typeface="David" panose="020E0502060401010101" pitchFamily="34" charset="-79"/>
                <a:cs typeface="David" panose="020E0502060401010101" pitchFamily="34" charset="-79"/>
              </a:rPr>
              <a:t>תחרותיים</a:t>
            </a:r>
            <a:r>
              <a:rPr lang="en-US" b="1" dirty="0">
                <a:solidFill>
                  <a:schemeClr val="tx1">
                    <a:lumMod val="85000"/>
                    <a:lumOff val="15000"/>
                  </a:schemeClr>
                </a:solidFill>
                <a:latin typeface="David" panose="020E0502060401010101" pitchFamily="34" charset="-79"/>
                <a:cs typeface="David" panose="020E0502060401010101" pitchFamily="34" charset="-79"/>
              </a:rPr>
              <a:t> </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he-IL"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תמחור</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אטרקטיבי</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יותר</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מהחנויות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הפיזיות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המסורתיות</a:t>
            </a:r>
            <a:endParaRPr lang="en-US" dirty="0">
              <a:solidFill>
                <a:schemeClr val="tx1">
                  <a:lumMod val="85000"/>
                  <a:lumOff val="15000"/>
                </a:schemeClr>
              </a:solidFill>
              <a:latin typeface="David" panose="020E0502060401010101" pitchFamily="34" charset="-79"/>
              <a:cs typeface="David" panose="020E0502060401010101" pitchFamily="34" charset="-79"/>
            </a:endParaRPr>
          </a:p>
          <a:p>
            <a:pPr marL="342900" marR="0" lvl="0" indent="-342900" algn="r" rtl="1">
              <a:lnSpc>
                <a:spcPct val="90000"/>
              </a:lnSpc>
              <a:buFont typeface="Arial"/>
              <a:buChar char="•"/>
              <a:tabLst>
                <a:tab pos="457200" algn="l"/>
              </a:tabLst>
            </a:pPr>
            <a:r>
              <a:rPr lang="en-US" b="1" dirty="0" err="1">
                <a:solidFill>
                  <a:schemeClr val="tx1">
                    <a:lumMod val="85000"/>
                    <a:lumOff val="15000"/>
                  </a:schemeClr>
                </a:solidFill>
                <a:latin typeface="David" panose="020E0502060401010101" pitchFamily="34" charset="-79"/>
                <a:cs typeface="David" panose="020E0502060401010101" pitchFamily="34" charset="-79"/>
              </a:rPr>
              <a:t>אמון</a:t>
            </a:r>
            <a:r>
              <a:rPr lang="en-US" b="1" dirty="0">
                <a:solidFill>
                  <a:schemeClr val="tx1">
                    <a:lumMod val="85000"/>
                    <a:lumOff val="15000"/>
                  </a:schemeClr>
                </a:solidFill>
                <a:latin typeface="David" panose="020E0502060401010101" pitchFamily="34" charset="-79"/>
                <a:cs typeface="David" panose="020E0502060401010101" pitchFamily="34" charset="-79"/>
              </a:rPr>
              <a:t> </a:t>
            </a:r>
            <a:r>
              <a:rPr lang="en-US" b="1" dirty="0" err="1">
                <a:solidFill>
                  <a:schemeClr val="tx1">
                    <a:lumMod val="85000"/>
                    <a:lumOff val="15000"/>
                  </a:schemeClr>
                </a:solidFill>
                <a:latin typeface="David" panose="020E0502060401010101" pitchFamily="34" charset="-79"/>
                <a:cs typeface="David" panose="020E0502060401010101" pitchFamily="34" charset="-79"/>
              </a:rPr>
              <a:t>הלקוחות</a:t>
            </a:r>
            <a:r>
              <a:rPr lang="he-IL" b="1" dirty="0">
                <a:solidFill>
                  <a:schemeClr val="tx1">
                    <a:lumMod val="85000"/>
                    <a:lumOff val="15000"/>
                  </a:schemeClr>
                </a:solidFill>
                <a:latin typeface="David" panose="020E0502060401010101" pitchFamily="34" charset="-79"/>
                <a:cs typeface="David" panose="020E0502060401010101" pitchFamily="34" charset="-79"/>
              </a:rPr>
              <a:t> </a:t>
            </a:r>
            <a:r>
              <a:rPr lang="en-US" dirty="0">
                <a:solidFill>
                  <a:schemeClr val="tx1">
                    <a:lumMod val="85000"/>
                    <a:lumOff val="15000"/>
                  </a:schemeClr>
                </a:solidFill>
                <a:latin typeface="David" panose="020E0502060401010101" pitchFamily="34" charset="-79"/>
                <a:cs typeface="David" panose="020E0502060401010101" pitchFamily="34" charset="-79"/>
              </a:rPr>
              <a:t>–</a:t>
            </a:r>
            <a:r>
              <a:rPr lang="he-IL"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פיתוח</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מערכת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סקירות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ודירוגים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מבוססי</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לקוחות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כדי</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לבנות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אמון</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בחברה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ולספק</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חוויית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רכישה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כמו</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כן</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שימוש</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במערכת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סליקה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אמינה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ובטוחה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והפצה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באמצעות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חברות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שילוח</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מוכרות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וטובות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יצירת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מדיניות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הוגנת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להחזרת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מוצרים</a:t>
            </a:r>
            <a:r>
              <a:rPr lang="en-US" dirty="0">
                <a:solidFill>
                  <a:schemeClr val="tx1">
                    <a:lumMod val="85000"/>
                    <a:lumOff val="15000"/>
                  </a:schemeClr>
                </a:solidFill>
                <a:latin typeface="David" panose="020E0502060401010101" pitchFamily="34" charset="-79"/>
                <a:cs typeface="David" panose="020E0502060401010101" pitchFamily="34" charset="-79"/>
              </a:rPr>
              <a:t>.</a:t>
            </a:r>
          </a:p>
          <a:p>
            <a:pPr algn="r" rtl="1">
              <a:lnSpc>
                <a:spcPct val="90000"/>
              </a:lnSpc>
              <a:buFont typeface="Arial"/>
              <a:buChar char="•"/>
            </a:pPr>
            <a:endParaRPr lang="en-US" dirty="0">
              <a:solidFill>
                <a:schemeClr val="tx1">
                  <a:lumMod val="85000"/>
                  <a:lumOff val="15000"/>
                </a:schemeClr>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61394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700C46A7-A74C-F9B9-6289-75FEA1D139AD}"/>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C81C9-C629-4916-1789-1D826E5E5CF8}"/>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pPr rtl="1"/>
            <a:r>
              <a:rPr lang="en-US" sz="4400" dirty="0" err="1">
                <a:solidFill>
                  <a:srgbClr val="FFFFFF"/>
                </a:solidFill>
                <a:latin typeface="David" panose="020E0502060401010101" pitchFamily="34" charset="-79"/>
                <a:cs typeface="David" panose="020E0502060401010101" pitchFamily="34" charset="-79"/>
              </a:rPr>
              <a:t>איך</a:t>
            </a:r>
            <a:r>
              <a:rPr lang="en-US" sz="4400" dirty="0">
                <a:solidFill>
                  <a:srgbClr val="FFFFFF"/>
                </a:solidFill>
                <a:latin typeface="David" panose="020E0502060401010101" pitchFamily="34" charset="-79"/>
                <a:cs typeface="David" panose="020E0502060401010101" pitchFamily="34" charset="-79"/>
              </a:rPr>
              <a:t> </a:t>
            </a:r>
            <a:r>
              <a:rPr lang="en-US" sz="4400" dirty="0" err="1">
                <a:solidFill>
                  <a:srgbClr val="FFFFFF"/>
                </a:solidFill>
                <a:latin typeface="David" panose="020E0502060401010101" pitchFamily="34" charset="-79"/>
                <a:cs typeface="David" panose="020E0502060401010101" pitchFamily="34" charset="-79"/>
              </a:rPr>
              <a:t>נממש</a:t>
            </a:r>
            <a:r>
              <a:rPr lang="en-US" sz="4400" dirty="0">
                <a:solidFill>
                  <a:srgbClr val="FFFFFF"/>
                </a:solidFill>
                <a:latin typeface="David" panose="020E0502060401010101" pitchFamily="34" charset="-79"/>
                <a:cs typeface="David" panose="020E0502060401010101" pitchFamily="34" charset="-79"/>
              </a:rPr>
              <a:t> </a:t>
            </a:r>
            <a:r>
              <a:rPr lang="en-US" sz="4400" dirty="0" err="1">
                <a:solidFill>
                  <a:srgbClr val="FFFFFF"/>
                </a:solidFill>
                <a:latin typeface="David" panose="020E0502060401010101" pitchFamily="34" charset="-79"/>
                <a:cs typeface="David" panose="020E0502060401010101" pitchFamily="34" charset="-79"/>
              </a:rPr>
              <a:t>את</a:t>
            </a:r>
            <a:r>
              <a:rPr lang="en-US" sz="4400" dirty="0">
                <a:solidFill>
                  <a:srgbClr val="FFFFFF"/>
                </a:solidFill>
                <a:latin typeface="David" panose="020E0502060401010101" pitchFamily="34" charset="-79"/>
                <a:cs typeface="David" panose="020E0502060401010101" pitchFamily="34" charset="-79"/>
              </a:rPr>
              <a:t> </a:t>
            </a:r>
            <a:r>
              <a:rPr lang="en-US" sz="4400" dirty="0" err="1">
                <a:solidFill>
                  <a:srgbClr val="FFFFFF"/>
                </a:solidFill>
                <a:latin typeface="David" panose="020E0502060401010101" pitchFamily="34" charset="-79"/>
                <a:cs typeface="David" panose="020E0502060401010101" pitchFamily="34" charset="-79"/>
              </a:rPr>
              <a:t>המטרות</a:t>
            </a:r>
            <a:r>
              <a:rPr lang="en-US" sz="4400" dirty="0">
                <a:solidFill>
                  <a:srgbClr val="FFFFFF"/>
                </a:solidFill>
                <a:latin typeface="David" panose="020E0502060401010101" pitchFamily="34" charset="-79"/>
                <a:cs typeface="David" panose="020E0502060401010101" pitchFamily="34" charset="-79"/>
              </a:rPr>
              <a:t>?</a:t>
            </a: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C638757-9C62-2B03-A8F7-0E3546054313}"/>
              </a:ext>
            </a:extLst>
          </p:cNvPr>
          <p:cNvSpPr>
            <a:spLocks noGrp="1"/>
          </p:cNvSpPr>
          <p:nvPr>
            <p:ph type="subTitle" idx="1"/>
          </p:nvPr>
        </p:nvSpPr>
        <p:spPr>
          <a:xfrm>
            <a:off x="1295401" y="2612255"/>
            <a:ext cx="9601196" cy="4108583"/>
          </a:xfrm>
        </p:spPr>
        <p:txBody>
          <a:bodyPr vert="horz" lIns="91440" tIns="45720" rIns="91440" bIns="45720" rtlCol="0" anchor="t">
            <a:normAutofit fontScale="92500"/>
          </a:bodyPr>
          <a:lstStyle/>
          <a:p>
            <a:pPr marL="342900" marR="0" lvl="0" indent="-342900" algn="r" rtl="1">
              <a:lnSpc>
                <a:spcPct val="90000"/>
              </a:lnSpc>
              <a:buFont typeface="Arial"/>
              <a:buChar char="•"/>
              <a:tabLst>
                <a:tab pos="457200" algn="l"/>
              </a:tabLst>
            </a:pPr>
            <a:r>
              <a:rPr lang="en-US" b="1" dirty="0">
                <a:solidFill>
                  <a:schemeClr val="tx1">
                    <a:lumMod val="85000"/>
                    <a:lumOff val="15000"/>
                  </a:schemeClr>
                </a:solidFill>
                <a:latin typeface="David" panose="020E0502060401010101" pitchFamily="34" charset="-79"/>
                <a:cs typeface="David" panose="020E0502060401010101" pitchFamily="34" charset="-79"/>
              </a:rPr>
              <a:t>נגישות </a:t>
            </a:r>
            <a:r>
              <a:rPr lang="en-US" b="1" dirty="0" err="1">
                <a:solidFill>
                  <a:schemeClr val="tx1">
                    <a:lumMod val="85000"/>
                    <a:lumOff val="15000"/>
                  </a:schemeClr>
                </a:solidFill>
                <a:latin typeface="David" panose="020E0502060401010101" pitchFamily="34" charset="-79"/>
                <a:cs typeface="David" panose="020E0502060401010101" pitchFamily="34" charset="-79"/>
              </a:rPr>
              <a:t>וחוויית</a:t>
            </a:r>
            <a:r>
              <a:rPr lang="en-US" b="1" dirty="0">
                <a:solidFill>
                  <a:schemeClr val="tx1">
                    <a:lumMod val="85000"/>
                    <a:lumOff val="15000"/>
                  </a:schemeClr>
                </a:solidFill>
                <a:latin typeface="David" panose="020E0502060401010101" pitchFamily="34" charset="-79"/>
                <a:cs typeface="David" panose="020E0502060401010101" pitchFamily="34" charset="-79"/>
              </a:rPr>
              <a:t> </a:t>
            </a:r>
            <a:r>
              <a:rPr lang="en-US" b="1" dirty="0" err="1">
                <a:solidFill>
                  <a:schemeClr val="tx1">
                    <a:lumMod val="85000"/>
                    <a:lumOff val="15000"/>
                  </a:schemeClr>
                </a:solidFill>
                <a:latin typeface="David" panose="020E0502060401010101" pitchFamily="34" charset="-79"/>
                <a:cs typeface="David" panose="020E0502060401010101" pitchFamily="34" charset="-79"/>
              </a:rPr>
              <a:t>משתמש</a:t>
            </a:r>
            <a:r>
              <a:rPr lang="en-US" b="1" dirty="0">
                <a:solidFill>
                  <a:schemeClr val="tx1">
                    <a:lumMod val="85000"/>
                    <a:lumOff val="15000"/>
                  </a:schemeClr>
                </a:solidFill>
                <a:latin typeface="David" panose="020E0502060401010101" pitchFamily="34" charset="-79"/>
                <a:cs typeface="David" panose="020E0502060401010101" pitchFamily="34" charset="-79"/>
              </a:rPr>
              <a:t> חלקה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מיקוד</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בממשקי</a:t>
            </a:r>
            <a:r>
              <a:rPr lang="en-US" dirty="0">
                <a:solidFill>
                  <a:schemeClr val="tx1">
                    <a:lumMod val="85000"/>
                    <a:lumOff val="15000"/>
                  </a:schemeClr>
                </a:solidFill>
                <a:latin typeface="David" panose="020E0502060401010101" pitchFamily="34" charset="-79"/>
                <a:cs typeface="David" panose="020E0502060401010101" pitchFamily="34" charset="-79"/>
              </a:rPr>
              <a:t> UI/UX </a:t>
            </a:r>
            <a:r>
              <a:rPr lang="he-IL"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מתקדמים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ואינטואיטיביים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בניית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מערכת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חיפוש</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חכמה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וסינון</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דינמי</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ופיתוח</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אלגוריתמים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he-IL" dirty="0">
                <a:solidFill>
                  <a:schemeClr val="tx1">
                    <a:lumMod val="85000"/>
                    <a:lumOff val="15000"/>
                  </a:schemeClr>
                </a:solidFill>
                <a:latin typeface="David" panose="020E0502060401010101" pitchFamily="34" charset="-79"/>
                <a:cs typeface="David" panose="020E0502060401010101" pitchFamily="34" charset="-79"/>
              </a:rPr>
              <a:t>של מערכות המלצה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שימוש</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בשרתי</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ענן</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מתקדמים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לסקיילביליות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גבוהה</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עיבוד</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נתונים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מהיר</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והתמודדות</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עם</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en-US" dirty="0" err="1">
                <a:solidFill>
                  <a:schemeClr val="tx1">
                    <a:lumMod val="85000"/>
                    <a:lumOff val="15000"/>
                  </a:schemeClr>
                </a:solidFill>
                <a:latin typeface="David" panose="020E0502060401010101" pitchFamily="34" charset="-79"/>
                <a:cs typeface="David" panose="020E0502060401010101" pitchFamily="34" charset="-79"/>
              </a:rPr>
              <a:t>עומסים</a:t>
            </a:r>
            <a:r>
              <a:rPr lang="he-IL" dirty="0">
                <a:solidFill>
                  <a:schemeClr val="tx1">
                    <a:lumMod val="85000"/>
                    <a:lumOff val="15000"/>
                  </a:schemeClr>
                </a:solidFill>
                <a:latin typeface="David" panose="020E0502060401010101" pitchFamily="34" charset="-79"/>
                <a:cs typeface="David" panose="020E0502060401010101" pitchFamily="34" charset="-79"/>
              </a:rPr>
              <a:t>.</a:t>
            </a:r>
            <a:endParaRPr lang="en-US" dirty="0">
              <a:solidFill>
                <a:schemeClr val="tx1">
                  <a:lumMod val="85000"/>
                  <a:lumOff val="15000"/>
                </a:schemeClr>
              </a:solidFill>
              <a:latin typeface="David" panose="020E0502060401010101" pitchFamily="34" charset="-79"/>
              <a:cs typeface="David" panose="020E0502060401010101" pitchFamily="34" charset="-79"/>
            </a:endParaRPr>
          </a:p>
          <a:p>
            <a:pPr marL="342900" indent="-342900" algn="r" rtl="1">
              <a:lnSpc>
                <a:spcPct val="90000"/>
              </a:lnSpc>
              <a:buFont typeface="Arial"/>
              <a:buChar char="•"/>
              <a:tabLst>
                <a:tab pos="457200" algn="l"/>
              </a:tabLst>
            </a:pPr>
            <a:r>
              <a:rPr lang="en-US" b="1" dirty="0" err="1">
                <a:solidFill>
                  <a:schemeClr val="tx1">
                    <a:lumMod val="85000"/>
                    <a:lumOff val="15000"/>
                  </a:schemeClr>
                </a:solidFill>
                <a:latin typeface="David" panose="020E0502060401010101" pitchFamily="34" charset="-79"/>
                <a:cs typeface="David" panose="020E0502060401010101" pitchFamily="34" charset="-79"/>
              </a:rPr>
              <a:t>מחירים</a:t>
            </a:r>
            <a:r>
              <a:rPr lang="en-US" b="1" dirty="0">
                <a:solidFill>
                  <a:schemeClr val="tx1">
                    <a:lumMod val="85000"/>
                    <a:lumOff val="15000"/>
                  </a:schemeClr>
                </a:solidFill>
                <a:latin typeface="David" panose="020E0502060401010101" pitchFamily="34" charset="-79"/>
                <a:cs typeface="David" panose="020E0502060401010101" pitchFamily="34" charset="-79"/>
              </a:rPr>
              <a:t> </a:t>
            </a:r>
            <a:r>
              <a:rPr lang="en-US" b="1" dirty="0" err="1">
                <a:solidFill>
                  <a:schemeClr val="tx1">
                    <a:lumMod val="85000"/>
                    <a:lumOff val="15000"/>
                  </a:schemeClr>
                </a:solidFill>
                <a:latin typeface="David" panose="020E0502060401010101" pitchFamily="34" charset="-79"/>
                <a:cs typeface="David" panose="020E0502060401010101" pitchFamily="34" charset="-79"/>
              </a:rPr>
              <a:t>תחרותיים</a:t>
            </a:r>
            <a:r>
              <a:rPr lang="en-US" b="1" dirty="0">
                <a:solidFill>
                  <a:schemeClr val="tx1">
                    <a:lumMod val="85000"/>
                    <a:lumOff val="15000"/>
                  </a:schemeClr>
                </a:solidFill>
                <a:latin typeface="David" panose="020E0502060401010101" pitchFamily="34" charset="-79"/>
                <a:cs typeface="David" panose="020E0502060401010101" pitchFamily="34" charset="-79"/>
              </a:rPr>
              <a:t> </a:t>
            </a:r>
            <a:r>
              <a:rPr lang="en-US" dirty="0">
                <a:solidFill>
                  <a:schemeClr val="tx1">
                    <a:lumMod val="85000"/>
                    <a:lumOff val="15000"/>
                  </a:schemeClr>
                </a:solidFill>
                <a:latin typeface="David" panose="020E0502060401010101" pitchFamily="34" charset="-79"/>
                <a:cs typeface="David" panose="020E0502060401010101" pitchFamily="34" charset="-79"/>
              </a:rPr>
              <a:t>–</a:t>
            </a:r>
            <a:r>
              <a:rPr lang="he-IL" dirty="0">
                <a:solidFill>
                  <a:schemeClr val="tx1">
                    <a:lumMod val="85000"/>
                    <a:lumOff val="15000"/>
                  </a:schemeClr>
                </a:solidFill>
                <a:latin typeface="David" panose="020E0502060401010101" pitchFamily="34" charset="-79"/>
                <a:cs typeface="David" panose="020E0502060401010101" pitchFamily="34" charset="-79"/>
              </a:rPr>
              <a:t> ביטול עלויות שוטפות כמו שכירות יקרה של חנות קימונואית במיקום טוב, ביטוח, עובדים, תחזוקה כדוגמה, ובמקומם להשתמש בשירותים דגיטליים בעולמות שצויינו קודם לכן. רכישה של כמויות ספרים גדולה יותר לצורך הוזלה, שימוש באסטרגיות בעולמות השיווק בין אם בתוך מיקום החברה בתוך שרשרת ההפצה או בין רכישת מחסנים בפרפריה במיקומים אסטרטגיים. ביצוע אסטרטגיות בעולם ההנחות והמבצעים באמצעות ניתוח נתונים של כלכלנים, הכל בהתאם לקביעת יעדים עסקיים ולמקסום הרווחיות. </a:t>
            </a:r>
          </a:p>
          <a:p>
            <a:pPr marL="342900" marR="0" lvl="0" indent="-342900" algn="r" rtl="1">
              <a:lnSpc>
                <a:spcPct val="90000"/>
              </a:lnSpc>
              <a:buFont typeface="Arial"/>
              <a:buChar char="•"/>
              <a:tabLst>
                <a:tab pos="457200" algn="l"/>
              </a:tabLst>
            </a:pPr>
            <a:r>
              <a:rPr lang="en-US" b="1" dirty="0" err="1">
                <a:solidFill>
                  <a:schemeClr val="tx1">
                    <a:lumMod val="85000"/>
                    <a:lumOff val="15000"/>
                  </a:schemeClr>
                </a:solidFill>
                <a:latin typeface="David" panose="020E0502060401010101" pitchFamily="34" charset="-79"/>
                <a:cs typeface="David" panose="020E0502060401010101" pitchFamily="34" charset="-79"/>
              </a:rPr>
              <a:t>אמון</a:t>
            </a:r>
            <a:r>
              <a:rPr lang="en-US" b="1" dirty="0">
                <a:solidFill>
                  <a:schemeClr val="tx1">
                    <a:lumMod val="85000"/>
                    <a:lumOff val="15000"/>
                  </a:schemeClr>
                </a:solidFill>
                <a:latin typeface="David" panose="020E0502060401010101" pitchFamily="34" charset="-79"/>
                <a:cs typeface="David" panose="020E0502060401010101" pitchFamily="34" charset="-79"/>
              </a:rPr>
              <a:t> </a:t>
            </a:r>
            <a:r>
              <a:rPr lang="en-US" b="1" dirty="0" err="1">
                <a:solidFill>
                  <a:schemeClr val="tx1">
                    <a:lumMod val="85000"/>
                    <a:lumOff val="15000"/>
                  </a:schemeClr>
                </a:solidFill>
                <a:latin typeface="David" panose="020E0502060401010101" pitchFamily="34" charset="-79"/>
                <a:cs typeface="David" panose="020E0502060401010101" pitchFamily="34" charset="-79"/>
              </a:rPr>
              <a:t>הלקוחות</a:t>
            </a:r>
            <a:r>
              <a:rPr lang="he-IL" b="1" dirty="0">
                <a:solidFill>
                  <a:schemeClr val="tx1">
                    <a:lumMod val="85000"/>
                    <a:lumOff val="15000"/>
                  </a:schemeClr>
                </a:solidFill>
                <a:latin typeface="David" panose="020E0502060401010101" pitchFamily="34" charset="-79"/>
                <a:cs typeface="David" panose="020E0502060401010101" pitchFamily="34" charset="-79"/>
              </a:rPr>
              <a:t> </a:t>
            </a:r>
            <a:r>
              <a:rPr lang="en-US" dirty="0">
                <a:solidFill>
                  <a:schemeClr val="tx1">
                    <a:lumMod val="85000"/>
                    <a:lumOff val="15000"/>
                  </a:schemeClr>
                </a:solidFill>
                <a:latin typeface="David" panose="020E0502060401010101" pitchFamily="34" charset="-79"/>
                <a:cs typeface="David" panose="020E0502060401010101" pitchFamily="34" charset="-79"/>
              </a:rPr>
              <a:t>–   </a:t>
            </a:r>
            <a:r>
              <a:rPr lang="he-IL" dirty="0">
                <a:solidFill>
                  <a:schemeClr val="tx1">
                    <a:lumMod val="85000"/>
                    <a:lumOff val="15000"/>
                  </a:schemeClr>
                </a:solidFill>
                <a:latin typeface="David" panose="020E0502060401010101" pitchFamily="34" charset="-79"/>
                <a:cs typeface="David" panose="020E0502060401010101" pitchFamily="34" charset="-79"/>
              </a:rPr>
              <a:t>יצירת מערכת דירוגים שקופה להצגת ביקורות חיוביות ושליליות של הצרכנים, תוך מתן תגמולים למשתמשים פעילים שמספקים חוות דעת. השקעה בפרוטוקולי אבטחה לתחושת הביטחון מצד הלקוחות, שילוב שירותי תשלום אמינים כמו </a:t>
            </a:r>
            <a:r>
              <a:rPr lang="en-US" dirty="0">
                <a:solidFill>
                  <a:schemeClr val="tx1">
                    <a:lumMod val="85000"/>
                    <a:lumOff val="15000"/>
                  </a:schemeClr>
                </a:solidFill>
                <a:latin typeface="David" panose="020E0502060401010101" pitchFamily="34" charset="-79"/>
                <a:cs typeface="David" panose="020E0502060401010101" pitchFamily="34" charset="-79"/>
              </a:rPr>
              <a:t>PayPal</a:t>
            </a:r>
            <a:r>
              <a:rPr lang="he-IL" dirty="0">
                <a:solidFill>
                  <a:schemeClr val="tx1">
                    <a:lumMod val="85000"/>
                    <a:lumOff val="15000"/>
                  </a:schemeClr>
                </a:solidFill>
                <a:latin typeface="David" panose="020E0502060401010101" pitchFamily="34" charset="-79"/>
                <a:cs typeface="David" panose="020E0502060401010101" pitchFamily="34" charset="-79"/>
              </a:rPr>
              <a:t>. הטמעת מערכת ליישוב מחלוקות פנימית בתוך הפלטפורמה. שיתוף פעולה עם חברות שילוח מובילות כמו </a:t>
            </a:r>
            <a:r>
              <a:rPr lang="en-US" dirty="0">
                <a:solidFill>
                  <a:schemeClr val="tx1">
                    <a:lumMod val="85000"/>
                    <a:lumOff val="15000"/>
                  </a:schemeClr>
                </a:solidFill>
                <a:latin typeface="David" panose="020E0502060401010101" pitchFamily="34" charset="-79"/>
                <a:cs typeface="David" panose="020E0502060401010101" pitchFamily="34" charset="-79"/>
              </a:rPr>
              <a:t>FedEx, UPS, DHL, </a:t>
            </a:r>
            <a:r>
              <a:rPr lang="he-IL" dirty="0">
                <a:solidFill>
                  <a:schemeClr val="tx1">
                    <a:lumMod val="85000"/>
                    <a:lumOff val="15000"/>
                  </a:schemeClr>
                </a:solidFill>
                <a:latin typeface="David" panose="020E0502060401010101" pitchFamily="34" charset="-79"/>
                <a:cs typeface="David" panose="020E0502060401010101" pitchFamily="34" charset="-79"/>
              </a:rPr>
              <a:t> תוך הדגשת שירות מעקב בזמן אמת אחר סטטוס ומיקום החבילה לשיפור הגברת האמון במערכת</a:t>
            </a:r>
            <a:r>
              <a:rPr lang="en-US" dirty="0">
                <a:solidFill>
                  <a:schemeClr val="tx1">
                    <a:lumMod val="85000"/>
                    <a:lumOff val="15000"/>
                  </a:schemeClr>
                </a:solidFill>
                <a:latin typeface="David" panose="020E0502060401010101" pitchFamily="34" charset="-79"/>
                <a:cs typeface="David" panose="020E0502060401010101" pitchFamily="34" charset="-79"/>
              </a:rPr>
              <a:t>.</a:t>
            </a:r>
          </a:p>
          <a:p>
            <a:pPr algn="r" rtl="1">
              <a:lnSpc>
                <a:spcPct val="90000"/>
              </a:lnSpc>
              <a:buFont typeface="Arial"/>
              <a:buChar char="•"/>
            </a:pPr>
            <a:endParaRPr lang="en-US" dirty="0">
              <a:solidFill>
                <a:schemeClr val="tx1">
                  <a:lumMod val="85000"/>
                  <a:lumOff val="15000"/>
                </a:schemeClr>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6934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4452D03E-EDFA-1229-1607-7063545F8142}"/>
            </a:ext>
          </a:extLst>
        </p:cNvPr>
        <p:cNvGrpSpPr/>
        <p:nvPr/>
      </p:nvGrpSpPr>
      <p:grpSpPr>
        <a:xfrm>
          <a:off x="0" y="0"/>
          <a:ext cx="0" cy="0"/>
          <a:chOff x="0" y="0"/>
          <a:chExt cx="0" cy="0"/>
        </a:xfrm>
      </p:grpSpPr>
      <p:grpSp>
        <p:nvGrpSpPr>
          <p:cNvPr id="41" name="Group 40">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2" name="Picture 41">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4" name="Picture 43">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5" name="Picture 44">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47" name="Straight Connector 46">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49" name="Rectangle 48">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0B3FC-D300-D4EE-A8C7-40937701AE8D}"/>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he-IL" sz="4400" dirty="0">
                <a:solidFill>
                  <a:srgbClr val="FFFFFF"/>
                </a:solidFill>
                <a:latin typeface="David" panose="020E0502060401010101" pitchFamily="34" charset="-79"/>
                <a:cs typeface="David" panose="020E0502060401010101" pitchFamily="34" charset="-79"/>
              </a:rPr>
              <a:t>המוטיבציה של אמזון בהקמת פלטפורמה מאגדת</a:t>
            </a:r>
            <a:endParaRPr lang="en-US" sz="4400" dirty="0">
              <a:solidFill>
                <a:srgbClr val="FFFFFF"/>
              </a:solidFill>
              <a:latin typeface="David" panose="020E0502060401010101" pitchFamily="34" charset="-79"/>
              <a:cs typeface="David" panose="020E0502060401010101" pitchFamily="34" charset="-79"/>
            </a:endParaRPr>
          </a:p>
        </p:txBody>
      </p:sp>
      <p:sp>
        <p:nvSpPr>
          <p:cNvPr id="53" name="Rectangle 52">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5" name="Rectangle 54">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79C407C-A426-B2D4-D2A8-8ABC3B14F49E}"/>
              </a:ext>
            </a:extLst>
          </p:cNvPr>
          <p:cNvSpPr>
            <a:spLocks noGrp="1"/>
          </p:cNvSpPr>
          <p:nvPr>
            <p:ph type="subTitle" idx="1"/>
          </p:nvPr>
        </p:nvSpPr>
        <p:spPr>
          <a:xfrm>
            <a:off x="1293814" y="2454715"/>
            <a:ext cx="9601196" cy="3263612"/>
          </a:xfrm>
        </p:spPr>
        <p:txBody>
          <a:bodyPr vert="horz" lIns="91440" tIns="45720" rIns="91440" bIns="45720" rtlCol="0" anchor="t">
            <a:noAutofit/>
          </a:bodyPr>
          <a:lstStyle/>
          <a:p>
            <a:pPr algn="r" rtl="1"/>
            <a:r>
              <a:rPr lang="he-IL" sz="1300" dirty="0">
                <a:latin typeface="David" panose="020E0502060401010101" pitchFamily="34" charset="-79"/>
                <a:cs typeface="David" panose="020E0502060401010101" pitchFamily="34" charset="-79"/>
              </a:rPr>
              <a:t>לחברת אמזון יש מוטיבציה גבוהה בהקמת פלטפורמה שמאגדת את כל המידע והחנויות במקום אחד, הערך לכך הוא גדול מאוד.</a:t>
            </a:r>
          </a:p>
          <a:p>
            <a:pPr algn="r" rtl="1">
              <a:buFont typeface="+mj-lt"/>
              <a:buAutoNum type="arabicPeriod"/>
            </a:pPr>
            <a:r>
              <a:rPr lang="he-IL" sz="1300" b="1" dirty="0">
                <a:latin typeface="David" panose="020E0502060401010101" pitchFamily="34" charset="-79"/>
                <a:cs typeface="David" panose="020E0502060401010101" pitchFamily="34" charset="-79"/>
              </a:rPr>
              <a:t>הרחבת היצע המוצרים והגדלת ההכנסות</a:t>
            </a:r>
            <a:r>
              <a:rPr lang="he-IL" sz="1300" dirty="0">
                <a:latin typeface="David" panose="020E0502060401010101" pitchFamily="34" charset="-79"/>
                <a:cs typeface="David" panose="020E0502060401010101" pitchFamily="34" charset="-79"/>
              </a:rPr>
              <a:t> – הפלטפורמה מציעה ללקוחות מגוון רחב יותר של מוצרים, מבלי שאמזון תצטרך להחזיק מלאי פיזי בעצמה. כך היא מייצרת הכנסה נוספת דרך עמלות על מכירות.</a:t>
            </a:r>
          </a:p>
          <a:p>
            <a:pPr algn="r" rtl="1">
              <a:buFont typeface="+mj-lt"/>
              <a:buAutoNum type="arabicPeriod"/>
            </a:pPr>
            <a:r>
              <a:rPr lang="he-IL" sz="1300" b="1" dirty="0">
                <a:latin typeface="David" panose="020E0502060401010101" pitchFamily="34" charset="-79"/>
                <a:cs typeface="David" panose="020E0502060401010101" pitchFamily="34" charset="-79"/>
              </a:rPr>
              <a:t>משיכת לקוחות פוטנציאליים</a:t>
            </a:r>
            <a:r>
              <a:rPr lang="he-IL" sz="1300" dirty="0">
                <a:latin typeface="David" panose="020E0502060401010101" pitchFamily="34" charset="-79"/>
                <a:cs typeface="David" panose="020E0502060401010101" pitchFamily="34" charset="-79"/>
              </a:rPr>
              <a:t> – ככל שהמגוון גדל, הפלטפורמה הופכת ליעד אטרקטיבי יותר, מה שמגדיל את מספר המשתמשים ומחזק את מעמד החברה בשוק.</a:t>
            </a:r>
          </a:p>
          <a:p>
            <a:pPr algn="r" rtl="1">
              <a:buFont typeface="+mj-lt"/>
              <a:buAutoNum type="arabicPeriod"/>
            </a:pPr>
            <a:r>
              <a:rPr lang="he-IL" sz="1300" b="1" dirty="0">
                <a:latin typeface="David" panose="020E0502060401010101" pitchFamily="34" charset="-79"/>
                <a:cs typeface="David" panose="020E0502060401010101" pitchFamily="34" charset="-79"/>
              </a:rPr>
              <a:t>למידה ושיפור אסטרטגי</a:t>
            </a:r>
            <a:r>
              <a:rPr lang="he-IL" sz="1300" dirty="0">
                <a:latin typeface="David" panose="020E0502060401010101" pitchFamily="34" charset="-79"/>
                <a:cs typeface="David" panose="020E0502060401010101" pitchFamily="34" charset="-79"/>
              </a:rPr>
              <a:t> – סוחרים חדשים מציפים צרכים וכלים שיעזרו להם למכור טוב יותר, מה שמאפשר לאמזון לזהות שינויים בשוק ולהתאים את האסטרטגיה שלה בהתאם.</a:t>
            </a:r>
          </a:p>
          <a:p>
            <a:pPr algn="r" rtl="1">
              <a:buFont typeface="+mj-lt"/>
              <a:buAutoNum type="arabicPeriod"/>
            </a:pPr>
            <a:r>
              <a:rPr lang="he-IL" sz="1300" b="1" dirty="0">
                <a:latin typeface="David" panose="020E0502060401010101" pitchFamily="34" charset="-79"/>
                <a:cs typeface="David" panose="020E0502060401010101" pitchFamily="34" charset="-79"/>
              </a:rPr>
              <a:t>ניצול דאטה לניתוח והפקת תובנות</a:t>
            </a:r>
            <a:r>
              <a:rPr lang="he-IL" sz="1300" dirty="0">
                <a:latin typeface="David" panose="020E0502060401010101" pitchFamily="34" charset="-79"/>
                <a:cs typeface="David" panose="020E0502060401010101" pitchFamily="34" charset="-79"/>
              </a:rPr>
              <a:t> – איסוף כמויות גדולות של נתונים מאפשר לאנשי מדעי הנתונים והבינה המלאכותית לבצע ניתוחים, ליצור תחזיות ולפתח מודלים מבוססי נתונים המשפרים את הרווחיות.</a:t>
            </a:r>
          </a:p>
          <a:p>
            <a:pPr algn="r" rtl="1">
              <a:buFont typeface="+mj-lt"/>
              <a:buAutoNum type="arabicPeriod"/>
            </a:pPr>
            <a:r>
              <a:rPr lang="he-IL" sz="1300" b="1" dirty="0">
                <a:latin typeface="David" panose="020E0502060401010101" pitchFamily="34" charset="-79"/>
                <a:cs typeface="David" panose="020E0502060401010101" pitchFamily="34" charset="-79"/>
              </a:rPr>
              <a:t>זיהוי ביקושים ויצירת יתרון תחרותי</a:t>
            </a:r>
            <a:r>
              <a:rPr lang="he-IL" sz="1300" dirty="0">
                <a:latin typeface="David" panose="020E0502060401010101" pitchFamily="34" charset="-79"/>
                <a:cs typeface="David" panose="020E0502060401010101" pitchFamily="34" charset="-79"/>
              </a:rPr>
              <a:t> – אמזון יכולה לנתח את העדפות הלקוחות, לבחון ביקושים בתחומים שונים ולהחליט על ייצור מותג פרטי או רכישת מוצרים בעצמה. לאמזון יתרון משמעותי בשליטתה בהצגת המוצרים.</a:t>
            </a:r>
          </a:p>
          <a:p>
            <a:pPr algn="r" rtl="1">
              <a:buFont typeface="+mj-lt"/>
              <a:buAutoNum type="arabicPeriod"/>
            </a:pPr>
            <a:r>
              <a:rPr lang="he-IL" sz="1300" b="1" dirty="0">
                <a:latin typeface="David" panose="020E0502060401010101" pitchFamily="34" charset="-79"/>
                <a:cs typeface="David" panose="020E0502060401010101" pitchFamily="34" charset="-79"/>
              </a:rPr>
              <a:t>שיפור חוויית הרכישה באמצעות מוצרים משלימים</a:t>
            </a:r>
            <a:r>
              <a:rPr lang="he-IL" sz="1300" dirty="0">
                <a:latin typeface="David" panose="020E0502060401010101" pitchFamily="34" charset="-79"/>
                <a:cs typeface="David" panose="020E0502060401010101" pitchFamily="34" charset="-79"/>
              </a:rPr>
              <a:t> – הפלטפורמה מאפשרת רכישה של מוצרים שונים ממספר סוחרים בעסקה אחת, מה שמגביר את הנוחות עבור הלקוחות ומגדיל את היקף העסקאות.</a:t>
            </a:r>
          </a:p>
          <a:p>
            <a:pPr algn="r" rtl="1">
              <a:buFont typeface="+mj-lt"/>
              <a:buAutoNum type="arabicPeriod"/>
            </a:pPr>
            <a:r>
              <a:rPr lang="he-IL" sz="1300" b="1" dirty="0">
                <a:latin typeface="David" panose="020E0502060401010101" pitchFamily="34" charset="-79"/>
                <a:cs typeface="David" panose="020E0502060401010101" pitchFamily="34" charset="-79"/>
              </a:rPr>
              <a:t>פרסום אורגני שמונע על ידי סוחרים</a:t>
            </a:r>
            <a:r>
              <a:rPr lang="he-IL" sz="1300" dirty="0">
                <a:latin typeface="David" panose="020E0502060401010101" pitchFamily="34" charset="-79"/>
                <a:cs typeface="David" panose="020E0502060401010101" pitchFamily="34" charset="-79"/>
              </a:rPr>
              <a:t> – מגוון המוצרים והערך שהפלטפורמה מספקת נוצרים בעבודה של הסוחרים עצמם, שמשקיעים בקידום ומכירה, מה שתורם לחשיפה ולצמיחת המותג של אמזון ללא השקעה ישירה מצידה.</a:t>
            </a:r>
          </a:p>
        </p:txBody>
      </p:sp>
    </p:spTree>
    <p:extLst>
      <p:ext uri="{BB962C8B-B14F-4D97-AF65-F5344CB8AC3E}">
        <p14:creationId xmlns:p14="http://schemas.microsoft.com/office/powerpoint/2010/main" val="2420161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2E8ABF08-10DF-C35F-67FC-F5625001D832}"/>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F60A6-438F-042B-BD89-F6DCE7794809}"/>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he-IL" sz="4400" dirty="0">
                <a:solidFill>
                  <a:srgbClr val="FFFFFF"/>
                </a:solidFill>
              </a:rPr>
              <a:t>משתמשי הפלטפורמה</a:t>
            </a:r>
            <a:endParaRPr lang="en-US" sz="440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60071C24-37D8-1C89-E96F-A6A645D6C42F}"/>
              </a:ext>
            </a:extLst>
          </p:cNvPr>
          <p:cNvPicPr>
            <a:picLocks noChangeAspect="1"/>
          </p:cNvPicPr>
          <p:nvPr/>
        </p:nvPicPr>
        <p:blipFill>
          <a:blip r:embed="rId6"/>
          <a:stretch>
            <a:fillRect/>
          </a:stretch>
        </p:blipFill>
        <p:spPr>
          <a:xfrm>
            <a:off x="99175" y="2857570"/>
            <a:ext cx="11993649" cy="3429479"/>
          </a:xfrm>
          <a:prstGeom prst="rect">
            <a:avLst/>
          </a:prstGeom>
        </p:spPr>
      </p:pic>
    </p:spTree>
    <p:extLst>
      <p:ext uri="{BB962C8B-B14F-4D97-AF65-F5344CB8AC3E}">
        <p14:creationId xmlns:p14="http://schemas.microsoft.com/office/powerpoint/2010/main" val="239444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AB10F58A-39A4-3BCE-2EBC-C2CFDCECD45D}"/>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0C5BE-6309-11FC-FA01-939469BF335B}"/>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en-US" sz="4400" dirty="0">
                <a:solidFill>
                  <a:srgbClr val="FFFFFF"/>
                </a:solidFill>
              </a:rPr>
              <a:t>KPIs – </a:t>
            </a:r>
            <a:r>
              <a:rPr lang="he-IL" sz="4400" dirty="0">
                <a:solidFill>
                  <a:srgbClr val="FFFFFF"/>
                </a:solidFill>
              </a:rPr>
              <a:t>מדדי זהב</a:t>
            </a:r>
            <a:endParaRPr lang="en-US" sz="440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0BDB0CC-FE73-330D-EC44-1803C3E65CCF}"/>
              </a:ext>
            </a:extLst>
          </p:cNvPr>
          <p:cNvSpPr>
            <a:spLocks noGrp="1"/>
          </p:cNvSpPr>
          <p:nvPr>
            <p:ph type="subTitle" idx="1"/>
          </p:nvPr>
        </p:nvSpPr>
        <p:spPr>
          <a:xfrm>
            <a:off x="1295401" y="2612256"/>
            <a:ext cx="9601196" cy="3263612"/>
          </a:xfrm>
        </p:spPr>
        <p:txBody>
          <a:bodyPr vert="horz" lIns="91440" tIns="45720" rIns="91440" bIns="45720" rtlCol="0" anchor="t">
            <a:normAutofit/>
          </a:bodyPr>
          <a:lstStyle/>
          <a:p>
            <a:pPr algn="r" rtl="1">
              <a:lnSpc>
                <a:spcPct val="90000"/>
              </a:lnSpc>
              <a:buFont typeface="Arial"/>
              <a:buChar char="•"/>
            </a:pPr>
            <a:r>
              <a:rPr lang="he-IL" sz="1800" dirty="0">
                <a:latin typeface="David" panose="020E0502060401010101" pitchFamily="34" charset="-79"/>
                <a:cs typeface="David" panose="020E0502060401010101" pitchFamily="34" charset="-79"/>
              </a:rPr>
              <a:t>אחוז המרת המבקרים באתר, נבדוק את היחס בין מספר הרכישות לפועל לבין מספר המבקרים באתר.</a:t>
            </a:r>
          </a:p>
          <a:p>
            <a:pPr algn="r" rtl="1">
              <a:lnSpc>
                <a:spcPct val="90000"/>
              </a:lnSpc>
              <a:buFont typeface="Arial"/>
              <a:buChar char="•"/>
            </a:pPr>
            <a:r>
              <a:rPr lang="he-IL" sz="1800" dirty="0">
                <a:solidFill>
                  <a:schemeClr val="tx1">
                    <a:lumMod val="85000"/>
                    <a:lumOff val="15000"/>
                  </a:schemeClr>
                </a:solidFill>
                <a:latin typeface="David" panose="020E0502060401010101" pitchFamily="34" charset="-79"/>
                <a:cs typeface="David" panose="020E0502060401010101" pitchFamily="34" charset="-79"/>
              </a:rPr>
              <a:t>אחוז לקוחות חוזרים – סך כל הלקוחות שחזרו לקנות באתר מתוך כל הלקוחות שרכשו אי פעם באתר.</a:t>
            </a:r>
          </a:p>
          <a:p>
            <a:pPr algn="r" rtl="1">
              <a:lnSpc>
                <a:spcPct val="90000"/>
              </a:lnSpc>
              <a:buFont typeface="Arial"/>
              <a:buChar char="•"/>
            </a:pPr>
            <a:r>
              <a:rPr lang="he-IL" sz="1800" dirty="0">
                <a:solidFill>
                  <a:schemeClr val="tx1">
                    <a:lumMod val="85000"/>
                    <a:lumOff val="15000"/>
                  </a:schemeClr>
                </a:solidFill>
                <a:latin typeface="David" panose="020E0502060401010101" pitchFamily="34" charset="-79"/>
                <a:cs typeface="David" panose="020E0502060401010101" pitchFamily="34" charset="-79"/>
              </a:rPr>
              <a:t>סכום סל הקנייה הממוצע באתר – נבדוק את כל ההכנסות בתקופה מסוימת ביחס למספר העסקאות באותה תקופה, ונבין בממוצע מה סכום כל רכישה באתר. </a:t>
            </a:r>
            <a:endParaRPr lang="en-US" sz="1800" dirty="0">
              <a:solidFill>
                <a:schemeClr val="tx1">
                  <a:lumMod val="85000"/>
                  <a:lumOff val="15000"/>
                </a:schemeClr>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77711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706159E2-EF27-F468-2C0E-2A10533F80D0}"/>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2E0721-300D-BCB6-8769-1B5475E22384}"/>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he-IL" sz="4400" dirty="0">
                <a:solidFill>
                  <a:srgbClr val="FFFFFF"/>
                </a:solidFill>
              </a:rPr>
              <a:t>ניתוח רבי מכר</a:t>
            </a:r>
            <a:endParaRPr lang="en-US" sz="440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E407535A-D12C-FC03-389E-1CAAC63F9B38}"/>
              </a:ext>
            </a:extLst>
          </p:cNvPr>
          <p:cNvSpPr>
            <a:spLocks noGrp="1"/>
          </p:cNvSpPr>
          <p:nvPr>
            <p:ph type="subTitle" idx="1"/>
          </p:nvPr>
        </p:nvSpPr>
        <p:spPr>
          <a:xfrm>
            <a:off x="292608" y="2448898"/>
            <a:ext cx="11806100" cy="4235364"/>
          </a:xfrm>
        </p:spPr>
        <p:txBody>
          <a:bodyPr>
            <a:normAutofit fontScale="85000" lnSpcReduction="10000"/>
          </a:bodyPr>
          <a:lstStyle/>
          <a:p>
            <a:pPr algn="r" rtl="1"/>
            <a:r>
              <a:rPr lang="he-IL" sz="1800" dirty="0">
                <a:latin typeface="David" panose="020E0502060401010101" pitchFamily="34" charset="-79"/>
                <a:cs typeface="David" panose="020E0502060401010101" pitchFamily="34" charset="-79"/>
              </a:rPr>
              <a:t>נדרש: להציג למנכ"ל אפשרויות השקעה שונות ברב המכר של 2025-2030. (סעיפים א' ב')</a:t>
            </a:r>
          </a:p>
          <a:p>
            <a:pPr algn="r" rtl="1"/>
            <a:r>
              <a:rPr lang="he-IL" sz="1800" dirty="0">
                <a:latin typeface="David" panose="020E0502060401010101" pitchFamily="34" charset="-79"/>
                <a:cs typeface="David" panose="020E0502060401010101" pitchFamily="34" charset="-79"/>
              </a:rPr>
              <a:t>סט השנים שקיבלתי מציג נתונים מהשנים 2009-2019.</a:t>
            </a:r>
          </a:p>
          <a:p>
            <a:pPr algn="r" rtl="1"/>
            <a:r>
              <a:rPr lang="he-IL" sz="1800" dirty="0">
                <a:latin typeface="David" panose="020E0502060401010101" pitchFamily="34" charset="-79"/>
                <a:cs typeface="David" panose="020E0502060401010101" pitchFamily="34" charset="-79"/>
              </a:rPr>
              <a:t>הדאטה שקיבלתי משקפת 10 שנים, והשנה שהתבקשתי לתת המלצות עבורה היא 6 שנים קדימה, פער מאוד גדול ומשמעותי.</a:t>
            </a:r>
          </a:p>
          <a:p>
            <a:pPr algn="r" rtl="1"/>
            <a:r>
              <a:rPr lang="he-IL" sz="1800" dirty="0">
                <a:latin typeface="David" panose="020E0502060401010101" pitchFamily="34" charset="-79"/>
                <a:cs typeface="David" panose="020E0502060401010101" pitchFamily="34" charset="-79"/>
              </a:rPr>
              <a:t>ההנחה הראשונה שלי בעניין הנתונים היא שהעדפה לספרים יכולה להשתנות עם השנים, והמחיר לא רלוונטי, כי לא צוין שמדובר ברווח ולכן יכול להיות שעל ספר שנמכר ב10 דולר נרוויח 2 דולר לעומת ספר שנמכר ב8 דולר והרווח ממנו 4 דולר.</a:t>
            </a:r>
          </a:p>
          <a:p>
            <a:pPr algn="r" rtl="1"/>
            <a:r>
              <a:rPr lang="he-IL" sz="1800" dirty="0">
                <a:latin typeface="David" panose="020E0502060401010101" pitchFamily="34" charset="-79"/>
                <a:cs typeface="David" panose="020E0502060401010101" pitchFamily="34" charset="-79"/>
              </a:rPr>
              <a:t>לעומת זאת חלק מהסופרים מופיעים כרבי מכר בעקביות לאורך מספר שנים, אולם יכול להיות מצבים באמת הם יפסיקו להופיע כרבי מכר.</a:t>
            </a:r>
          </a:p>
          <a:p>
            <a:pPr algn="r" rtl="1"/>
            <a:r>
              <a:rPr lang="he-IL" sz="1800" dirty="0">
                <a:latin typeface="David" panose="020E0502060401010101" pitchFamily="34" charset="-79"/>
                <a:cs typeface="David" panose="020E0502060401010101" pitchFamily="34" charset="-79"/>
              </a:rPr>
              <a:t>בניתוח שעשיתי בדקתי מבין הז'אנרים (2 אפשרויות) מי מועדף יותר וסיננתי על פיו, לאחר מכן בדקתי מי עשרת הכותבים המובילים, ומתוכם מי השלושה עם הדירוג הגבוה ביותר לאחר נורמליזציה. מתוך השלושה ניתן לראות שיש 2 כותבים עקביים לאורך השנים, ואחד שהופיע 4 שנים עד 2017, ומאז אין נתונים אודותיו. (הוא הוציא בשלוש שנים </a:t>
            </a:r>
            <a:r>
              <a:rPr lang="en-US" sz="1800" dirty="0">
                <a:latin typeface="David" panose="020E0502060401010101" pitchFamily="34" charset="-79"/>
                <a:cs typeface="David" panose="020E0502060401010101" pitchFamily="34" charset="-79"/>
              </a:rPr>
              <a:t>6</a:t>
            </a:r>
            <a:r>
              <a:rPr lang="he-IL" sz="1800" dirty="0">
                <a:latin typeface="David" panose="020E0502060401010101" pitchFamily="34" charset="-79"/>
                <a:cs typeface="David" panose="020E0502060401010101" pitchFamily="34" charset="-79"/>
              </a:rPr>
              <a:t> רבי מכר, מה שהקפיץ את הדירוג), טענה שמחזקת שלא מומלץ לעשות חיזוי לשנת 2025, ובטח שלא לשנים המתקדמות יותר.</a:t>
            </a:r>
          </a:p>
          <a:p>
            <a:pPr algn="r" rtl="1"/>
            <a:r>
              <a:rPr lang="he-IL" sz="1800" dirty="0">
                <a:latin typeface="David" panose="020E0502060401010101" pitchFamily="34" charset="-79"/>
                <a:cs typeface="David" panose="020E0502060401010101" pitchFamily="34" charset="-79"/>
              </a:rPr>
              <a:t>חשבתי בהתחלה לבצע ריגרסיה ולחזות את הדירוגים של הסופרים ולפי זה לבצע את ההמלצה, אך בעיני זה לא נכון, כי זה לא ישקף את המציאות שהשתנתה במיוחד בשנים האחרונות. בכל אופן אם הייתי פועל בשיטה הזאת בכל שנה (2025-2030) היינו מקבלים תוצאה שונה לאור פיצ'ר השנים שמשתנה בין 2025-2030. מחשבה נוספת לחיזוי היא החלקה מעריכית שנותנת משקל גבוה יותר לשנים האחרונות, במקרה זה כל התחזיות</a:t>
            </a:r>
            <a:r>
              <a:rPr lang="en-US" sz="1800" dirty="0">
                <a:latin typeface="David" panose="020E0502060401010101" pitchFamily="34" charset="-79"/>
                <a:cs typeface="David" panose="020E0502060401010101" pitchFamily="34" charset="-79"/>
              </a:rPr>
              <a:t> </a:t>
            </a:r>
            <a:r>
              <a:rPr lang="he-IL" sz="1800" dirty="0">
                <a:latin typeface="David" panose="020E0502060401010101" pitchFamily="34" charset="-79"/>
                <a:cs typeface="David" panose="020E0502060401010101" pitchFamily="34" charset="-79"/>
              </a:rPr>
              <a:t> של הדירוגים שהיו מתקבלות על סמך הנתונים (לשנים 2025-2030), היו זהים לתחזית של 2020, לאחר מכן הייתי עושה סינונים. בעיני זה טעות אסטרטגית להסתמך על זה. </a:t>
            </a:r>
          </a:p>
          <a:p>
            <a:pPr algn="r" rtl="1"/>
            <a:r>
              <a:rPr lang="he-IL" sz="1800" dirty="0">
                <a:latin typeface="David" panose="020E0502060401010101" pitchFamily="34" charset="-79"/>
                <a:cs typeface="David" panose="020E0502060401010101" pitchFamily="34" charset="-79"/>
              </a:rPr>
              <a:t>אם הייתי צריך לתת המלצה למנכ"ל על סמך הנתונים הללו בלבד, מבלי לקבל נתונים עדכניים של הרבעון האחרון המדובר, הייתי אומר לו שצריך לבדוק אם השלושה הללו מתכוונים להוציא ספר לאור, ואם כן לבחור בהם כהשקעה, אבל בכל זאת מרים דגל אדום שמדובר בנתונים ישנים. </a:t>
            </a:r>
            <a:endParaRPr lang="en-US" sz="1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073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79BC05E3-EB40-C4A6-8259-202D9BC0A69F}"/>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9395D-A33D-8010-4B7B-8411F3749827}"/>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he-IL" sz="4400" dirty="0">
                <a:solidFill>
                  <a:srgbClr val="FFFFFF"/>
                </a:solidFill>
              </a:rPr>
              <a:t>ניתוח רבי מכר</a:t>
            </a:r>
            <a:endParaRPr lang="en-US" sz="440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4">
            <a:extLst>
              <a:ext uri="{FF2B5EF4-FFF2-40B4-BE49-F238E27FC236}">
                <a16:creationId xmlns:a16="http://schemas.microsoft.com/office/drawing/2014/main" id="{605FA0EE-E4DE-861F-B0FC-CBC1A705D092}"/>
              </a:ext>
            </a:extLst>
          </p:cNvPr>
          <p:cNvSpPr>
            <a:spLocks noGrp="1"/>
          </p:cNvSpPr>
          <p:nvPr>
            <p:ph type="subTitle" idx="1"/>
          </p:nvPr>
        </p:nvSpPr>
        <p:spPr>
          <a:xfrm>
            <a:off x="8394192" y="2676527"/>
            <a:ext cx="3474720" cy="2581273"/>
          </a:xfrm>
        </p:spPr>
        <p:txBody>
          <a:bodyPr>
            <a:normAutofit/>
          </a:bodyPr>
          <a:lstStyle/>
          <a:p>
            <a:pPr marL="457200" indent="-457200" algn="r" rtl="1">
              <a:buFont typeface="+mj-lt"/>
              <a:buAutoNum type="arabicPeriod"/>
            </a:pPr>
            <a:r>
              <a:rPr lang="he-IL" dirty="0"/>
              <a:t>על פי הנתונים, אני ממליץ לבחון להשקיע בספרי שיוציאו:</a:t>
            </a:r>
          </a:p>
          <a:p>
            <a:pPr marL="514350" indent="-514350" algn="r" rtl="1">
              <a:buFont typeface="+mj-lt"/>
              <a:buAutoNum type="romanUcPeriod"/>
            </a:pPr>
            <a:r>
              <a:rPr lang="en-US" dirty="0"/>
              <a:t>Gary Chapman</a:t>
            </a:r>
            <a:endParaRPr lang="he-IL" dirty="0"/>
          </a:p>
          <a:p>
            <a:pPr marL="514350" indent="-514350" algn="r" rtl="1">
              <a:buFont typeface="+mj-lt"/>
              <a:buAutoNum type="romanUcPeriod"/>
            </a:pPr>
            <a:r>
              <a:rPr lang="en-US" dirty="0"/>
              <a:t>American Psychological Association</a:t>
            </a:r>
            <a:endParaRPr lang="he-IL" dirty="0"/>
          </a:p>
          <a:p>
            <a:pPr marL="514350" indent="-514350" algn="r" rtl="1">
              <a:buFont typeface="+mj-lt"/>
              <a:buAutoNum type="romanUcPeriod"/>
            </a:pPr>
            <a:r>
              <a:rPr lang="en-US" dirty="0"/>
              <a:t>Rob Elliott</a:t>
            </a:r>
            <a:endParaRPr lang="he-IL" dirty="0"/>
          </a:p>
          <a:p>
            <a:pPr algn="r" rtl="1"/>
            <a:endParaRPr lang="he-IL" dirty="0"/>
          </a:p>
          <a:p>
            <a:pPr marL="514350" indent="-514350" algn="r" rtl="1">
              <a:buFont typeface="+mj-lt"/>
              <a:buAutoNum type="romanUcPeriod"/>
            </a:pPr>
            <a:endParaRPr lang="he-IL" dirty="0"/>
          </a:p>
          <a:p>
            <a:pPr marL="514350" indent="-514350" algn="r" rtl="1">
              <a:buFont typeface="+mj-lt"/>
              <a:buAutoNum type="romanUcPeriod"/>
            </a:pPr>
            <a:endParaRPr lang="he-IL" dirty="0"/>
          </a:p>
          <a:p>
            <a:endParaRPr lang="en-US" dirty="0"/>
          </a:p>
        </p:txBody>
      </p:sp>
      <p:pic>
        <p:nvPicPr>
          <p:cNvPr id="13" name="Picture 12">
            <a:extLst>
              <a:ext uri="{FF2B5EF4-FFF2-40B4-BE49-F238E27FC236}">
                <a16:creationId xmlns:a16="http://schemas.microsoft.com/office/drawing/2014/main" id="{4285A3DD-9420-2983-C5C3-7940975476AB}"/>
              </a:ext>
            </a:extLst>
          </p:cNvPr>
          <p:cNvPicPr>
            <a:picLocks noChangeAspect="1"/>
          </p:cNvPicPr>
          <p:nvPr/>
        </p:nvPicPr>
        <p:blipFill>
          <a:blip r:embed="rId5"/>
          <a:stretch>
            <a:fillRect/>
          </a:stretch>
        </p:blipFill>
        <p:spPr>
          <a:xfrm>
            <a:off x="372611" y="2413032"/>
            <a:ext cx="8136591" cy="4481959"/>
          </a:xfrm>
          <a:prstGeom prst="rect">
            <a:avLst/>
          </a:prstGeom>
        </p:spPr>
      </p:pic>
      <p:sp>
        <p:nvSpPr>
          <p:cNvPr id="28" name="Rectangle 13">
            <a:extLst>
              <a:ext uri="{FF2B5EF4-FFF2-40B4-BE49-F238E27FC236}">
                <a16:creationId xmlns:a16="http://schemas.microsoft.com/office/drawing/2014/main" id="{08B6EB06-ACF6-37EB-2785-0BDCB8D16C40}"/>
              </a:ext>
            </a:extLst>
          </p:cNvPr>
          <p:cNvSpPr>
            <a:spLocks noChangeArrowheads="1"/>
          </p:cNvSpPr>
          <p:nvPr/>
        </p:nvSpPr>
        <p:spPr bwMode="auto">
          <a:xfrm>
            <a:off x="1295400" y="4033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118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D2724E1F-9C24-790F-93AD-9648A310B06E}"/>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4" name="Straight Connector 13">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6" name="Rectangle 15">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B8D0A-4EAB-B8F6-8552-47871DE0421C}"/>
              </a:ext>
            </a:extLst>
          </p:cNvPr>
          <p:cNvSpPr>
            <a:spLocks noGrp="1"/>
          </p:cNvSpPr>
          <p:nvPr>
            <p:ph type="ctrTitle"/>
          </p:nvPr>
        </p:nvSpPr>
        <p:spPr>
          <a:xfrm>
            <a:off x="804421" y="796374"/>
            <a:ext cx="10583158" cy="880027"/>
          </a:xfrm>
        </p:spPr>
        <p:txBody>
          <a:bodyPr vert="horz" lIns="91440" tIns="45720" rIns="91440" bIns="45720" rtlCol="0" anchor="ctr">
            <a:normAutofit/>
          </a:bodyPr>
          <a:lstStyle/>
          <a:p>
            <a:r>
              <a:rPr lang="he-IL" sz="4400">
                <a:solidFill>
                  <a:srgbClr val="FFFFFF"/>
                </a:solidFill>
              </a:rPr>
              <a:t>שיתוף פעולה מהסרטים</a:t>
            </a:r>
            <a:endParaRPr lang="en-US" sz="4400" dirty="0">
              <a:solidFill>
                <a:srgbClr val="FFFFFF"/>
              </a:solidFill>
            </a:endParaRPr>
          </a:p>
        </p:txBody>
      </p:sp>
      <p:sp>
        <p:nvSpPr>
          <p:cNvPr id="20" name="Rectangle 19">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03E7825-6676-38FA-49E7-308C24FA2F24}"/>
              </a:ext>
            </a:extLst>
          </p:cNvPr>
          <p:cNvSpPr>
            <a:spLocks noGrp="1"/>
          </p:cNvSpPr>
          <p:nvPr>
            <p:ph type="subTitle" idx="1"/>
          </p:nvPr>
        </p:nvSpPr>
        <p:spPr>
          <a:xfrm>
            <a:off x="6115466" y="2605726"/>
            <a:ext cx="5808338" cy="3867785"/>
          </a:xfrm>
        </p:spPr>
        <p:txBody>
          <a:bodyPr vert="horz" lIns="91440" tIns="45720" rIns="91440" bIns="45720" rtlCol="0" anchor="t">
            <a:noAutofit/>
          </a:bodyPr>
          <a:lstStyle/>
          <a:p>
            <a:pPr marL="342900" marR="0" lvl="0" indent="-342900" algn="r" rtl="1">
              <a:lnSpc>
                <a:spcPct val="90000"/>
              </a:lnSpc>
              <a:buFont typeface="Arial"/>
              <a:buChar char="•"/>
              <a:tabLst>
                <a:tab pos="457200" algn="l"/>
              </a:tabLst>
            </a:pPr>
            <a:r>
              <a:rPr lang="he-IL" sz="1800" dirty="0">
                <a:solidFill>
                  <a:schemeClr val="tx1">
                    <a:lumMod val="85000"/>
                    <a:lumOff val="15000"/>
                  </a:schemeClr>
                </a:solidFill>
                <a:latin typeface="David" panose="020E0502060401010101" pitchFamily="34" charset="-79"/>
                <a:cs typeface="David" panose="020E0502060401010101" pitchFamily="34" charset="-79"/>
              </a:rPr>
              <a:t>מכיוון שמדובר בדאטה שבה יש את הסרטים הכי פופולארים,</a:t>
            </a:r>
            <a:r>
              <a:rPr lang="en-US" sz="1800" dirty="0">
                <a:solidFill>
                  <a:schemeClr val="tx1">
                    <a:lumMod val="85000"/>
                    <a:lumOff val="15000"/>
                  </a:schemeClr>
                </a:solidFill>
                <a:latin typeface="David" panose="020E0502060401010101" pitchFamily="34" charset="-79"/>
                <a:cs typeface="David" panose="020E0502060401010101" pitchFamily="34" charset="-79"/>
              </a:rPr>
              <a:t> </a:t>
            </a:r>
            <a:r>
              <a:rPr lang="he-IL" sz="1800" dirty="0">
                <a:solidFill>
                  <a:schemeClr val="tx1">
                    <a:lumMod val="85000"/>
                    <a:lumOff val="15000"/>
                  </a:schemeClr>
                </a:solidFill>
                <a:latin typeface="David" panose="020E0502060401010101" pitchFamily="34" charset="-79"/>
                <a:cs typeface="David" panose="020E0502060401010101" pitchFamily="34" charset="-79"/>
              </a:rPr>
              <a:t> ההנחה שהקהל מגיב אליהם בצורה חיובית. בסופו של דבר הנתון הזה מעיד על צרכן שמשלם עבור זה, כך שזה מציג ביקוש, מכאן ניתן להניח שהצרכן אוהב את זה.</a:t>
            </a:r>
          </a:p>
          <a:p>
            <a:pPr marL="342900" marR="0" lvl="0" indent="-342900" algn="r" rtl="1">
              <a:lnSpc>
                <a:spcPct val="90000"/>
              </a:lnSpc>
              <a:buFont typeface="Arial"/>
              <a:buChar char="•"/>
              <a:tabLst>
                <a:tab pos="457200" algn="l"/>
              </a:tabLst>
            </a:pPr>
            <a:r>
              <a:rPr lang="he-IL" sz="1800" dirty="0">
                <a:solidFill>
                  <a:schemeClr val="tx1">
                    <a:lumMod val="85000"/>
                    <a:lumOff val="15000"/>
                  </a:schemeClr>
                </a:solidFill>
                <a:latin typeface="David" panose="020E0502060401010101" pitchFamily="34" charset="-79"/>
                <a:cs typeface="David" panose="020E0502060401010101" pitchFamily="34" charset="-79"/>
              </a:rPr>
              <a:t> נתון זה כבר מהווה סינון ראשוני שנעשה עבורנו.</a:t>
            </a:r>
          </a:p>
          <a:p>
            <a:pPr marL="342900" marR="0" lvl="0" indent="-342900" algn="r" rtl="1">
              <a:lnSpc>
                <a:spcPct val="90000"/>
              </a:lnSpc>
              <a:buFont typeface="Arial"/>
              <a:buChar char="•"/>
              <a:tabLst>
                <a:tab pos="457200" algn="l"/>
              </a:tabLst>
            </a:pPr>
            <a:r>
              <a:rPr lang="he-IL" sz="1800" dirty="0">
                <a:solidFill>
                  <a:schemeClr val="tx1">
                    <a:lumMod val="85000"/>
                    <a:lumOff val="15000"/>
                  </a:schemeClr>
                </a:solidFill>
                <a:latin typeface="David" panose="020E0502060401010101" pitchFamily="34" charset="-79"/>
                <a:cs typeface="David" panose="020E0502060401010101" pitchFamily="34" charset="-79"/>
              </a:rPr>
              <a:t>בדאטה סט של נטפליקס יש עמודת ז'אנר וכוכב, שבוחנים אותם רואים שבכל תא שתחת העמודות, יש מספר פרמטרים מאותו סוג. (בעמודת ז'אנרים לדוגמה יש כמה זא'נרים). באותה שורה יש את הדירוג הכללי של הסרט, לכן יש קושי רב להבין מה המשקל של כל פיצ'ר, בשביל להבין מה הדירוג שלו.  </a:t>
            </a:r>
          </a:p>
          <a:p>
            <a:pPr marL="342900" marR="0" lvl="0" indent="-342900" algn="r" rtl="1">
              <a:lnSpc>
                <a:spcPct val="90000"/>
              </a:lnSpc>
              <a:buFont typeface="Arial"/>
              <a:buChar char="•"/>
              <a:tabLst>
                <a:tab pos="457200" algn="l"/>
              </a:tabLst>
            </a:pPr>
            <a:r>
              <a:rPr lang="he-IL" sz="1800" dirty="0">
                <a:solidFill>
                  <a:schemeClr val="tx1">
                    <a:lumMod val="85000"/>
                    <a:lumOff val="15000"/>
                  </a:schemeClr>
                </a:solidFill>
                <a:latin typeface="David" panose="020E0502060401010101" pitchFamily="34" charset="-79"/>
                <a:cs typeface="David" panose="020E0502060401010101" pitchFamily="34" charset="-79"/>
              </a:rPr>
              <a:t>לאור המצב הנתון אני רואה לנכון לבצע ספירה של כמות הפעמים שמופיע כל ז'אנר וכוכב במאגר הנתונים, כמדד לאהבת המשתמשים אליו. </a:t>
            </a:r>
          </a:p>
          <a:p>
            <a:pPr marR="0" lvl="0" algn="r" rtl="1">
              <a:lnSpc>
                <a:spcPct val="90000"/>
              </a:lnSpc>
              <a:tabLst>
                <a:tab pos="457200" algn="l"/>
              </a:tabLst>
            </a:pPr>
            <a:endParaRPr lang="en-US" sz="1800" dirty="0">
              <a:solidFill>
                <a:schemeClr val="tx1">
                  <a:lumMod val="85000"/>
                  <a:lumOff val="15000"/>
                </a:schemeClr>
              </a:solidFill>
              <a:latin typeface="David" panose="020E0502060401010101" pitchFamily="34" charset="-79"/>
              <a:cs typeface="David" panose="020E0502060401010101" pitchFamily="34" charset="-79"/>
            </a:endParaRPr>
          </a:p>
        </p:txBody>
      </p:sp>
      <p:pic>
        <p:nvPicPr>
          <p:cNvPr id="3074" name="Picture 2">
            <a:extLst>
              <a:ext uri="{FF2B5EF4-FFF2-40B4-BE49-F238E27FC236}">
                <a16:creationId xmlns:a16="http://schemas.microsoft.com/office/drawing/2014/main" id="{6EDB9D7A-7F58-A6E3-82C7-9A72BB14F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421" y="2380615"/>
            <a:ext cx="4327195" cy="431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1112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TM02900743[[fn=Organic]]</Template>
  <TotalTime>1750</TotalTime>
  <Words>1204</Words>
  <Application>Microsoft Office PowerPoint</Application>
  <PresentationFormat>Widescreen</PresentationFormat>
  <Paragraphs>53</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David</vt:lpstr>
      <vt:lpstr>Garamond</vt:lpstr>
      <vt:lpstr>Organic</vt:lpstr>
      <vt:lpstr>   פיתוח אסטרטגיה עבור אמזון </vt:lpstr>
      <vt:lpstr>3   מטרות עיקריות </vt:lpstr>
      <vt:lpstr>איך נממש את המטרות?</vt:lpstr>
      <vt:lpstr>המוטיבציה של אמזון בהקמת פלטפורמה מאגדת</vt:lpstr>
      <vt:lpstr>משתמשי הפלטפורמה</vt:lpstr>
      <vt:lpstr>KPIs – מדדי זהב</vt:lpstr>
      <vt:lpstr>ניתוח רבי מכר</vt:lpstr>
      <vt:lpstr>ניתוח רבי מכר</vt:lpstr>
      <vt:lpstr>שיתוף פעולה מהסרטים</vt:lpstr>
      <vt:lpstr>שיתוף פעולה מהסרטים</vt:lpstr>
      <vt:lpstr>שיתוף פעולה מהסרטים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עמית שטיין</dc:creator>
  <cp:lastModifiedBy>עמית שטיין</cp:lastModifiedBy>
  <cp:revision>145</cp:revision>
  <dcterms:created xsi:type="dcterms:W3CDTF">2025-02-13T09:27:20Z</dcterms:created>
  <dcterms:modified xsi:type="dcterms:W3CDTF">2025-02-24T08:58:17Z</dcterms:modified>
</cp:coreProperties>
</file>