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319" autoAdjust="0"/>
  </p:normalViewPr>
  <p:slideViewPr>
    <p:cSldViewPr snapToGrid="0" showGuides="1">
      <p:cViewPr varScale="1">
        <p:scale>
          <a:sx n="27" d="100"/>
          <a:sy n="27" d="100"/>
        </p:scale>
        <p:origin x="228" y="162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ar Björnsson" userId="e032182f-3307-480b-a496-829b3e350437" providerId="ADAL" clId="{025AF729-593A-4248-9CCF-02BDE5251DD7}"/>
    <pc:docChg chg="custSel delSld modSld delMainMaster">
      <pc:chgData name="Steinar Björnsson" userId="e032182f-3307-480b-a496-829b3e350437" providerId="ADAL" clId="{025AF729-593A-4248-9CCF-02BDE5251DD7}" dt="2025-03-28T15:35:08.218" v="34" actId="47"/>
      <pc:docMkLst>
        <pc:docMk/>
      </pc:docMkLst>
      <pc:sldChg chg="del">
        <pc:chgData name="Steinar Björnsson" userId="e032182f-3307-480b-a496-829b3e350437" providerId="ADAL" clId="{025AF729-593A-4248-9CCF-02BDE5251DD7}" dt="2025-03-28T15:34:38.340" v="30" actId="47"/>
        <pc:sldMkLst>
          <pc:docMk/>
          <pc:sldMk cId="3184450434" sldId="264"/>
        </pc:sldMkLst>
      </pc:sldChg>
      <pc:sldChg chg="del">
        <pc:chgData name="Steinar Björnsson" userId="e032182f-3307-480b-a496-829b3e350437" providerId="ADAL" clId="{025AF729-593A-4248-9CCF-02BDE5251DD7}" dt="2025-03-28T15:32:35.908" v="4" actId="47"/>
        <pc:sldMkLst>
          <pc:docMk/>
          <pc:sldMk cId="2674961354" sldId="272"/>
        </pc:sldMkLst>
      </pc:sldChg>
      <pc:sldChg chg="del">
        <pc:chgData name="Steinar Björnsson" userId="e032182f-3307-480b-a496-829b3e350437" providerId="ADAL" clId="{025AF729-593A-4248-9CCF-02BDE5251DD7}" dt="2025-03-28T15:34:37.561" v="29" actId="47"/>
        <pc:sldMkLst>
          <pc:docMk/>
          <pc:sldMk cId="1448283877" sldId="274"/>
        </pc:sldMkLst>
      </pc:sldChg>
      <pc:sldChg chg="del">
        <pc:chgData name="Steinar Björnsson" userId="e032182f-3307-480b-a496-829b3e350437" providerId="ADAL" clId="{025AF729-593A-4248-9CCF-02BDE5251DD7}" dt="2025-03-28T15:34:11.145" v="23" actId="47"/>
        <pc:sldMkLst>
          <pc:docMk/>
          <pc:sldMk cId="2704500655" sldId="275"/>
        </pc:sldMkLst>
      </pc:sldChg>
      <pc:sldChg chg="del">
        <pc:chgData name="Steinar Björnsson" userId="e032182f-3307-480b-a496-829b3e350437" providerId="ADAL" clId="{025AF729-593A-4248-9CCF-02BDE5251DD7}" dt="2025-03-28T15:34:31.044" v="24" actId="47"/>
        <pc:sldMkLst>
          <pc:docMk/>
          <pc:sldMk cId="3547134016" sldId="278"/>
        </pc:sldMkLst>
      </pc:sldChg>
      <pc:sldChg chg="del">
        <pc:chgData name="Steinar Björnsson" userId="e032182f-3307-480b-a496-829b3e350437" providerId="ADAL" clId="{025AF729-593A-4248-9CCF-02BDE5251DD7}" dt="2025-03-28T15:34:01.805" v="20" actId="47"/>
        <pc:sldMkLst>
          <pc:docMk/>
          <pc:sldMk cId="2626030132" sldId="279"/>
        </pc:sldMkLst>
      </pc:sldChg>
      <pc:sldChg chg="del">
        <pc:chgData name="Steinar Björnsson" userId="e032182f-3307-480b-a496-829b3e350437" providerId="ADAL" clId="{025AF729-593A-4248-9CCF-02BDE5251DD7}" dt="2025-03-28T15:33:52.937" v="19" actId="47"/>
        <pc:sldMkLst>
          <pc:docMk/>
          <pc:sldMk cId="3752337625" sldId="281"/>
        </pc:sldMkLst>
      </pc:sldChg>
      <pc:sldChg chg="del">
        <pc:chgData name="Steinar Björnsson" userId="e032182f-3307-480b-a496-829b3e350437" providerId="ADAL" clId="{025AF729-593A-4248-9CCF-02BDE5251DD7}" dt="2025-03-28T15:34:52.097" v="33" actId="47"/>
        <pc:sldMkLst>
          <pc:docMk/>
          <pc:sldMk cId="385762062" sldId="282"/>
        </pc:sldMkLst>
      </pc:sldChg>
      <pc:sldChg chg="del">
        <pc:chgData name="Steinar Björnsson" userId="e032182f-3307-480b-a496-829b3e350437" providerId="ADAL" clId="{025AF729-593A-4248-9CCF-02BDE5251DD7}" dt="2025-03-28T15:33:52.168" v="18" actId="47"/>
        <pc:sldMkLst>
          <pc:docMk/>
          <pc:sldMk cId="1109837634" sldId="283"/>
        </pc:sldMkLst>
      </pc:sldChg>
      <pc:sldChg chg="del">
        <pc:chgData name="Steinar Björnsson" userId="e032182f-3307-480b-a496-829b3e350437" providerId="ADAL" clId="{025AF729-593A-4248-9CCF-02BDE5251DD7}" dt="2025-03-28T15:34:10.376" v="22" actId="47"/>
        <pc:sldMkLst>
          <pc:docMk/>
          <pc:sldMk cId="440817540" sldId="285"/>
        </pc:sldMkLst>
      </pc:sldChg>
      <pc:sldChg chg="del">
        <pc:chgData name="Steinar Björnsson" userId="e032182f-3307-480b-a496-829b3e350437" providerId="ADAL" clId="{025AF729-593A-4248-9CCF-02BDE5251DD7}" dt="2025-03-28T15:33:34.656" v="11" actId="47"/>
        <pc:sldMkLst>
          <pc:docMk/>
          <pc:sldMk cId="687872834" sldId="287"/>
        </pc:sldMkLst>
      </pc:sldChg>
      <pc:sldChg chg="del">
        <pc:chgData name="Steinar Björnsson" userId="e032182f-3307-480b-a496-829b3e350437" providerId="ADAL" clId="{025AF729-593A-4248-9CCF-02BDE5251DD7}" dt="2025-03-28T15:34:40.412" v="32" actId="47"/>
        <pc:sldMkLst>
          <pc:docMk/>
          <pc:sldMk cId="1760980959" sldId="288"/>
        </pc:sldMkLst>
      </pc:sldChg>
      <pc:sldChg chg="del">
        <pc:chgData name="Steinar Björnsson" userId="e032182f-3307-480b-a496-829b3e350437" providerId="ADAL" clId="{025AF729-593A-4248-9CCF-02BDE5251DD7}" dt="2025-03-28T15:34:34.446" v="26" actId="47"/>
        <pc:sldMkLst>
          <pc:docMk/>
          <pc:sldMk cId="1800945052" sldId="290"/>
        </pc:sldMkLst>
      </pc:sldChg>
      <pc:sldChg chg="del">
        <pc:chgData name="Steinar Björnsson" userId="e032182f-3307-480b-a496-829b3e350437" providerId="ADAL" clId="{025AF729-593A-4248-9CCF-02BDE5251DD7}" dt="2025-03-28T15:34:33.217" v="25" actId="47"/>
        <pc:sldMkLst>
          <pc:docMk/>
          <pc:sldMk cId="1603617046" sldId="291"/>
        </pc:sldMkLst>
      </pc:sldChg>
      <pc:sldChg chg="del">
        <pc:chgData name="Steinar Björnsson" userId="e032182f-3307-480b-a496-829b3e350437" providerId="ADAL" clId="{025AF729-593A-4248-9CCF-02BDE5251DD7}" dt="2025-03-28T15:33:48.539" v="13" actId="47"/>
        <pc:sldMkLst>
          <pc:docMk/>
          <pc:sldMk cId="1824631507" sldId="292"/>
        </pc:sldMkLst>
      </pc:sldChg>
      <pc:sldChg chg="del">
        <pc:chgData name="Steinar Björnsson" userId="e032182f-3307-480b-a496-829b3e350437" providerId="ADAL" clId="{025AF729-593A-4248-9CCF-02BDE5251DD7}" dt="2025-03-28T15:33:49.545" v="14" actId="47"/>
        <pc:sldMkLst>
          <pc:docMk/>
          <pc:sldMk cId="3263269479" sldId="293"/>
        </pc:sldMkLst>
      </pc:sldChg>
      <pc:sldChg chg="del">
        <pc:chgData name="Steinar Björnsson" userId="e032182f-3307-480b-a496-829b3e350437" providerId="ADAL" clId="{025AF729-593A-4248-9CCF-02BDE5251DD7}" dt="2025-03-28T15:33:12.286" v="10" actId="47"/>
        <pc:sldMkLst>
          <pc:docMk/>
          <pc:sldMk cId="3833663733" sldId="294"/>
        </pc:sldMkLst>
      </pc:sldChg>
      <pc:sldChg chg="del">
        <pc:chgData name="Steinar Björnsson" userId="e032182f-3307-480b-a496-829b3e350437" providerId="ADAL" clId="{025AF729-593A-4248-9CCF-02BDE5251DD7}" dt="2025-03-28T15:34:07.513" v="21" actId="47"/>
        <pc:sldMkLst>
          <pc:docMk/>
          <pc:sldMk cId="1873960268" sldId="295"/>
        </pc:sldMkLst>
      </pc:sldChg>
      <pc:sldChg chg="del">
        <pc:chgData name="Steinar Björnsson" userId="e032182f-3307-480b-a496-829b3e350437" providerId="ADAL" clId="{025AF729-593A-4248-9CCF-02BDE5251DD7}" dt="2025-03-28T15:33:50.864" v="16" actId="47"/>
        <pc:sldMkLst>
          <pc:docMk/>
          <pc:sldMk cId="387532946" sldId="297"/>
        </pc:sldMkLst>
      </pc:sldChg>
      <pc:sldChg chg="del">
        <pc:chgData name="Steinar Björnsson" userId="e032182f-3307-480b-a496-829b3e350437" providerId="ADAL" clId="{025AF729-593A-4248-9CCF-02BDE5251DD7}" dt="2025-03-28T15:33:46.113" v="12" actId="47"/>
        <pc:sldMkLst>
          <pc:docMk/>
          <pc:sldMk cId="2406240447" sldId="298"/>
        </pc:sldMkLst>
      </pc:sldChg>
      <pc:sldChg chg="del">
        <pc:chgData name="Steinar Björnsson" userId="e032182f-3307-480b-a496-829b3e350437" providerId="ADAL" clId="{025AF729-593A-4248-9CCF-02BDE5251DD7}" dt="2025-03-28T15:34:36.525" v="28" actId="47"/>
        <pc:sldMkLst>
          <pc:docMk/>
          <pc:sldMk cId="2924935319" sldId="299"/>
        </pc:sldMkLst>
      </pc:sldChg>
      <pc:sldChg chg="del">
        <pc:chgData name="Steinar Björnsson" userId="e032182f-3307-480b-a496-829b3e350437" providerId="ADAL" clId="{025AF729-593A-4248-9CCF-02BDE5251DD7}" dt="2025-03-28T15:34:35.021" v="27" actId="47"/>
        <pc:sldMkLst>
          <pc:docMk/>
          <pc:sldMk cId="4276928508" sldId="300"/>
        </pc:sldMkLst>
      </pc:sldChg>
      <pc:sldChg chg="del">
        <pc:chgData name="Steinar Björnsson" userId="e032182f-3307-480b-a496-829b3e350437" providerId="ADAL" clId="{025AF729-593A-4248-9CCF-02BDE5251DD7}" dt="2025-03-28T15:35:08.218" v="34" actId="47"/>
        <pc:sldMkLst>
          <pc:docMk/>
          <pc:sldMk cId="2434444994" sldId="301"/>
        </pc:sldMkLst>
      </pc:sldChg>
      <pc:sldChg chg="del">
        <pc:chgData name="Steinar Björnsson" userId="e032182f-3307-480b-a496-829b3e350437" providerId="ADAL" clId="{025AF729-593A-4248-9CCF-02BDE5251DD7}" dt="2025-03-28T15:34:38.879" v="31" actId="47"/>
        <pc:sldMkLst>
          <pc:docMk/>
          <pc:sldMk cId="337364898" sldId="302"/>
        </pc:sldMkLst>
      </pc:sldChg>
      <pc:sldChg chg="del">
        <pc:chgData name="Steinar Björnsson" userId="e032182f-3307-480b-a496-829b3e350437" providerId="ADAL" clId="{025AF729-593A-4248-9CCF-02BDE5251DD7}" dt="2025-03-28T15:33:51.534" v="17" actId="47"/>
        <pc:sldMkLst>
          <pc:docMk/>
          <pc:sldMk cId="2322291225" sldId="303"/>
        </pc:sldMkLst>
      </pc:sldChg>
      <pc:sldChg chg="del">
        <pc:chgData name="Steinar Björnsson" userId="e032182f-3307-480b-a496-829b3e350437" providerId="ADAL" clId="{025AF729-593A-4248-9CCF-02BDE5251DD7}" dt="2025-03-28T15:33:02.819" v="9" actId="47"/>
        <pc:sldMkLst>
          <pc:docMk/>
          <pc:sldMk cId="2700071357" sldId="304"/>
        </pc:sldMkLst>
      </pc:sldChg>
      <pc:sldChg chg="del">
        <pc:chgData name="Steinar Björnsson" userId="e032182f-3307-480b-a496-829b3e350437" providerId="ADAL" clId="{025AF729-593A-4248-9CCF-02BDE5251DD7}" dt="2025-03-28T15:33:50.243" v="15" actId="47"/>
        <pc:sldMkLst>
          <pc:docMk/>
          <pc:sldMk cId="2315730240" sldId="305"/>
        </pc:sldMkLst>
      </pc:sldChg>
      <pc:sldChg chg="delSp modSp mod">
        <pc:chgData name="Steinar Björnsson" userId="e032182f-3307-480b-a496-829b3e350437" providerId="ADAL" clId="{025AF729-593A-4248-9CCF-02BDE5251DD7}" dt="2025-03-28T15:31:59.146" v="3" actId="1076"/>
        <pc:sldMkLst>
          <pc:docMk/>
          <pc:sldMk cId="3338587597" sldId="306"/>
        </pc:sldMkLst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2" creationId="{036D8732-6831-D572-666F-7B9B62A2FBFF}"/>
          </ac:spMkLst>
        </pc:spChg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3" creationId="{F896DE52-40CD-CBA0-63B0-99A191EEFE72}"/>
          </ac:spMkLst>
        </pc:spChg>
        <pc:picChg chg="del">
          <ac:chgData name="Steinar Björnsson" userId="e032182f-3307-480b-a496-829b3e350437" providerId="ADAL" clId="{025AF729-593A-4248-9CCF-02BDE5251DD7}" dt="2025-03-28T15:30:42.779" v="0" actId="478"/>
          <ac:picMkLst>
            <pc:docMk/>
            <pc:sldMk cId="3338587597" sldId="306"/>
            <ac:picMk id="45" creationId="{521D07D2-EF29-8E5B-2BBD-70E8C3609927}"/>
          </ac:picMkLst>
        </pc:picChg>
      </pc:sldChg>
      <pc:sldChg chg="del">
        <pc:chgData name="Steinar Björnsson" userId="e032182f-3307-480b-a496-829b3e350437" providerId="ADAL" clId="{025AF729-593A-4248-9CCF-02BDE5251DD7}" dt="2025-03-28T15:32:46.459" v="7" actId="47"/>
        <pc:sldMkLst>
          <pc:docMk/>
          <pc:sldMk cId="1015390148" sldId="307"/>
        </pc:sldMkLst>
      </pc:sldChg>
      <pc:sldChg chg="del">
        <pc:chgData name="Steinar Björnsson" userId="e032182f-3307-480b-a496-829b3e350437" providerId="ADAL" clId="{025AF729-593A-4248-9CCF-02BDE5251DD7}" dt="2025-03-28T15:32:44.929" v="6" actId="47"/>
        <pc:sldMkLst>
          <pc:docMk/>
          <pc:sldMk cId="2995084858" sldId="309"/>
        </pc:sldMkLst>
      </pc:sldChg>
      <pc:sldChg chg="del">
        <pc:chgData name="Steinar Björnsson" userId="e032182f-3307-480b-a496-829b3e350437" providerId="ADAL" clId="{025AF729-593A-4248-9CCF-02BDE5251DD7}" dt="2025-03-28T15:32:50.708" v="8" actId="47"/>
        <pc:sldMkLst>
          <pc:docMk/>
          <pc:sldMk cId="1802163845" sldId="310"/>
        </pc:sldMkLst>
      </pc:sldChg>
      <pc:sldChg chg="del">
        <pc:chgData name="Steinar Björnsson" userId="e032182f-3307-480b-a496-829b3e350437" providerId="ADAL" clId="{025AF729-593A-4248-9CCF-02BDE5251DD7}" dt="2025-03-28T15:32:42.871" v="5" actId="47"/>
        <pc:sldMkLst>
          <pc:docMk/>
          <pc:sldMk cId="258729340" sldId="312"/>
        </pc:sldMkLst>
      </pc:sldChg>
      <pc:sldMasterChg chg="del delSldLayout">
        <pc:chgData name="Steinar Björnsson" userId="e032182f-3307-480b-a496-829b3e350437" providerId="ADAL" clId="{025AF729-593A-4248-9CCF-02BDE5251DD7}" dt="2025-03-28T15:35:08.218" v="34" actId="47"/>
        <pc:sldMasterMkLst>
          <pc:docMk/>
          <pc:sldMasterMk cId="3359141197" sldId="2147483672"/>
        </pc:sldMasterMkLst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087928680" sldId="2147483673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1567382108" sldId="2147483674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679010460" sldId="2147483675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767516237" sldId="2147483676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565057020" sldId="2147483677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833613356" sldId="2147483678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9218658" sldId="2147483679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542831003" sldId="2147483680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709582054" sldId="2147483681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1926675" sldId="2147483682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94605068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F42D9-D7B6-476F-AB33-445B59DDC81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</dgm:pt>
    <dgm:pt modelId="{9FFF7381-C52A-4763-81E7-A12554EDBC42}">
      <dgm:prSet phldrT="[Text]"/>
      <dgm:spPr/>
      <dgm:t>
        <a:bodyPr/>
        <a:lstStyle/>
        <a:p>
          <a:r>
            <a:rPr lang="is-IS" dirty="0"/>
            <a:t>1. Get </a:t>
          </a:r>
          <a:r>
            <a:rPr lang="is-IS" dirty="0" err="1"/>
            <a:t>financial</a:t>
          </a:r>
          <a:r>
            <a:rPr lang="is-IS" dirty="0"/>
            <a:t> </a:t>
          </a:r>
          <a:r>
            <a:rPr lang="is-IS" dirty="0" err="1"/>
            <a:t>data</a:t>
          </a:r>
          <a:r>
            <a:rPr lang="is-IS" dirty="0"/>
            <a:t> from Reuters </a:t>
          </a:r>
          <a:r>
            <a:rPr lang="is-IS" dirty="0" err="1"/>
            <a:t>and</a:t>
          </a:r>
          <a:r>
            <a:rPr lang="is-IS" dirty="0"/>
            <a:t> 20-F </a:t>
          </a:r>
          <a:r>
            <a:rPr lang="is-IS" dirty="0" err="1"/>
            <a:t>reports</a:t>
          </a:r>
          <a:endParaRPr lang="is-IS" dirty="0"/>
        </a:p>
      </dgm:t>
    </dgm:pt>
    <dgm:pt modelId="{173DD50A-32C3-4020-A220-37912E503CAE}" type="parTrans" cxnId="{B2B10E6D-ADFA-4717-A229-AAF4848B7D60}">
      <dgm:prSet/>
      <dgm:spPr/>
      <dgm:t>
        <a:bodyPr/>
        <a:lstStyle/>
        <a:p>
          <a:endParaRPr lang="is-IS"/>
        </a:p>
      </dgm:t>
    </dgm:pt>
    <dgm:pt modelId="{9CBA14FE-2C98-4BDC-9926-A50302BF45D5}" type="sibTrans" cxnId="{B2B10E6D-ADFA-4717-A229-AAF4848B7D60}">
      <dgm:prSet/>
      <dgm:spPr/>
      <dgm:t>
        <a:bodyPr/>
        <a:lstStyle/>
        <a:p>
          <a:endParaRPr lang="is-IS"/>
        </a:p>
      </dgm:t>
    </dgm:pt>
    <dgm:pt modelId="{E0CDEB3A-F195-42C3-A354-4530028BE3BD}">
      <dgm:prSet phldrT="[Text]"/>
      <dgm:spPr/>
      <dgm:t>
        <a:bodyPr/>
        <a:lstStyle/>
        <a:p>
          <a:r>
            <a:rPr lang="is-IS" dirty="0"/>
            <a:t>2. Set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thresholds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conversion</a:t>
          </a:r>
          <a:r>
            <a:rPr lang="is-IS" dirty="0"/>
            <a:t> </a:t>
          </a:r>
          <a:r>
            <a:rPr lang="is-IS" dirty="0" err="1"/>
            <a:t>parameters</a:t>
          </a:r>
          <a:endParaRPr lang="is-IS" dirty="0"/>
        </a:p>
      </dgm:t>
    </dgm:pt>
    <dgm:pt modelId="{F9B5CA3F-E4C4-4D31-8041-94A10A49F950}" type="parTrans" cxnId="{9D0FE094-32F2-4D85-91CA-D0669D62495C}">
      <dgm:prSet/>
      <dgm:spPr/>
      <dgm:t>
        <a:bodyPr/>
        <a:lstStyle/>
        <a:p>
          <a:endParaRPr lang="is-IS"/>
        </a:p>
      </dgm:t>
    </dgm:pt>
    <dgm:pt modelId="{557453D1-645D-4A8A-8DD5-30EB23865089}" type="sibTrans" cxnId="{9D0FE094-32F2-4D85-91CA-D0669D62495C}">
      <dgm:prSet/>
      <dgm:spPr/>
      <dgm:t>
        <a:bodyPr/>
        <a:lstStyle/>
        <a:p>
          <a:endParaRPr lang="is-IS"/>
        </a:p>
      </dgm:t>
    </dgm:pt>
    <dgm:pt modelId="{4212593F-A48E-43ED-A133-FA4DD20A533F}">
      <dgm:prSet phldrT="[Text]"/>
      <dgm:spPr/>
      <dgm:t>
        <a:bodyPr/>
        <a:lstStyle/>
        <a:p>
          <a:r>
            <a:rPr lang="is-IS" dirty="0"/>
            <a:t>3. </a:t>
          </a:r>
          <a:r>
            <a:rPr lang="is-IS" dirty="0" err="1"/>
            <a:t>Run</a:t>
          </a:r>
          <a:r>
            <a:rPr lang="is-IS" dirty="0"/>
            <a:t> DCL </a:t>
          </a:r>
          <a:r>
            <a:rPr lang="is-IS" dirty="0" err="1"/>
            <a:t>simulations</a:t>
          </a:r>
          <a:endParaRPr lang="is-IS" dirty="0"/>
        </a:p>
      </dgm:t>
    </dgm:pt>
    <dgm:pt modelId="{EBFF04E9-4A4F-4C5F-AAB5-7181E73D1512}" type="parTrans" cxnId="{BCF9C415-624E-48DE-AAE6-640E1B2CB324}">
      <dgm:prSet/>
      <dgm:spPr/>
      <dgm:t>
        <a:bodyPr/>
        <a:lstStyle/>
        <a:p>
          <a:endParaRPr lang="is-IS"/>
        </a:p>
      </dgm:t>
    </dgm:pt>
    <dgm:pt modelId="{D0B8AF22-2607-4F2D-9903-B05B69A26917}" type="sibTrans" cxnId="{BCF9C415-624E-48DE-AAE6-640E1B2CB324}">
      <dgm:prSet/>
      <dgm:spPr/>
      <dgm:t>
        <a:bodyPr/>
        <a:lstStyle/>
        <a:p>
          <a:endParaRPr lang="is-IS"/>
        </a:p>
      </dgm:t>
    </dgm:pt>
    <dgm:pt modelId="{4D911F0D-8E94-4507-9ED4-135C0E1A3B77}">
      <dgm:prSet/>
      <dgm:spPr/>
      <dgm:t>
        <a:bodyPr/>
        <a:lstStyle/>
        <a:p>
          <a:r>
            <a:rPr lang="is-IS" dirty="0"/>
            <a:t>4. </a:t>
          </a:r>
          <a:r>
            <a:rPr lang="is-IS" dirty="0" err="1"/>
            <a:t>Analyze</a:t>
          </a:r>
          <a:r>
            <a:rPr lang="is-IS" dirty="0"/>
            <a:t>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dilution</a:t>
          </a:r>
          <a:r>
            <a:rPr lang="is-IS" dirty="0"/>
            <a:t> </a:t>
          </a:r>
          <a:r>
            <a:rPr lang="is-IS" dirty="0" err="1"/>
            <a:t>outcomes</a:t>
          </a:r>
          <a:endParaRPr lang="is-IS" dirty="0"/>
        </a:p>
      </dgm:t>
    </dgm:pt>
    <dgm:pt modelId="{4109B640-B097-488E-8391-0C6D2A45F2C6}" type="parTrans" cxnId="{5E81972B-CEF9-48EB-BEFC-C65B3AAE9001}">
      <dgm:prSet/>
      <dgm:spPr/>
      <dgm:t>
        <a:bodyPr/>
        <a:lstStyle/>
        <a:p>
          <a:endParaRPr lang="is-IS"/>
        </a:p>
      </dgm:t>
    </dgm:pt>
    <dgm:pt modelId="{E23B4726-D617-4362-B132-5AB77F934E05}" type="sibTrans" cxnId="{5E81972B-CEF9-48EB-BEFC-C65B3AAE9001}">
      <dgm:prSet/>
      <dgm:spPr/>
      <dgm:t>
        <a:bodyPr/>
        <a:lstStyle/>
        <a:p>
          <a:endParaRPr lang="is-IS"/>
        </a:p>
      </dgm:t>
    </dgm:pt>
    <dgm:pt modelId="{CF7AD31E-A63A-4976-A5B6-2374AB1DFA90}" type="pres">
      <dgm:prSet presAssocID="{32FF42D9-D7B6-476F-AB33-445B59DDC815}" presName="diagram" presStyleCnt="0">
        <dgm:presLayoutVars>
          <dgm:dir/>
          <dgm:resizeHandles val="exact"/>
        </dgm:presLayoutVars>
      </dgm:prSet>
      <dgm:spPr/>
    </dgm:pt>
    <dgm:pt modelId="{AAF93F3D-1240-4B56-8742-F7C2BD56307F}" type="pres">
      <dgm:prSet presAssocID="{9FFF7381-C52A-4763-81E7-A12554EDBC42}" presName="node" presStyleLbl="node1" presStyleIdx="0" presStyleCnt="4">
        <dgm:presLayoutVars>
          <dgm:bulletEnabled val="1"/>
        </dgm:presLayoutVars>
      </dgm:prSet>
      <dgm:spPr/>
    </dgm:pt>
    <dgm:pt modelId="{52AE40B5-4003-4F3B-A033-0E68D744FC2F}" type="pres">
      <dgm:prSet presAssocID="{9CBA14FE-2C98-4BDC-9926-A50302BF45D5}" presName="sibTrans" presStyleCnt="0"/>
      <dgm:spPr/>
    </dgm:pt>
    <dgm:pt modelId="{891F7276-16BC-4067-8701-4795EF168192}" type="pres">
      <dgm:prSet presAssocID="{E0CDEB3A-F195-42C3-A354-4530028BE3BD}" presName="node" presStyleLbl="node1" presStyleIdx="1" presStyleCnt="4">
        <dgm:presLayoutVars>
          <dgm:bulletEnabled val="1"/>
        </dgm:presLayoutVars>
      </dgm:prSet>
      <dgm:spPr/>
    </dgm:pt>
    <dgm:pt modelId="{6CD21586-7D94-4B22-A634-42639E192C4F}" type="pres">
      <dgm:prSet presAssocID="{557453D1-645D-4A8A-8DD5-30EB23865089}" presName="sibTrans" presStyleCnt="0"/>
      <dgm:spPr/>
    </dgm:pt>
    <dgm:pt modelId="{34E02C03-5687-472E-8306-4D91328F5C47}" type="pres">
      <dgm:prSet presAssocID="{4212593F-A48E-43ED-A133-FA4DD20A533F}" presName="node" presStyleLbl="node1" presStyleIdx="2" presStyleCnt="4">
        <dgm:presLayoutVars>
          <dgm:bulletEnabled val="1"/>
        </dgm:presLayoutVars>
      </dgm:prSet>
      <dgm:spPr/>
    </dgm:pt>
    <dgm:pt modelId="{216153D6-632B-4195-A4B4-B264D668FDE0}" type="pres">
      <dgm:prSet presAssocID="{D0B8AF22-2607-4F2D-9903-B05B69A26917}" presName="sibTrans" presStyleCnt="0"/>
      <dgm:spPr/>
    </dgm:pt>
    <dgm:pt modelId="{EA6F4544-D63B-4A5B-9D5A-B399B40F61B5}" type="pres">
      <dgm:prSet presAssocID="{4D911F0D-8E94-4507-9ED4-135C0E1A3B77}" presName="node" presStyleLbl="node1" presStyleIdx="3" presStyleCnt="4">
        <dgm:presLayoutVars>
          <dgm:bulletEnabled val="1"/>
        </dgm:presLayoutVars>
      </dgm:prSet>
      <dgm:spPr/>
    </dgm:pt>
  </dgm:ptLst>
  <dgm:cxnLst>
    <dgm:cxn modelId="{BCF9C415-624E-48DE-AAE6-640E1B2CB324}" srcId="{32FF42D9-D7B6-476F-AB33-445B59DDC815}" destId="{4212593F-A48E-43ED-A133-FA4DD20A533F}" srcOrd="2" destOrd="0" parTransId="{EBFF04E9-4A4F-4C5F-AAB5-7181E73D1512}" sibTransId="{D0B8AF22-2607-4F2D-9903-B05B69A26917}"/>
    <dgm:cxn modelId="{86170817-8201-440B-85C1-D8668DCBA881}" type="presOf" srcId="{9FFF7381-C52A-4763-81E7-A12554EDBC42}" destId="{AAF93F3D-1240-4B56-8742-F7C2BD56307F}" srcOrd="0" destOrd="0" presId="urn:microsoft.com/office/officeart/2005/8/layout/default"/>
    <dgm:cxn modelId="{5E81972B-CEF9-48EB-BEFC-C65B3AAE9001}" srcId="{32FF42D9-D7B6-476F-AB33-445B59DDC815}" destId="{4D911F0D-8E94-4507-9ED4-135C0E1A3B77}" srcOrd="3" destOrd="0" parTransId="{4109B640-B097-488E-8391-0C6D2A45F2C6}" sibTransId="{E23B4726-D617-4362-B132-5AB77F934E05}"/>
    <dgm:cxn modelId="{B2B10E6D-ADFA-4717-A229-AAF4848B7D60}" srcId="{32FF42D9-D7B6-476F-AB33-445B59DDC815}" destId="{9FFF7381-C52A-4763-81E7-A12554EDBC42}" srcOrd="0" destOrd="0" parTransId="{173DD50A-32C3-4020-A220-37912E503CAE}" sibTransId="{9CBA14FE-2C98-4BDC-9926-A50302BF45D5}"/>
    <dgm:cxn modelId="{EC74F956-97DD-43F5-8EEC-5C89B016288F}" type="presOf" srcId="{32FF42D9-D7B6-476F-AB33-445B59DDC815}" destId="{CF7AD31E-A63A-4976-A5B6-2374AB1DFA90}" srcOrd="0" destOrd="0" presId="urn:microsoft.com/office/officeart/2005/8/layout/default"/>
    <dgm:cxn modelId="{9D0FE094-32F2-4D85-91CA-D0669D62495C}" srcId="{32FF42D9-D7B6-476F-AB33-445B59DDC815}" destId="{E0CDEB3A-F195-42C3-A354-4530028BE3BD}" srcOrd="1" destOrd="0" parTransId="{F9B5CA3F-E4C4-4D31-8041-94A10A49F950}" sibTransId="{557453D1-645D-4A8A-8DD5-30EB23865089}"/>
    <dgm:cxn modelId="{ECDAEDE0-6DE4-49C4-AF3D-AAE76D83505F}" type="presOf" srcId="{4D911F0D-8E94-4507-9ED4-135C0E1A3B77}" destId="{EA6F4544-D63B-4A5B-9D5A-B399B40F61B5}" srcOrd="0" destOrd="0" presId="urn:microsoft.com/office/officeart/2005/8/layout/default"/>
    <dgm:cxn modelId="{7EDEFFF0-E895-43DA-8325-095A661ADEF4}" type="presOf" srcId="{E0CDEB3A-F195-42C3-A354-4530028BE3BD}" destId="{891F7276-16BC-4067-8701-4795EF168192}" srcOrd="0" destOrd="0" presId="urn:microsoft.com/office/officeart/2005/8/layout/default"/>
    <dgm:cxn modelId="{037A58F9-A67F-47CF-9224-48B33976F5D8}" type="presOf" srcId="{4212593F-A48E-43ED-A133-FA4DD20A533F}" destId="{34E02C03-5687-472E-8306-4D91328F5C47}" srcOrd="0" destOrd="0" presId="urn:microsoft.com/office/officeart/2005/8/layout/default"/>
    <dgm:cxn modelId="{C289F1F5-144A-4A1D-99FA-2B4BB229921D}" type="presParOf" srcId="{CF7AD31E-A63A-4976-A5B6-2374AB1DFA90}" destId="{AAF93F3D-1240-4B56-8742-F7C2BD56307F}" srcOrd="0" destOrd="0" presId="urn:microsoft.com/office/officeart/2005/8/layout/default"/>
    <dgm:cxn modelId="{8B98733B-D3A2-4210-A370-59F724B5583E}" type="presParOf" srcId="{CF7AD31E-A63A-4976-A5B6-2374AB1DFA90}" destId="{52AE40B5-4003-4F3B-A033-0E68D744FC2F}" srcOrd="1" destOrd="0" presId="urn:microsoft.com/office/officeart/2005/8/layout/default"/>
    <dgm:cxn modelId="{41831DBC-F404-4914-854F-BC45EF577811}" type="presParOf" srcId="{CF7AD31E-A63A-4976-A5B6-2374AB1DFA90}" destId="{891F7276-16BC-4067-8701-4795EF168192}" srcOrd="2" destOrd="0" presId="urn:microsoft.com/office/officeart/2005/8/layout/default"/>
    <dgm:cxn modelId="{357D8C07-A9D1-4AD9-97D4-31B854A4DAEC}" type="presParOf" srcId="{CF7AD31E-A63A-4976-A5B6-2374AB1DFA90}" destId="{6CD21586-7D94-4B22-A634-42639E192C4F}" srcOrd="3" destOrd="0" presId="urn:microsoft.com/office/officeart/2005/8/layout/default"/>
    <dgm:cxn modelId="{7BE51247-B203-4137-9EDA-452A9B43DC17}" type="presParOf" srcId="{CF7AD31E-A63A-4976-A5B6-2374AB1DFA90}" destId="{34E02C03-5687-472E-8306-4D91328F5C47}" srcOrd="4" destOrd="0" presId="urn:microsoft.com/office/officeart/2005/8/layout/default"/>
    <dgm:cxn modelId="{5DCA5A00-55AB-4179-9ACC-2C4073C88B06}" type="presParOf" srcId="{CF7AD31E-A63A-4976-A5B6-2374AB1DFA90}" destId="{216153D6-632B-4195-A4B4-B264D668FDE0}" srcOrd="5" destOrd="0" presId="urn:microsoft.com/office/officeart/2005/8/layout/default"/>
    <dgm:cxn modelId="{B0E8FB36-A9BD-4EAB-BC3B-C77F2C5D1EA9}" type="presParOf" srcId="{CF7AD31E-A63A-4976-A5B6-2374AB1DFA90}" destId="{EA6F4544-D63B-4A5B-9D5A-B399B40F61B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93F3D-1240-4B56-8742-F7C2BD56307F}">
      <dsp:nvSpPr>
        <dsp:cNvPr id="0" name=""/>
        <dsp:cNvSpPr/>
      </dsp:nvSpPr>
      <dsp:spPr>
        <a:xfrm>
          <a:off x="1526128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1. Get </a:t>
          </a:r>
          <a:r>
            <a:rPr lang="is-IS" sz="2900" kern="1200" dirty="0" err="1"/>
            <a:t>financial</a:t>
          </a:r>
          <a:r>
            <a:rPr lang="is-IS" sz="2900" kern="1200" dirty="0"/>
            <a:t> </a:t>
          </a:r>
          <a:r>
            <a:rPr lang="is-IS" sz="2900" kern="1200" dirty="0" err="1"/>
            <a:t>data</a:t>
          </a:r>
          <a:r>
            <a:rPr lang="is-IS" sz="2900" kern="1200" dirty="0"/>
            <a:t> from Reuters </a:t>
          </a:r>
          <a:r>
            <a:rPr lang="is-IS" sz="2900" kern="1200" dirty="0" err="1"/>
            <a:t>and</a:t>
          </a:r>
          <a:r>
            <a:rPr lang="is-IS" sz="2900" kern="1200" dirty="0"/>
            <a:t> 20-F </a:t>
          </a:r>
          <a:r>
            <a:rPr lang="is-IS" sz="2900" kern="1200" dirty="0" err="1"/>
            <a:t>reports</a:t>
          </a:r>
          <a:endParaRPr lang="is-IS" sz="2900" kern="1200" dirty="0"/>
        </a:p>
      </dsp:txBody>
      <dsp:txXfrm>
        <a:off x="1526128" y="2994"/>
        <a:ext cx="3100824" cy="1860494"/>
      </dsp:txXfrm>
    </dsp:sp>
    <dsp:sp modelId="{891F7276-16BC-4067-8701-4795EF168192}">
      <dsp:nvSpPr>
        <dsp:cNvPr id="0" name=""/>
        <dsp:cNvSpPr/>
      </dsp:nvSpPr>
      <dsp:spPr>
        <a:xfrm>
          <a:off x="4937035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2. Set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thresholds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conversion</a:t>
          </a:r>
          <a:r>
            <a:rPr lang="is-IS" sz="2900" kern="1200" dirty="0"/>
            <a:t> </a:t>
          </a:r>
          <a:r>
            <a:rPr lang="is-IS" sz="2900" kern="1200" dirty="0" err="1"/>
            <a:t>parameters</a:t>
          </a:r>
          <a:endParaRPr lang="is-IS" sz="2900" kern="1200" dirty="0"/>
        </a:p>
      </dsp:txBody>
      <dsp:txXfrm>
        <a:off x="4937035" y="2994"/>
        <a:ext cx="3100824" cy="1860494"/>
      </dsp:txXfrm>
    </dsp:sp>
    <dsp:sp modelId="{34E02C03-5687-472E-8306-4D91328F5C47}">
      <dsp:nvSpPr>
        <dsp:cNvPr id="0" name=""/>
        <dsp:cNvSpPr/>
      </dsp:nvSpPr>
      <dsp:spPr>
        <a:xfrm>
          <a:off x="1526128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3. </a:t>
          </a:r>
          <a:r>
            <a:rPr lang="is-IS" sz="2900" kern="1200" dirty="0" err="1"/>
            <a:t>Run</a:t>
          </a:r>
          <a:r>
            <a:rPr lang="is-IS" sz="2900" kern="1200" dirty="0"/>
            <a:t> DCL </a:t>
          </a:r>
          <a:r>
            <a:rPr lang="is-IS" sz="2900" kern="1200" dirty="0" err="1"/>
            <a:t>simulations</a:t>
          </a:r>
          <a:endParaRPr lang="is-IS" sz="2900" kern="1200" dirty="0"/>
        </a:p>
      </dsp:txBody>
      <dsp:txXfrm>
        <a:off x="1526128" y="2173571"/>
        <a:ext cx="3100824" cy="1860494"/>
      </dsp:txXfrm>
    </dsp:sp>
    <dsp:sp modelId="{EA6F4544-D63B-4A5B-9D5A-B399B40F61B5}">
      <dsp:nvSpPr>
        <dsp:cNvPr id="0" name=""/>
        <dsp:cNvSpPr/>
      </dsp:nvSpPr>
      <dsp:spPr>
        <a:xfrm>
          <a:off x="4937035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4. </a:t>
          </a:r>
          <a:r>
            <a:rPr lang="is-IS" sz="2900" kern="1200" dirty="0" err="1"/>
            <a:t>Analyze</a:t>
          </a:r>
          <a:r>
            <a:rPr lang="is-IS" sz="2900" kern="1200" dirty="0"/>
            <a:t>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dilution</a:t>
          </a:r>
          <a:r>
            <a:rPr lang="is-IS" sz="2900" kern="1200" dirty="0"/>
            <a:t> </a:t>
          </a:r>
          <a:r>
            <a:rPr lang="is-IS" sz="2900" kern="1200" dirty="0" err="1"/>
            <a:t>outcomes</a:t>
          </a:r>
          <a:endParaRPr lang="is-IS" sz="2900" kern="1200" dirty="0"/>
        </a:p>
      </dsp:txBody>
      <dsp:txXfrm>
        <a:off x="4937035" y="2173571"/>
        <a:ext cx="3100824" cy="186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svg"/><Relationship Id="rId9" Type="http://schemas.openxmlformats.org/officeDocument/2006/relationships/diagramLayout" Target="../diagrams/layout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9474939" y="0"/>
            <a:ext cx="9985073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6429" y="1416670"/>
            <a:ext cx="25976634" cy="1076717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2023 Credit Suisse banking collapse could have been prevented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by applying a </a:t>
            </a:r>
            <a:r>
              <a:rPr lang="en-US" sz="125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Dynamic Control of Leverage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mechanism to its AT1 debt (Contingent Convertible bonds)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44918" y="7818771"/>
            <a:ext cx="9563989" cy="2248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The 2023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collapse of Credit Suisse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exposed significant weaknesses in traditional Contingent Convertible Bonds (CoCos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). Traditional CoCos failed 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due to delayed regulatory triggers and caused sudden market instability. Dynamic Control of Leverage (DCL) </a:t>
            </a:r>
            <a:r>
              <a:rPr lang="en-US" sz="3200" dirty="0" err="1">
                <a:latin typeface="Lato" panose="020F0502020204030203" pitchFamily="34" charset="0"/>
                <a:cs typeface="Segoe UI" panose="020B0502040204020203" pitchFamily="34" charset="0"/>
              </a:rPr>
              <a:t>CoCo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Bonds propose an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alternative with gradual equity conversions based on continuous leverage monitoring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, enhancing bank stability and predictability.</a:t>
            </a:r>
            <a:endParaRPr lang="en-US" sz="3200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Collected data on equity values, debt, and Additional Tier 1 (AT1) debt for Credit Suisse via Refinitiv Eikon and quarterly company financial reports (20-F).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Simulated results of adding Dynamic Control of Leverage (DCL) dynamics to the AT1 debt.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DCLs can significantly correct leverage given time, and they can be used effectively to preemptively stabilize financial markets.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8995835" y="28253005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20676800" y="28351939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7602661" y="29259302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4797069" y="5313567"/>
            <a:ext cx="4608954" cy="1486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4400" b="1" dirty="0"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93930" y="878732"/>
            <a:ext cx="11380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Lato" panose="020F0502020204030203" pitchFamily="34" charset="0"/>
                <a:cs typeface="Segoe UI" panose="020B0502040204020203" pitchFamily="34" charset="0"/>
              </a:rPr>
              <a:t>Enhancing Bank Robustness through Dynamic Control of Leverage in Contingent Convertible Bonds:</a:t>
            </a:r>
            <a:b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  <a:t>A Case Study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41935147" y="25355308"/>
            <a:ext cx="7517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Author: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Supervisors</a:t>
            </a: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Sverrir Ólafsson,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Maxime Segal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40636456" y="25646249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FC4A3D8-9319-A665-A672-CE312C41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34429" y="26444668"/>
            <a:ext cx="5496932" cy="5496932"/>
          </a:xfrm>
          <a:prstGeom prst="rect">
            <a:avLst/>
          </a:prstGeom>
        </p:spPr>
      </p:pic>
      <p:pic>
        <p:nvPicPr>
          <p:cNvPr id="31" name="Picture 30" descr="A graph of a credit suisse&#10;&#10;AI-generated content may be incorrect.">
            <a:extLst>
              <a:ext uri="{FF2B5EF4-FFF2-40B4-BE49-F238E27FC236}">
                <a16:creationId xmlns:a16="http://schemas.microsoft.com/office/drawing/2014/main" id="{DE459FF0-F33C-F2C5-94B1-EE5A6BFE8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5" y="12249319"/>
            <a:ext cx="19988251" cy="11992951"/>
          </a:xfrm>
          <a:prstGeom prst="rect">
            <a:avLst/>
          </a:prstGeom>
        </p:spPr>
      </p:pic>
      <p:pic>
        <p:nvPicPr>
          <p:cNvPr id="33" name="Picture 32" descr="A person in a suit and bow tie&#10;&#10;AI-generated content may be incorrect.">
            <a:extLst>
              <a:ext uri="{FF2B5EF4-FFF2-40B4-BE49-F238E27FC236}">
                <a16:creationId xmlns:a16="http://schemas.microsoft.com/office/drawing/2014/main" id="{8F0C97EC-D43B-BDAC-4EAA-3369955C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9414" r="14573" b="22225"/>
          <a:stretch/>
        </p:blipFill>
        <p:spPr>
          <a:xfrm>
            <a:off x="1663663" y="4851567"/>
            <a:ext cx="2230152" cy="24106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65A0D4-4973-DF61-A4F8-AFC1757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513" y="29842605"/>
            <a:ext cx="8655922" cy="25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3FE8AC5-0246-3350-6F9E-A779BD439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634320"/>
              </p:ext>
            </p:extLst>
          </p:nvPr>
        </p:nvGraphicFramePr>
        <p:xfrm>
          <a:off x="1001973" y="18799361"/>
          <a:ext cx="9563989" cy="403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 descr="A graph of a credit suisse&#10;&#10;AI-generated content may be incorrect.">
            <a:extLst>
              <a:ext uri="{FF2B5EF4-FFF2-40B4-BE49-F238E27FC236}">
                <a16:creationId xmlns:a16="http://schemas.microsoft.com/office/drawing/2014/main" id="{B3E75CF3-EA8D-675B-B6ED-C1C39AAE3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25838249"/>
            <a:ext cx="9144018" cy="5486411"/>
          </a:xfrm>
          <a:prstGeom prst="rect">
            <a:avLst/>
          </a:prstGeom>
        </p:spPr>
      </p:pic>
      <p:sp>
        <p:nvSpPr>
          <p:cNvPr id="37" name="Graphic 18">
            <a:extLst>
              <a:ext uri="{FF2B5EF4-FFF2-40B4-BE49-F238E27FC236}">
                <a16:creationId xmlns:a16="http://schemas.microsoft.com/office/drawing/2014/main" id="{AF945BE7-B3DA-0B9C-149C-7A43E568F3C5}"/>
              </a:ext>
            </a:extLst>
          </p:cNvPr>
          <p:cNvSpPr/>
          <p:nvPr/>
        </p:nvSpPr>
        <p:spPr>
          <a:xfrm>
            <a:off x="40622600" y="27959964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9" name="Picture 38" descr="A screenshot of a graph&#10;&#10;AI-generated content may be incorrect.">
            <a:extLst>
              <a:ext uri="{FF2B5EF4-FFF2-40B4-BE49-F238E27FC236}">
                <a16:creationId xmlns:a16="http://schemas.microsoft.com/office/drawing/2014/main" id="{86C1FAC5-29BB-7499-832F-C13AB1EE7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562049"/>
            <a:ext cx="9144018" cy="10972822"/>
          </a:xfrm>
          <a:prstGeom prst="rect">
            <a:avLst/>
          </a:prstGeom>
        </p:spPr>
      </p:pic>
      <p:pic>
        <p:nvPicPr>
          <p:cNvPr id="41" name="Picture 40" descr="A graph of a stock market&#10;&#10;AI-generated content may be incorrect.">
            <a:extLst>
              <a:ext uri="{FF2B5EF4-FFF2-40B4-BE49-F238E27FC236}">
                <a16:creationId xmlns:a16="http://schemas.microsoft.com/office/drawing/2014/main" id="{70AB06E2-5F48-8AA3-833A-D15D75784E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13845"/>
            <a:ext cx="9144018" cy="109728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6D8732-6831-D572-666F-7B9B62A2FBFF}"/>
              </a:ext>
            </a:extLst>
          </p:cNvPr>
          <p:cNvSpPr txBox="1"/>
          <p:nvPr/>
        </p:nvSpPr>
        <p:spPr>
          <a:xfrm>
            <a:off x="38693063" y="667514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Input data: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96DE52-40CD-CBA0-63B0-99A191EEFE72}"/>
              </a:ext>
            </a:extLst>
          </p:cNvPr>
          <p:cNvSpPr txBox="1"/>
          <p:nvPr/>
        </p:nvSpPr>
        <p:spPr>
          <a:xfrm>
            <a:off x="38693062" y="12796572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Detailed results:</a:t>
            </a: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371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Lato</vt:lpstr>
      <vt:lpstr>Arial</vt:lpstr>
      <vt:lpstr>Calibri</vt:lpstr>
      <vt:lpstr>Lato Black</vt:lpstr>
      <vt:lpstr>Office Theme</vt:lpstr>
      <vt:lpstr>The 2023 Credit Suisse banking collapse could have been prevented by applying a Dynamic Control of Leverage mechanism to its AT1 debt (Contingent Convertible bonds)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Steinar Björnsson</cp:lastModifiedBy>
  <cp:revision>126</cp:revision>
  <dcterms:created xsi:type="dcterms:W3CDTF">2019-07-02T13:39:34Z</dcterms:created>
  <dcterms:modified xsi:type="dcterms:W3CDTF">2025-03-28T15:35:10Z</dcterms:modified>
</cp:coreProperties>
</file>