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0" r:id="rId3"/>
    <p:sldId id="257" r:id="rId4"/>
    <p:sldId id="283" r:id="rId5"/>
    <p:sldId id="259" r:id="rId6"/>
    <p:sldId id="295" r:id="rId7"/>
    <p:sldId id="273" r:id="rId8"/>
    <p:sldId id="261" r:id="rId9"/>
    <p:sldId id="278" r:id="rId10"/>
    <p:sldId id="260" r:id="rId11"/>
    <p:sldId id="262" r:id="rId12"/>
    <p:sldId id="274" r:id="rId13"/>
    <p:sldId id="276" r:id="rId14"/>
    <p:sldId id="275" r:id="rId15"/>
    <p:sldId id="277" r:id="rId16"/>
    <p:sldId id="263" r:id="rId17"/>
    <p:sldId id="264" r:id="rId18"/>
    <p:sldId id="282" r:id="rId19"/>
    <p:sldId id="266" r:id="rId20"/>
    <p:sldId id="265" r:id="rId21"/>
    <p:sldId id="284" r:id="rId22"/>
    <p:sldId id="286" r:id="rId23"/>
    <p:sldId id="267" r:id="rId24"/>
    <p:sldId id="268" r:id="rId25"/>
    <p:sldId id="287" r:id="rId26"/>
    <p:sldId id="288" r:id="rId27"/>
    <p:sldId id="289" r:id="rId28"/>
    <p:sldId id="290" r:id="rId29"/>
    <p:sldId id="269" r:id="rId30"/>
    <p:sldId id="296" r:id="rId31"/>
    <p:sldId id="27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4" autoAdjust="0"/>
    <p:restoredTop sz="69296" autoAdjust="0"/>
  </p:normalViewPr>
  <p:slideViewPr>
    <p:cSldViewPr snapToGrid="0">
      <p:cViewPr varScale="1">
        <p:scale>
          <a:sx n="57" d="100"/>
          <a:sy n="57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4CF16-399B-486D-AB41-6C30CB4E37EF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5C373-D85A-4E37-953A-8379C44347C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502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</a:t>
            </a:r>
          </a:p>
          <a:p>
            <a:endParaRPr lang="en-GB" dirty="0"/>
          </a:p>
          <a:p>
            <a:r>
              <a:rPr lang="en-GB" dirty="0"/>
              <a:t>Title</a:t>
            </a:r>
          </a:p>
          <a:p>
            <a:endParaRPr lang="is-IS" dirty="0"/>
          </a:p>
          <a:p>
            <a:r>
              <a:rPr lang="is-IS" dirty="0" err="1"/>
              <a:t>Why</a:t>
            </a:r>
            <a:r>
              <a:rPr lang="is-IS" dirty="0"/>
              <a:t> i </a:t>
            </a:r>
            <a:r>
              <a:rPr lang="is-IS" dirty="0" err="1"/>
              <a:t>am</a:t>
            </a:r>
            <a:r>
              <a:rPr lang="is-IS" dirty="0"/>
              <a:t> </a:t>
            </a:r>
            <a:r>
              <a:rPr lang="is-IS" dirty="0" err="1"/>
              <a:t>interested</a:t>
            </a:r>
            <a:r>
              <a:rPr lang="is-IS" dirty="0"/>
              <a:t> (Bank </a:t>
            </a:r>
            <a:r>
              <a:rPr lang="is-IS" dirty="0" err="1"/>
              <a:t>robustness</a:t>
            </a:r>
            <a:r>
              <a:rPr lang="is-IS" dirty="0"/>
              <a:t>)</a:t>
            </a:r>
          </a:p>
          <a:p>
            <a:endParaRPr lang="is-IS" dirty="0"/>
          </a:p>
          <a:p>
            <a:r>
              <a:rPr lang="is-IS" dirty="0"/>
              <a:t>I </a:t>
            </a:r>
            <a:r>
              <a:rPr lang="is-IS" dirty="0" err="1"/>
              <a:t>want</a:t>
            </a:r>
            <a:r>
              <a:rPr lang="is-IS" dirty="0"/>
              <a:t> </a:t>
            </a:r>
            <a:r>
              <a:rPr lang="is-IS" dirty="0" err="1"/>
              <a:t>to</a:t>
            </a:r>
            <a:r>
              <a:rPr lang="is-IS" dirty="0"/>
              <a:t> </a:t>
            </a:r>
            <a:r>
              <a:rPr lang="is-IS" dirty="0" err="1"/>
              <a:t>begin</a:t>
            </a:r>
            <a:r>
              <a:rPr lang="is-IS" dirty="0"/>
              <a:t> </a:t>
            </a:r>
            <a:r>
              <a:rPr lang="is-IS" dirty="0" err="1"/>
              <a:t>by</a:t>
            </a:r>
            <a:r>
              <a:rPr lang="is-IS" dirty="0"/>
              <a:t> </a:t>
            </a:r>
            <a:r>
              <a:rPr lang="is-IS" dirty="0" err="1"/>
              <a:t>explaining</a:t>
            </a:r>
            <a:r>
              <a:rPr lang="is-IS" dirty="0"/>
              <a:t> </a:t>
            </a:r>
            <a:r>
              <a:rPr lang="is-IS" dirty="0" err="1"/>
              <a:t>what</a:t>
            </a:r>
            <a:r>
              <a:rPr lang="is-IS" dirty="0"/>
              <a:t> </a:t>
            </a:r>
            <a:r>
              <a:rPr lang="is-IS" dirty="0" err="1"/>
              <a:t>contingent</a:t>
            </a:r>
            <a:r>
              <a:rPr lang="is-IS" dirty="0"/>
              <a:t> </a:t>
            </a:r>
            <a:r>
              <a:rPr lang="is-IS" dirty="0" err="1"/>
              <a:t>convertible</a:t>
            </a:r>
            <a:r>
              <a:rPr lang="is-IS" dirty="0"/>
              <a:t> </a:t>
            </a:r>
            <a:r>
              <a:rPr lang="is-IS" dirty="0" err="1"/>
              <a:t>bonds</a:t>
            </a:r>
            <a:r>
              <a:rPr lang="is-IS" dirty="0"/>
              <a:t>, </a:t>
            </a:r>
            <a:r>
              <a:rPr lang="is-IS" dirty="0" err="1"/>
              <a:t>also</a:t>
            </a:r>
            <a:r>
              <a:rPr lang="is-IS" dirty="0"/>
              <a:t> </a:t>
            </a:r>
            <a:r>
              <a:rPr lang="is-IS" dirty="0" err="1"/>
              <a:t>called</a:t>
            </a:r>
            <a:r>
              <a:rPr lang="is-IS" dirty="0"/>
              <a:t> </a:t>
            </a:r>
            <a:r>
              <a:rPr lang="is-IS" dirty="0" err="1"/>
              <a:t>cocos</a:t>
            </a:r>
            <a:r>
              <a:rPr lang="is-IS" dirty="0"/>
              <a:t> are, [</a:t>
            </a:r>
            <a:r>
              <a:rPr lang="is-IS" dirty="0" err="1"/>
              <a:t>next</a:t>
            </a:r>
            <a:r>
              <a:rPr lang="is-I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69102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2008 GFC: </a:t>
            </a:r>
            <a:r>
              <a:rPr lang="en-GB" dirty="0"/>
              <a:t>In response to the 2008 crisis, contingent convertible (</a:t>
            </a:r>
            <a:r>
              <a:rPr lang="en-GB" dirty="0" err="1"/>
              <a:t>CoCo</a:t>
            </a:r>
            <a:r>
              <a:rPr lang="en-GB" dirty="0"/>
              <a:t>) are introduced as a mechanism to strengthen bank stability by automatically converting debt into equity during financial distress.</a:t>
            </a:r>
          </a:p>
          <a:p>
            <a:endParaRPr lang="en-GB" dirty="0"/>
          </a:p>
          <a:p>
            <a:r>
              <a:rPr lang="en-GB" b="1" dirty="0"/>
              <a:t>March 19, 2023:</a:t>
            </a:r>
            <a:r>
              <a:rPr lang="en-GB" dirty="0"/>
              <a:t> The Swiss Financial Market Supervisory Authority (FINMA) announces the complete write-down of Credit Suisse's Additional Tier 1 (AT1) bonds, amounting to approximately CHF 16 billion.</a:t>
            </a:r>
          </a:p>
          <a:p>
            <a:endParaRPr lang="en-GB" dirty="0"/>
          </a:p>
          <a:p>
            <a:r>
              <a:rPr lang="en-GB" b="1" dirty="0"/>
              <a:t>Going forward: </a:t>
            </a:r>
            <a:r>
              <a:rPr lang="en-GB" dirty="0"/>
              <a:t>Dynamic Control of Leverage (DCL) introduced to prevent sudden drawdowns by only drawing down interest payments during times of high leverage, therefore gradually adjusting the balance sheet. </a:t>
            </a:r>
          </a:p>
          <a:p>
            <a:endParaRPr lang="en-GB" dirty="0"/>
          </a:p>
          <a:p>
            <a:r>
              <a:rPr lang="en-GB" dirty="0"/>
              <a:t>My task is to analyse DCLs in real world scenarios.</a:t>
            </a:r>
            <a:endParaRPr lang="en-GB" b="1" dirty="0"/>
          </a:p>
          <a:p>
            <a:endParaRPr lang="en-GB" dirty="0"/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3171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price is high you get fewer shares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the price is low you get more shares</a:t>
            </a:r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05172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Total AT1 debt for Deutsche Bank in 31 December 2024</a:t>
            </a:r>
            <a:endParaRPr lang="is-I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8583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361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that manifests</a:t>
            </a:r>
          </a:p>
          <a:p>
            <a:endParaRPr lang="en-GB" dirty="0"/>
          </a:p>
          <a:p>
            <a:r>
              <a:rPr lang="en-GB" dirty="0"/>
              <a:t>Around 12 Billion CHF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8210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Time can be used for additonal actions like merger deals or fixing the balance sheets of the bank.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24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465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25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75114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monte </a:t>
            </a:r>
            <a:r>
              <a:rPr lang="en-GB" dirty="0" err="1"/>
              <a:t>carlo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dirty="0"/>
              <a:t>	Creates different stock prices (paths) that we can run a DCL simulation on.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26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59185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Future work (</a:t>
            </a:r>
          </a:p>
          <a:p>
            <a:r>
              <a:rPr lang="en-GB" dirty="0"/>
              <a:t>	Simulations using DCL on all the debt, </a:t>
            </a:r>
          </a:p>
          <a:p>
            <a:r>
              <a:rPr lang="en-GB" dirty="0"/>
              <a:t>	Investor perception around DCL, </a:t>
            </a:r>
          </a:p>
          <a:p>
            <a:r>
              <a:rPr lang="en-GB" dirty="0"/>
              <a:t>	Additional analysis on the pricing of DCLs</a:t>
            </a:r>
          </a:p>
          <a:p>
            <a:r>
              <a:rPr lang="en-GB" dirty="0"/>
              <a:t>	More complex monte </a:t>
            </a:r>
            <a:r>
              <a:rPr lang="en-GB" dirty="0" err="1"/>
              <a:t>carlo</a:t>
            </a:r>
            <a:r>
              <a:rPr lang="en-GB" dirty="0"/>
              <a:t> simulations</a:t>
            </a:r>
          </a:p>
          <a:p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29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9047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Break </a:t>
            </a:r>
            <a:r>
              <a:rPr lang="is-IS" dirty="0" err="1"/>
              <a:t>down</a:t>
            </a:r>
            <a:r>
              <a:rPr lang="is-IS" dirty="0"/>
              <a:t> </a:t>
            </a:r>
            <a:r>
              <a:rPr lang="is-IS" dirty="0" err="1"/>
              <a:t>sentence</a:t>
            </a:r>
            <a:endParaRPr lang="is-IS" dirty="0"/>
          </a:p>
          <a:p>
            <a:endParaRPr lang="is-IS" dirty="0"/>
          </a:p>
          <a:p>
            <a:r>
              <a:rPr lang="is-IS" dirty="0" err="1"/>
              <a:t>Higher</a:t>
            </a:r>
            <a:r>
              <a:rPr lang="is-IS" dirty="0"/>
              <a:t> </a:t>
            </a:r>
            <a:r>
              <a:rPr lang="is-IS" dirty="0" err="1"/>
              <a:t>trigger</a:t>
            </a:r>
            <a:r>
              <a:rPr lang="is-IS" dirty="0"/>
              <a:t> -&gt; </a:t>
            </a:r>
            <a:r>
              <a:rPr lang="is-IS" dirty="0" err="1"/>
              <a:t>Better</a:t>
            </a:r>
            <a:r>
              <a:rPr lang="is-IS" dirty="0"/>
              <a:t> for </a:t>
            </a:r>
            <a:r>
              <a:rPr lang="is-IS" dirty="0" err="1"/>
              <a:t>robustness</a:t>
            </a:r>
            <a:r>
              <a:rPr lang="is-IS" dirty="0"/>
              <a:t> of </a:t>
            </a:r>
            <a:r>
              <a:rPr lang="is-IS" dirty="0" err="1"/>
              <a:t>the</a:t>
            </a:r>
            <a:r>
              <a:rPr lang="is-IS" dirty="0"/>
              <a:t> bank</a:t>
            </a:r>
          </a:p>
          <a:p>
            <a:r>
              <a:rPr lang="is-IS" dirty="0" err="1"/>
              <a:t>Lower</a:t>
            </a:r>
            <a:r>
              <a:rPr lang="is-IS" dirty="0"/>
              <a:t> </a:t>
            </a:r>
            <a:r>
              <a:rPr lang="is-IS" dirty="0" err="1"/>
              <a:t>trigger</a:t>
            </a:r>
            <a:r>
              <a:rPr lang="is-IS" dirty="0"/>
              <a:t> -&gt; </a:t>
            </a:r>
            <a:r>
              <a:rPr lang="is-IS" dirty="0" err="1"/>
              <a:t>Better</a:t>
            </a:r>
            <a:r>
              <a:rPr lang="is-IS" dirty="0"/>
              <a:t> for </a:t>
            </a:r>
            <a:r>
              <a:rPr lang="is-IS" dirty="0" err="1"/>
              <a:t>CoCo</a:t>
            </a:r>
            <a:r>
              <a:rPr lang="is-IS" dirty="0"/>
              <a:t> </a:t>
            </a:r>
            <a:r>
              <a:rPr lang="is-IS" dirty="0" err="1"/>
              <a:t>bondholders</a:t>
            </a:r>
            <a:endParaRPr lang="is-IS" dirty="0"/>
          </a:p>
          <a:p>
            <a:endParaRPr lang="is-IS" dirty="0"/>
          </a:p>
          <a:p>
            <a:r>
              <a:rPr lang="is-IS" dirty="0"/>
              <a:t>CET1: </a:t>
            </a:r>
            <a:r>
              <a:rPr lang="is-IS" dirty="0" err="1"/>
              <a:t>Common</a:t>
            </a:r>
            <a:r>
              <a:rPr lang="is-IS" dirty="0"/>
              <a:t> </a:t>
            </a:r>
            <a:r>
              <a:rPr lang="is-IS" dirty="0" err="1"/>
              <a:t>equity</a:t>
            </a:r>
            <a:r>
              <a:rPr lang="is-IS" dirty="0"/>
              <a:t> </a:t>
            </a:r>
            <a:r>
              <a:rPr lang="is-IS" dirty="0" err="1"/>
              <a:t>tier</a:t>
            </a:r>
            <a:r>
              <a:rPr lang="is-IS" dirty="0"/>
              <a:t> 1 – </a:t>
            </a:r>
            <a:r>
              <a:rPr lang="is-IS" dirty="0" err="1"/>
              <a:t>meaasure</a:t>
            </a:r>
            <a:r>
              <a:rPr lang="is-IS" dirty="0"/>
              <a:t> of </a:t>
            </a:r>
            <a:r>
              <a:rPr lang="is-IS" dirty="0" err="1"/>
              <a:t>the</a:t>
            </a:r>
            <a:r>
              <a:rPr lang="is-IS" dirty="0"/>
              <a:t> </a:t>
            </a:r>
            <a:r>
              <a:rPr lang="is-IS" dirty="0" err="1"/>
              <a:t>ratio</a:t>
            </a:r>
            <a:r>
              <a:rPr lang="is-IS" dirty="0"/>
              <a:t> of </a:t>
            </a:r>
            <a:r>
              <a:rPr lang="is-IS" dirty="0" err="1"/>
              <a:t>high</a:t>
            </a:r>
            <a:r>
              <a:rPr lang="is-IS" dirty="0"/>
              <a:t> </a:t>
            </a:r>
            <a:r>
              <a:rPr lang="is-IS" dirty="0" err="1"/>
              <a:t>quality</a:t>
            </a:r>
            <a:r>
              <a:rPr lang="is-IS" dirty="0"/>
              <a:t> </a:t>
            </a:r>
            <a:r>
              <a:rPr lang="is-IS" dirty="0" err="1"/>
              <a:t>assets</a:t>
            </a:r>
            <a:r>
              <a:rPr lang="is-IS" dirty="0"/>
              <a:t> for </a:t>
            </a:r>
            <a:r>
              <a:rPr lang="is-IS" dirty="0" err="1"/>
              <a:t>the</a:t>
            </a:r>
            <a:r>
              <a:rPr lang="is-IS" dirty="0"/>
              <a:t> bank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436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Before going further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Pre 2008</a:t>
            </a:r>
          </a:p>
          <a:p>
            <a:endParaRPr lang="en-GB" b="1" dirty="0"/>
          </a:p>
          <a:p>
            <a:r>
              <a:rPr lang="en-GB" b="1" dirty="0"/>
              <a:t>2008 GFC: </a:t>
            </a:r>
            <a:r>
              <a:rPr lang="en-GB" dirty="0"/>
              <a:t>In response to the 2008 crisis, contingent convertible (</a:t>
            </a:r>
            <a:r>
              <a:rPr lang="en-GB" dirty="0" err="1"/>
              <a:t>CoCo</a:t>
            </a:r>
            <a:r>
              <a:rPr lang="en-GB" dirty="0"/>
              <a:t>) are introduced as a mechanism to strengthen bank stability by automatically converting debt into equity during financial distress.</a:t>
            </a:r>
          </a:p>
          <a:p>
            <a:endParaRPr lang="en-GB" dirty="0"/>
          </a:p>
          <a:p>
            <a:r>
              <a:rPr lang="en-GB" b="1" dirty="0"/>
              <a:t>March 19, 2023:</a:t>
            </a:r>
            <a:r>
              <a:rPr lang="en-GB" dirty="0"/>
              <a:t> The Swiss Financial Market Supervisory Authority (FINMA) announces the complete write-down of Credit Suisse's Additional Tier 1 (AT1) bonds, amounting to approximately CHF 16 billion.</a:t>
            </a:r>
          </a:p>
          <a:p>
            <a:endParaRPr lang="en-GB" dirty="0"/>
          </a:p>
          <a:p>
            <a:r>
              <a:rPr lang="en-GB" b="1" dirty="0"/>
              <a:t>Going forward: </a:t>
            </a:r>
            <a:r>
              <a:rPr lang="en-GB" dirty="0"/>
              <a:t>Dynamic Control of Leverage (DCL) introduced to prevent sudden drawdowns by only drawing down interest payments during times of high leverage, therefore gradually adjusting the balance sheet. </a:t>
            </a:r>
          </a:p>
          <a:p>
            <a:endParaRPr lang="en-GB" dirty="0"/>
          </a:p>
          <a:p>
            <a:r>
              <a:rPr lang="en-GB" dirty="0"/>
              <a:t>My task is to analyse DCLs in real world scenarios.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FINMA announces a complete write-down of Credit Suisse </a:t>
            </a:r>
            <a:r>
              <a:rPr lang="en-GB" dirty="0" err="1"/>
              <a:t>CoCo</a:t>
            </a:r>
            <a:r>
              <a:rPr lang="en-GB" dirty="0"/>
              <a:t> bonds</a:t>
            </a:r>
            <a:endParaRPr lang="is-IS" dirty="0"/>
          </a:p>
          <a:p>
            <a:r>
              <a:rPr lang="is-IS" dirty="0"/>
              <a:t>Bondholders wiped out before shareholders</a:t>
            </a:r>
          </a:p>
          <a:p>
            <a:r>
              <a:rPr lang="is-IS" dirty="0"/>
              <a:t>Uncertainty around regulatory discretion</a:t>
            </a:r>
          </a:p>
          <a:p>
            <a:r>
              <a:rPr lang="is-IS" dirty="0"/>
              <a:t>Triggers based on book values (CET1)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as part of a rescue merger with UBS</a:t>
            </a:r>
            <a:endParaRPr lang="en-GB" b="1" dirty="0"/>
          </a:p>
          <a:p>
            <a:endParaRPr lang="en-GB" b="1" dirty="0"/>
          </a:p>
          <a:p>
            <a:r>
              <a:rPr lang="en-US" dirty="0"/>
              <a:t>The collapse of Credit Suisse in 2023 and the subsequent write-down of CHF 16 billion worth of Additional Tier 1 (AT1) </a:t>
            </a:r>
            <a:r>
              <a:rPr lang="en-US" dirty="0" err="1"/>
              <a:t>CoCo</a:t>
            </a:r>
            <a:r>
              <a:rPr lang="en-US" dirty="0"/>
              <a:t> bonds by the Swiss Financial Market Supervisory Authority (FINMA) sent shockwaves through financial markets.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US" dirty="0"/>
              <a:t>Market reactions were immediate, with a sharp decline in AT1 bond prices globally and increased scrutiny of </a:t>
            </a:r>
            <a:r>
              <a:rPr lang="en-US" dirty="0" err="1"/>
              <a:t>CoCo</a:t>
            </a:r>
            <a:r>
              <a:rPr lang="en-US" dirty="0"/>
              <a:t> bonds and regulatory decision-making</a:t>
            </a:r>
            <a:endParaRPr lang="en-GB" b="1" dirty="0"/>
          </a:p>
          <a:p>
            <a:endParaRPr lang="en-GB" dirty="0"/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2194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Market based triggers carry their own risk (manipulation)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ECN (equity recourse notes)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0474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9933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411FD-D966-64B7-807D-516C9C04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2695F-9BE6-2929-E238-702B398F2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AE4A29-255D-C814-15FD-BB8F15797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payment that would be due at time k</a:t>
            </a:r>
          </a:p>
          <a:p>
            <a:r>
              <a:rPr lang="en-GB" dirty="0"/>
              <a:t>°</a:t>
            </a:r>
          </a:p>
          <a:p>
            <a:r>
              <a:rPr lang="en-GB" dirty="0"/>
              <a:t>Set conversion price </a:t>
            </a:r>
            <a:r>
              <a:rPr lang="en-GB" dirty="0" err="1"/>
              <a:t>S_p</a:t>
            </a:r>
            <a:endParaRPr lang="is-I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10088-AF64-4ED6-29B5-10887425A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9068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is-IS" dirty="0"/>
          </a:p>
          <a:p>
            <a:endParaRPr lang="is-IS" dirty="0"/>
          </a:p>
          <a:p>
            <a:r>
              <a:rPr lang="is-IS" dirty="0" err="1"/>
              <a:t>Deusche</a:t>
            </a:r>
            <a:r>
              <a:rPr lang="is-IS" dirty="0"/>
              <a:t> bank: stress 2016-2018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32456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Limitations:</a:t>
            </a:r>
          </a:p>
          <a:p>
            <a:r>
              <a:rPr lang="en-GB" dirty="0"/>
              <a:t>	Doesn’t model </a:t>
            </a:r>
            <a:r>
              <a:rPr lang="en-GB"/>
              <a:t>shareholder reactions.</a:t>
            </a:r>
          </a:p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333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s-IS" b="1" dirty="0"/>
                  <a:t>Baseline parameters used to simulate DCL:</a:t>
                </a:r>
              </a:p>
              <a:p>
                <a:endParaRPr lang="is-IS" b="1" dirty="0"/>
              </a:p>
              <a:p>
                <a:r>
                  <a:rPr lang="is-IS" b="1" dirty="0"/>
                  <a:t>R </a:t>
                </a:r>
                <a:r>
                  <a:rPr lang="is-IS" b="1" dirty="0" err="1"/>
                  <a:t>average</a:t>
                </a:r>
                <a:r>
                  <a:rPr lang="is-IS" b="1" dirty="0"/>
                  <a:t> for 2016</a:t>
                </a:r>
              </a:p>
              <a:p>
                <a:endParaRPr lang="is-IS" b="1" dirty="0"/>
              </a:p>
              <a:p>
                <a:r>
                  <a:rPr lang="is-IS" b="1" dirty="0"/>
                  <a:t>Max </a:t>
                </a:r>
                <a:r>
                  <a:rPr lang="is-IS" b="1" dirty="0" err="1"/>
                  <a:t>leverage</a:t>
                </a:r>
                <a:r>
                  <a:rPr lang="is-IS" b="1" dirty="0"/>
                  <a:t> (0.8 -&gt; 0.90)</a:t>
                </a:r>
              </a:p>
              <a:p>
                <a:r>
                  <a:rPr lang="is-IS" b="1" dirty="0" err="1"/>
                  <a:t>Min</a:t>
                </a:r>
                <a:r>
                  <a:rPr lang="is-IS" b="1" dirty="0"/>
                  <a:t> </a:t>
                </a:r>
                <a:r>
                  <a:rPr lang="is-IS" b="1" dirty="0" err="1"/>
                  <a:t>leverage</a:t>
                </a:r>
                <a:r>
                  <a:rPr lang="is-IS" b="1" dirty="0"/>
                  <a:t> (0.5 -&gt; 0.85)</a:t>
                </a:r>
              </a:p>
              <a:p>
                <a:endParaRPr lang="is-IS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Biannual payments and adjustments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Conversion price set to the initial share price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equity: 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𝐶𝐻𝐹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34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Maximum leverage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s-IS" dirty="0"/>
                  <a:t>) set at 90%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Minimum leverage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is-IS" dirty="0"/>
                  <a:t>) at 85%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s-IS" b="1" dirty="0"/>
                  <a:t>Baseline parameters used to simulate DCL: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Biannual payments and adjustments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Conversion price set to the initial share price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equity:  </a:t>
                </a:r>
                <a:r>
                  <a:rPr lang="is-IS" i="0" dirty="0">
                    <a:latin typeface="Cambria Math" panose="02040503050406030204" pitchFamily="18" charset="0"/>
                  </a:rPr>
                  <a:t>𝐶𝐻𝐹 34 𝑏𝑛</a:t>
                </a:r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Maximum leverage (</a:t>
                </a:r>
                <a:r>
                  <a:rPr lang="is-IS" b="0" i="0">
                    <a:latin typeface="Cambria Math" panose="02040503050406030204" pitchFamily="18" charset="0"/>
                  </a:rPr>
                  <a:t>𝐿_𝑐</a:t>
                </a:r>
                <a:r>
                  <a:rPr lang="is-IS" dirty="0"/>
                  <a:t>) set at 90%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Minimum leverage (</a:t>
                </a:r>
                <a:r>
                  <a:rPr lang="is-IS" b="0" i="0">
                    <a:latin typeface="Cambria Math" panose="02040503050406030204" pitchFamily="18" charset="0"/>
                  </a:rPr>
                  <a:t>𝐿_𝑚𝑖𝑛</a:t>
                </a:r>
                <a:r>
                  <a:rPr lang="is-IS" dirty="0"/>
                  <a:t>) at 85%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4757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BDBC-4A70-C694-22F0-CBEC64613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0CD32-1CF4-FF97-32A6-14873F92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6F51-B4E2-B107-3BEE-E6E8B091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C7AC-6134-159D-604D-CC787118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3588-135F-F48C-A19B-4CC7ACF0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474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257F-9463-1F00-C8DE-3D4098DA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DEDB2-0614-2A73-BB93-0B163F50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4BAB-690A-6829-D6AE-9FD12CB0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6095-1A50-668F-CB8B-8E52E268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5B88-DEF2-5069-59BD-6BB1F04E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4906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DDB52-5E57-4918-5B79-E8969E212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337A7-C81D-C8CB-9559-6E7D5135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3B39-A424-5A1D-153C-50DD4701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821E-3704-AC27-35C9-0420B6D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A9E8-AB09-62D8-C3AF-26C17B9D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8344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E8E6-0923-6E17-C62C-B666ED4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5C65-052F-CC9C-8F6A-2410A00E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55B-AD40-9A36-A784-69091351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B0B7-80E7-6842-0EB6-41A4B16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842C-4C6F-017B-1996-CB354BD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985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6E8D-6BEC-C7D9-9350-0AA07E42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579C-FC70-F5C1-3E06-E552669D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7253-D98D-ADDE-340F-4E9538DB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9605-8B24-A85E-8685-F2747964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F3F0-414D-E050-DC71-278DF461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967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F399-7E72-EF5F-359C-2FC185DC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511E-871C-B847-9C30-7EFE12F9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425D-A5D0-C4AA-472B-4F61124E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C40AE-2A47-8C9D-C22D-7AE1F107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D603-B535-98C8-DE3A-3FABFEB0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EC673-7EFA-3FA1-CE67-A2392F92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775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31DD-EED3-2D25-1C49-8F2462D3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0375-B07E-D42F-0D13-F423C502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0B148-F5B6-29CF-4814-A747410C7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E59D-9173-70EF-6E5E-738B66287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16ECC-D08F-35C7-7D32-35599B98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B9880-6850-92E5-D04B-96E60CDD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466E5-E039-DD30-8DCE-08F39B3E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6D312-650D-B51E-57B1-DFEB1A1C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19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7252-6CBD-0E3A-31BE-B60E0CB3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55C4-8CF7-88F2-060D-F1C47EE4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C2A-7EE8-ED21-1169-1E73A57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5B5D-3DA8-6F50-6FC5-D1E05B4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95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93F04-791E-274B-B682-59EB4459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969E9-728D-4D2F-7E71-6F77AF5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67AE6-DB28-4E8B-1D93-F4885619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735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10ED-BCC1-B7BA-1BF3-D9F34AE6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EC00-F615-EA5B-DF02-EA36A790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BFEF3-D7DC-4E76-CA06-773DDD45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5DF5-2B1D-9A23-A472-B1596944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D9CC-6C0B-E614-1841-DD34FF34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2518B-886D-DB8F-60B9-427924DE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248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2D4-C187-91D7-1388-29288FF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B1DEB-BCDF-1548-5734-EF5620E77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465B-1425-BE2B-94EE-5401AEC3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94C7-8AD1-DA4A-4676-60981314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D7F4-7A2D-94E6-89DB-D6E17304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421D-DC37-F720-8351-5EAD70E9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4635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10B1-828D-485D-59F8-73976105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BE9E-EBB8-5A79-676A-C8B0FF6C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AC05-AA56-884A-C1F9-BACE4AD05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BF23D-AF95-4D60-B039-3CC323E1D905}" type="datetimeFigureOut">
              <a:rPr lang="is-IS" smtClean="0"/>
              <a:t>26.5.2025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6CD5-4BF2-FDFD-6DC3-4D5989E2F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07B3-7886-AFE5-56AA-4D070721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1067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89E0-139C-A383-EAD3-049F7E09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63" y="268619"/>
            <a:ext cx="11077073" cy="2605395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Bank Robustness through Dynamic Control of Leverage (DCL) in Contingent Convertible Bonds (CoCos): A Case Study Analysis</a:t>
            </a:r>
            <a:endParaRPr lang="is-I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4FFDF-144D-92DF-5448-F13CB6D4B824}"/>
              </a:ext>
            </a:extLst>
          </p:cNvPr>
          <p:cNvSpPr txBox="1"/>
          <p:nvPr/>
        </p:nvSpPr>
        <p:spPr>
          <a:xfrm>
            <a:off x="2983832" y="3183886"/>
            <a:ext cx="62243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000" b="1" dirty="0"/>
              <a:t>Steinar Björnsson</a:t>
            </a:r>
          </a:p>
          <a:p>
            <a:pPr algn="ctr"/>
            <a:endParaRPr lang="is-IS" dirty="0"/>
          </a:p>
          <a:p>
            <a:pPr algn="ctr"/>
            <a:r>
              <a:rPr lang="en-US" dirty="0"/>
              <a:t>Thesis of 30 ECTS credits submitted to the Department of Engineering at Reykjavík University in partial fulfillment of the requirements for the degree of Master of Science</a:t>
            </a:r>
            <a:endParaRPr lang="is-I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9BA61-E4A4-0D4C-856C-0479BC4457DD}"/>
              </a:ext>
            </a:extLst>
          </p:cNvPr>
          <p:cNvSpPr txBox="1"/>
          <p:nvPr/>
        </p:nvSpPr>
        <p:spPr>
          <a:xfrm>
            <a:off x="3765883" y="4787562"/>
            <a:ext cx="466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Supervisor: Dr. Sverrir Ólafsson</a:t>
            </a:r>
          </a:p>
          <a:p>
            <a:pPr algn="ctr"/>
            <a:r>
              <a:rPr lang="is-IS" dirty="0"/>
              <a:t>Co-Supervisor: Dr. Maxime Elliott Tullio Segal</a:t>
            </a:r>
          </a:p>
          <a:p>
            <a:pPr algn="ctr"/>
            <a:r>
              <a:rPr lang="is-IS" dirty="0"/>
              <a:t>Examiner: Yngvi Harðarson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5261F-8EEF-4639-1378-809221F328A1}"/>
              </a:ext>
            </a:extLst>
          </p:cNvPr>
          <p:cNvSpPr txBox="1"/>
          <p:nvPr/>
        </p:nvSpPr>
        <p:spPr>
          <a:xfrm>
            <a:off x="3765883" y="5806464"/>
            <a:ext cx="46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26. May 2025</a:t>
            </a:r>
          </a:p>
        </p:txBody>
      </p:sp>
    </p:spTree>
    <p:extLst>
      <p:ext uri="{BB962C8B-B14F-4D97-AF65-F5344CB8AC3E}">
        <p14:creationId xmlns:p14="http://schemas.microsoft.com/office/powerpoint/2010/main" val="139987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1774-26CD-2117-FDA7-866CA753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for DCL modelling</a:t>
            </a:r>
            <a:endParaRPr lang="is-I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66EC6B4-D874-5EB5-ABC4-82FD97242B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508550"/>
                  </p:ext>
                </p:extLst>
              </p:nvPr>
            </p:nvGraphicFramePr>
            <p:xfrm>
              <a:off x="2032000" y="2209800"/>
              <a:ext cx="8128000" cy="33536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45000">
                      <a:extLst>
                        <a:ext uri="{9D8B030D-6E8A-4147-A177-3AD203B41FA5}">
                          <a16:colId xmlns:a16="http://schemas.microsoft.com/office/drawing/2014/main" val="3991051541"/>
                        </a:ext>
                      </a:extLst>
                    </a:gridCol>
                    <a:gridCol w="3683000">
                      <a:extLst>
                        <a:ext uri="{9D8B030D-6E8A-4147-A177-3AD203B41FA5}">
                          <a16:colId xmlns:a16="http://schemas.microsoft.com/office/drawing/2014/main" val="661818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b="1" dirty="0"/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061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Initial</a:t>
                          </a:r>
                          <a:r>
                            <a:rPr lang="is-IS" baseline="0" dirty="0"/>
                            <a:t> n</a:t>
                          </a:r>
                          <a:r>
                            <a:rPr lang="is-IS" dirty="0"/>
                            <a:t>ominal debt value,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AT1 debt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03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Maturity of bond in years,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5363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Frequency of payments &amp; adjustments,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78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Annual cost of debt,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7.5%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22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Initial number of shares,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shares outstanding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2355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Conversion price,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initial share price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71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Critical (maximum</a:t>
                          </a:r>
                          <a:r>
                            <a:rPr lang="is-IS" dirty="0"/>
                            <a:t>)</a:t>
                          </a:r>
                          <a:r>
                            <a:rPr lang="en-US" dirty="0"/>
                            <a:t> leverage threshold,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0.90 (0.8 </a:t>
                          </a:r>
                          <a:r>
                            <a:rPr lang="is-IS" dirty="0" err="1"/>
                            <a:t>in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the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original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paper</a:t>
                          </a:r>
                          <a:r>
                            <a:rPr lang="is-I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940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Minimum leverage threshold,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0.85 (0.5 </a:t>
                          </a:r>
                          <a:r>
                            <a:rPr lang="is-IS" dirty="0" err="1"/>
                            <a:t>in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the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originial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paper</a:t>
                          </a:r>
                          <a:r>
                            <a:rPr lang="is-I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1424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66EC6B4-D874-5EB5-ABC4-82FD97242B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508550"/>
                  </p:ext>
                </p:extLst>
              </p:nvPr>
            </p:nvGraphicFramePr>
            <p:xfrm>
              <a:off x="2032000" y="2209800"/>
              <a:ext cx="8128000" cy="33536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45000">
                      <a:extLst>
                        <a:ext uri="{9D8B030D-6E8A-4147-A177-3AD203B41FA5}">
                          <a16:colId xmlns:a16="http://schemas.microsoft.com/office/drawing/2014/main" val="3991051541"/>
                        </a:ext>
                      </a:extLst>
                    </a:gridCol>
                    <a:gridCol w="3683000">
                      <a:extLst>
                        <a:ext uri="{9D8B030D-6E8A-4147-A177-3AD203B41FA5}">
                          <a16:colId xmlns:a16="http://schemas.microsoft.com/office/drawing/2014/main" val="661818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b="1" dirty="0"/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061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106557" r="-83014" b="-7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AT1 debt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03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206557" r="-83014" b="-6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5363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306557" r="-83014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78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406557" r="-83014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7.5%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22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506557" r="-83014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shares outstanding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235584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587302" r="-83014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initial share price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71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709836" r="-8301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0.90 (0.8 </a:t>
                          </a:r>
                          <a:r>
                            <a:rPr lang="is-IS" dirty="0" err="1"/>
                            <a:t>in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the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original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paper</a:t>
                          </a:r>
                          <a:r>
                            <a:rPr lang="is-I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940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809836" r="-8301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0.85 (0.5 </a:t>
                          </a:r>
                          <a:r>
                            <a:rPr lang="is-IS" dirty="0" err="1"/>
                            <a:t>in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the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originial</a:t>
                          </a:r>
                          <a:r>
                            <a:rPr lang="is-IS" dirty="0"/>
                            <a:t> </a:t>
                          </a:r>
                          <a:r>
                            <a:rPr lang="is-IS" dirty="0" err="1"/>
                            <a:t>paper</a:t>
                          </a:r>
                          <a:r>
                            <a:rPr lang="is-I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1424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22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EFC6-88ED-8221-A7E8-0325F841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Credit Suisse</a:t>
            </a:r>
            <a:endParaRPr lang="is-I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2B1C43-DE8F-D7D8-A9AC-585FF69FC27B}"/>
                  </a:ext>
                </a:extLst>
              </p:cNvPr>
              <p:cNvSpPr txBox="1"/>
              <p:nvPr/>
            </p:nvSpPr>
            <p:spPr>
              <a:xfrm>
                <a:off x="1039905" y="2098212"/>
                <a:ext cx="5475169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nominal value set to historical AT1 debt (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𝐶𝐻𝐹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10.2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is-I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debt: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𝐶𝐻𝐹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301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Ratio of DCL to toal debt,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=3.4%</m:t>
                    </m:r>
                  </m:oMath>
                </a14:m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endParaRPr lang="is-IS" dirty="0"/>
              </a:p>
              <a:p>
                <a:r>
                  <a:rPr lang="is-IS" b="1" dirty="0" err="1"/>
                  <a:t>Interpretation</a:t>
                </a:r>
                <a:r>
                  <a:rPr lang="is-IS" b="1" dirty="0"/>
                  <a:t>:</a:t>
                </a:r>
                <a:r>
                  <a:rPr lang="is-IS" dirty="0"/>
                  <a:t> </a:t>
                </a:r>
              </a:p>
              <a:p>
                <a:r>
                  <a:rPr lang="is-IS" dirty="0"/>
                  <a:t>The DCL </a:t>
                </a:r>
                <a:r>
                  <a:rPr lang="is-IS" dirty="0" err="1"/>
                  <a:t>mechanism</a:t>
                </a:r>
                <a:r>
                  <a:rPr lang="is-IS" dirty="0"/>
                  <a:t> </a:t>
                </a:r>
                <a:r>
                  <a:rPr lang="is-IS" dirty="0" err="1"/>
                  <a:t>would</a:t>
                </a:r>
                <a:r>
                  <a:rPr lang="is-IS" dirty="0"/>
                  <a:t> not </a:t>
                </a:r>
                <a:r>
                  <a:rPr lang="is-IS" dirty="0" err="1"/>
                  <a:t>have</a:t>
                </a:r>
                <a:r>
                  <a:rPr lang="is-IS" dirty="0"/>
                  <a:t> </a:t>
                </a:r>
                <a:r>
                  <a:rPr lang="is-IS" dirty="0" err="1"/>
                  <a:t>prevented</a:t>
                </a:r>
                <a:r>
                  <a:rPr lang="is-IS" dirty="0"/>
                  <a:t> </a:t>
                </a:r>
                <a:r>
                  <a:rPr lang="is-IS" dirty="0" err="1"/>
                  <a:t>the</a:t>
                </a:r>
                <a:r>
                  <a:rPr lang="is-IS" dirty="0"/>
                  <a:t> </a:t>
                </a:r>
                <a:r>
                  <a:rPr lang="is-IS" dirty="0" err="1"/>
                  <a:t>collapse</a:t>
                </a:r>
                <a:r>
                  <a:rPr lang="is-IS" dirty="0"/>
                  <a:t> of </a:t>
                </a:r>
                <a:r>
                  <a:rPr lang="is-IS" dirty="0" err="1"/>
                  <a:t>the</a:t>
                </a:r>
                <a:r>
                  <a:rPr lang="is-IS" dirty="0"/>
                  <a:t> </a:t>
                </a:r>
                <a:r>
                  <a:rPr lang="is-IS" dirty="0" err="1"/>
                  <a:t>Credit</a:t>
                </a:r>
                <a:r>
                  <a:rPr lang="is-IS" dirty="0"/>
                  <a:t> </a:t>
                </a:r>
                <a:r>
                  <a:rPr lang="is-IS" dirty="0" err="1"/>
                  <a:t>Suisse</a:t>
                </a:r>
                <a:r>
                  <a:rPr lang="is-IS" dirty="0"/>
                  <a:t>, </a:t>
                </a:r>
                <a:r>
                  <a:rPr lang="is-IS" dirty="0" err="1"/>
                  <a:t>but</a:t>
                </a:r>
                <a:r>
                  <a:rPr lang="is-IS" dirty="0"/>
                  <a:t> it </a:t>
                </a:r>
                <a:r>
                  <a:rPr lang="is-IS" dirty="0" err="1"/>
                  <a:t>could</a:t>
                </a:r>
                <a:r>
                  <a:rPr lang="is-IS" dirty="0"/>
                  <a:t> </a:t>
                </a:r>
                <a:r>
                  <a:rPr lang="is-IS" dirty="0" err="1"/>
                  <a:t>have</a:t>
                </a:r>
                <a:r>
                  <a:rPr lang="is-IS" dirty="0"/>
                  <a:t> </a:t>
                </a:r>
                <a:r>
                  <a:rPr lang="is-IS" dirty="0" err="1"/>
                  <a:t>bought</a:t>
                </a:r>
                <a:r>
                  <a:rPr lang="is-IS" dirty="0"/>
                  <a:t> a </a:t>
                </a:r>
                <a:r>
                  <a:rPr lang="is-IS" dirty="0" err="1"/>
                  <a:t>non-trivial</a:t>
                </a:r>
                <a:r>
                  <a:rPr lang="is-IS" dirty="0"/>
                  <a:t> </a:t>
                </a:r>
                <a:r>
                  <a:rPr lang="is-IS" dirty="0" err="1"/>
                  <a:t>amount</a:t>
                </a:r>
                <a:r>
                  <a:rPr lang="is-IS" dirty="0"/>
                  <a:t> of </a:t>
                </a:r>
                <a:r>
                  <a:rPr lang="is-IS" dirty="0" err="1"/>
                  <a:t>time</a:t>
                </a:r>
                <a:r>
                  <a:rPr lang="is-IS" dirty="0"/>
                  <a:t> </a:t>
                </a:r>
                <a:r>
                  <a:rPr lang="is-IS" dirty="0" err="1"/>
                  <a:t>before</a:t>
                </a:r>
                <a:r>
                  <a:rPr lang="is-IS" dirty="0"/>
                  <a:t> </a:t>
                </a:r>
                <a:r>
                  <a:rPr lang="is-IS" dirty="0" err="1"/>
                  <a:t>collapse</a:t>
                </a:r>
                <a:r>
                  <a:rPr lang="is-IS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2B1C43-DE8F-D7D8-A9AC-585FF69F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2098212"/>
                <a:ext cx="5475169" cy="2585323"/>
              </a:xfrm>
              <a:prstGeom prst="rect">
                <a:avLst/>
              </a:prstGeom>
              <a:blipFill>
                <a:blip r:embed="rId3"/>
                <a:stretch>
                  <a:fillRect l="-1002" t="-1415" r="-668" b="-306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E064FB6B-B81E-1515-EAED-6DA5F302C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12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showing a number of different critical times&#10;&#10;AI-generated content may be incorrect.">
            <a:extLst>
              <a:ext uri="{FF2B5EF4-FFF2-40B4-BE49-F238E27FC236}">
                <a16:creationId xmlns:a16="http://schemas.microsoft.com/office/drawing/2014/main" id="{25BF267D-1C92-937F-B1EB-C683F261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09544"/>
            <a:ext cx="9144018" cy="5486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F1E7A-B0C5-A3B1-954A-044AEA544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86" y="5695955"/>
            <a:ext cx="341042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2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83D93-B936-E341-DC72-A79821E8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payments&#10;&#10;AI-generated content may be incorrect.">
            <a:extLst>
              <a:ext uri="{FF2B5EF4-FFF2-40B4-BE49-F238E27FC236}">
                <a16:creationId xmlns:a16="http://schemas.microsoft.com/office/drawing/2014/main" id="{0946FC5F-5946-9EED-13FA-59178EFA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4"/>
            <a:ext cx="9144018" cy="54864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A6340F-16F7-868B-E545-8D3BA11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5829194"/>
            <a:ext cx="494416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51D6-AF3F-A3C2-82A2-3FA7242D9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249FBF22-CDC9-2AF9-A3C6-D6E81724D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52394"/>
            <a:ext cx="9144018" cy="548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9C71A1-0E7C-A833-D4E5-38BA10FD9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182" y="5638805"/>
            <a:ext cx="330563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746A2-26D8-6E5C-78B2-BCE6395F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inancial graph&#10;&#10;AI-generated content may be incorrect.">
            <a:extLst>
              <a:ext uri="{FF2B5EF4-FFF2-40B4-BE49-F238E27FC236}">
                <a16:creationId xmlns:a16="http://schemas.microsoft.com/office/drawing/2014/main" id="{6817CCC2-6C32-27D0-F772-385D52E60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4"/>
            <a:ext cx="9144018" cy="548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9DC97-F419-C458-532C-84B68C50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08" y="5600535"/>
            <a:ext cx="382958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3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284C-09A9-9EBF-FA77-0DC9E580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6250" cy="1325563"/>
          </a:xfrm>
        </p:spPr>
        <p:txBody>
          <a:bodyPr/>
          <a:lstStyle/>
          <a:p>
            <a:r>
              <a:rPr lang="en-GB" dirty="0"/>
              <a:t>Deutsche Bank - Moderate stress</a:t>
            </a:r>
            <a:endParaRPr lang="is-IS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FFC93B5B-8C00-FEB8-00BB-4D2C6DB03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46" y="0"/>
            <a:ext cx="428625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5671F2-B9A5-7532-0090-9022C46F2415}"/>
                  </a:ext>
                </a:extLst>
              </p:cNvPr>
              <p:cNvSpPr txBox="1"/>
              <p:nvPr/>
            </p:nvSpPr>
            <p:spPr>
              <a:xfrm>
                <a:off x="1039905" y="2098212"/>
                <a:ext cx="525884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nominal value set to historical AT1 debt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s-IS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is-IS" b="0" i="0" dirty="0" smtClean="0">
                        <a:latin typeface="Cambria Math" panose="02040503050406030204" pitchFamily="18" charset="0"/>
                      </a:rPr>
                      <m:t>UR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 4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is-I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debt: EUR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242.6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Ratio of DCL to toal debt,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endParaRPr lang="is-IS" dirty="0"/>
              </a:p>
              <a:p>
                <a:r>
                  <a:rPr lang="is-IS" b="1" dirty="0" err="1"/>
                  <a:t>Results</a:t>
                </a:r>
                <a:r>
                  <a:rPr lang="is-IS" b="1" dirty="0"/>
                  <a:t>:</a:t>
                </a:r>
              </a:p>
              <a:p>
                <a:r>
                  <a:rPr lang="is-IS" dirty="0" err="1"/>
                  <a:t>Limited</a:t>
                </a:r>
                <a:r>
                  <a:rPr lang="is-IS" dirty="0"/>
                  <a:t> </a:t>
                </a:r>
                <a:r>
                  <a:rPr lang="is-IS" dirty="0" err="1"/>
                  <a:t>conversions</a:t>
                </a:r>
                <a:r>
                  <a:rPr lang="is-IS" dirty="0"/>
                  <a:t> </a:t>
                </a:r>
                <a:r>
                  <a:rPr lang="is-IS" dirty="0" err="1"/>
                  <a:t>and</a:t>
                </a:r>
                <a:r>
                  <a:rPr lang="is-IS" dirty="0"/>
                  <a:t> </a:t>
                </a:r>
                <a:r>
                  <a:rPr lang="is-IS" dirty="0" err="1"/>
                  <a:t>more</a:t>
                </a:r>
                <a:r>
                  <a:rPr lang="is-IS" dirty="0"/>
                  <a:t> value for DCL </a:t>
                </a:r>
                <a:r>
                  <a:rPr lang="is-IS" dirty="0" err="1"/>
                  <a:t>bondholders</a:t>
                </a:r>
                <a:r>
                  <a:rPr lang="is-I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5671F2-B9A5-7532-0090-9022C46F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2098212"/>
                <a:ext cx="5258841" cy="2308324"/>
              </a:xfrm>
              <a:prstGeom prst="rect">
                <a:avLst/>
              </a:prstGeom>
              <a:blipFill>
                <a:blip r:embed="rId4"/>
                <a:stretch>
                  <a:fillRect l="-1044" t="-1583" b="-343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9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EF3F-83D1-8A6E-3ACD-5FE5FC7A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Lehman Brothers – Rapid systemic collapse</a:t>
            </a:r>
            <a:endParaRPr lang="is-IS" dirty="0"/>
          </a:p>
        </p:txBody>
      </p:sp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B29EF661-A664-3A96-8ADF-586B1E6A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"/>
            <a:ext cx="4058047" cy="64928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67B990-8F8C-4CAE-A298-41D22DAA0CB8}"/>
                  </a:ext>
                </a:extLst>
              </p:cNvPr>
              <p:cNvSpPr txBox="1"/>
              <p:nvPr/>
            </p:nvSpPr>
            <p:spPr>
              <a:xfrm>
                <a:off x="1039905" y="2098212"/>
                <a:ext cx="5258841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nominal value set </a:t>
                </a:r>
                <a:r>
                  <a:rPr lang="is-IS" dirty="0" err="1"/>
                  <a:t>proportional</a:t>
                </a:r>
                <a:r>
                  <a:rPr lang="is-IS" dirty="0"/>
                  <a:t> </a:t>
                </a:r>
                <a:r>
                  <a:rPr lang="is-IS" dirty="0" err="1"/>
                  <a:t>to</a:t>
                </a:r>
                <a:r>
                  <a:rPr lang="is-IS" dirty="0"/>
                  <a:t> </a:t>
                </a:r>
                <a:r>
                  <a:rPr lang="is-IS" dirty="0" err="1"/>
                  <a:t>Credit</a:t>
                </a:r>
                <a:r>
                  <a:rPr lang="is-IS" dirty="0"/>
                  <a:t> </a:t>
                </a:r>
                <a:r>
                  <a:rPr lang="is-IS" dirty="0" err="1"/>
                  <a:t>Suisse</a:t>
                </a:r>
                <a:r>
                  <a:rPr lang="is-IS" dirty="0"/>
                  <a:t> </a:t>
                </a:r>
                <a:r>
                  <a:rPr lang="is-IS" dirty="0" err="1"/>
                  <a:t>historical</a:t>
                </a:r>
                <a:r>
                  <a:rPr lang="is-IS" dirty="0"/>
                  <a:t>  AT1 </a:t>
                </a:r>
                <a:r>
                  <a:rPr lang="is-IS" dirty="0" err="1"/>
                  <a:t>ratio</a:t>
                </a:r>
                <a:r>
                  <a:rPr lang="is-I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debt: EUR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38.5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Ratio of DCL to toal debt,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endParaRPr lang="is-IS" dirty="0"/>
              </a:p>
              <a:p>
                <a:r>
                  <a:rPr lang="is-IS" b="1" dirty="0" err="1"/>
                  <a:t>Interpretation</a:t>
                </a:r>
                <a:r>
                  <a:rPr lang="is-IS" b="1" dirty="0"/>
                  <a:t>:</a:t>
                </a:r>
              </a:p>
              <a:p>
                <a:r>
                  <a:rPr lang="is-IS" dirty="0"/>
                  <a:t>The </a:t>
                </a:r>
                <a:r>
                  <a:rPr lang="is-IS" dirty="0" err="1"/>
                  <a:t>rapidity</a:t>
                </a:r>
                <a:r>
                  <a:rPr lang="is-IS" dirty="0"/>
                  <a:t> of </a:t>
                </a:r>
                <a:r>
                  <a:rPr lang="is-IS" dirty="0" err="1"/>
                  <a:t>the</a:t>
                </a:r>
                <a:r>
                  <a:rPr lang="is-IS" dirty="0"/>
                  <a:t> </a:t>
                </a:r>
                <a:r>
                  <a:rPr lang="is-IS" dirty="0" err="1"/>
                  <a:t>collapse</a:t>
                </a:r>
                <a:r>
                  <a:rPr lang="is-IS" dirty="0"/>
                  <a:t> </a:t>
                </a:r>
                <a:r>
                  <a:rPr lang="is-IS" dirty="0" err="1"/>
                  <a:t>would</a:t>
                </a:r>
                <a:r>
                  <a:rPr lang="is-IS" dirty="0"/>
                  <a:t> not </a:t>
                </a:r>
                <a:r>
                  <a:rPr lang="is-IS" dirty="0" err="1"/>
                  <a:t>have</a:t>
                </a:r>
                <a:r>
                  <a:rPr lang="is-IS" dirty="0"/>
                  <a:t> </a:t>
                </a:r>
                <a:r>
                  <a:rPr lang="is-IS" dirty="0" err="1"/>
                  <a:t>allowed</a:t>
                </a:r>
                <a:r>
                  <a:rPr lang="is-IS" dirty="0"/>
                  <a:t> </a:t>
                </a:r>
                <a:r>
                  <a:rPr lang="is-IS" dirty="0" err="1"/>
                  <a:t>the</a:t>
                </a:r>
                <a:r>
                  <a:rPr lang="is-IS" dirty="0"/>
                  <a:t> DCL </a:t>
                </a:r>
                <a:r>
                  <a:rPr lang="is-IS" dirty="0" err="1"/>
                  <a:t>mechanism</a:t>
                </a:r>
                <a:r>
                  <a:rPr lang="is-IS" dirty="0"/>
                  <a:t> </a:t>
                </a:r>
                <a:r>
                  <a:rPr lang="is-IS" dirty="0" err="1"/>
                  <a:t>to</a:t>
                </a:r>
                <a:r>
                  <a:rPr lang="is-IS" dirty="0"/>
                  <a:t> </a:t>
                </a:r>
                <a:r>
                  <a:rPr lang="is-IS" dirty="0" err="1"/>
                  <a:t>react</a:t>
                </a:r>
                <a:r>
                  <a:rPr lang="is-IS" dirty="0"/>
                  <a:t> </a:t>
                </a:r>
                <a:r>
                  <a:rPr lang="is-IS" dirty="0" err="1"/>
                  <a:t>in</a:t>
                </a:r>
                <a:r>
                  <a:rPr lang="is-IS" dirty="0"/>
                  <a:t> </a:t>
                </a:r>
                <a:r>
                  <a:rPr lang="is-IS" dirty="0" err="1"/>
                  <a:t>time</a:t>
                </a:r>
                <a:r>
                  <a:rPr lang="is-I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s-I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67B990-8F8C-4CAE-A298-41D22DAA0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2098212"/>
                <a:ext cx="5258841" cy="2585323"/>
              </a:xfrm>
              <a:prstGeom prst="rect">
                <a:avLst/>
              </a:prstGeom>
              <a:blipFill>
                <a:blip r:embed="rId3"/>
                <a:stretch>
                  <a:fillRect l="-1044" t="-14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06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9820-03FB-A40B-2829-5BA8DA0E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Case Studies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644E-B391-CB6B-BFA2-EEB164B8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Deutsche Bank </a:t>
            </a:r>
            <a:r>
              <a:rPr lang="en-GB" dirty="0"/>
              <a:t>- Moderate stress</a:t>
            </a:r>
          </a:p>
          <a:p>
            <a:pPr lvl="1"/>
            <a:r>
              <a:rPr lang="en-GB" dirty="0"/>
              <a:t>No collapse scenario - greater value for bondholders</a:t>
            </a:r>
          </a:p>
          <a:p>
            <a:r>
              <a:rPr lang="en-GB" b="1" dirty="0"/>
              <a:t>Credit Suisse</a:t>
            </a:r>
            <a:r>
              <a:rPr lang="en-GB" dirty="0"/>
              <a:t> - Severe crisis and collapse</a:t>
            </a:r>
          </a:p>
          <a:p>
            <a:pPr lvl="1"/>
            <a:r>
              <a:rPr lang="en-GB" dirty="0"/>
              <a:t>DCL effectively delays the collapse</a:t>
            </a:r>
          </a:p>
          <a:p>
            <a:r>
              <a:rPr lang="en-GB" b="1" dirty="0"/>
              <a:t>Lehman Brothers </a:t>
            </a:r>
            <a:r>
              <a:rPr lang="en-GB" dirty="0"/>
              <a:t>- Rapid systemic collapse</a:t>
            </a:r>
          </a:p>
          <a:p>
            <a:pPr lvl="1"/>
            <a:r>
              <a:rPr lang="en-GB" dirty="0"/>
              <a:t>DCL has a limited effect due to the speed of collapse</a:t>
            </a:r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4295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DAA-C158-BC91-83D3-558A5919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1137" cy="1325563"/>
          </a:xfrm>
        </p:spPr>
        <p:txBody>
          <a:bodyPr/>
          <a:lstStyle/>
          <a:p>
            <a:r>
              <a:rPr lang="en-GB" dirty="0"/>
              <a:t>Results of Higher Leverage Thresholds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69E5-5BA3-4EAF-C0A0-B62C01A5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9495" cy="879475"/>
          </a:xfrm>
        </p:spPr>
        <p:txBody>
          <a:bodyPr/>
          <a:lstStyle/>
          <a:p>
            <a:r>
              <a:rPr lang="en-GB" dirty="0"/>
              <a:t>Leverage adjustment asymmetry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9B87413B-F500-E959-EC98-D829F299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17" y="67235"/>
            <a:ext cx="4244228" cy="679076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3E0935-382E-185D-BE36-7A4B52CE7366}"/>
              </a:ext>
            </a:extLst>
          </p:cNvPr>
          <p:cNvSpPr txBox="1">
            <a:spLocks/>
          </p:cNvSpPr>
          <p:nvPr/>
        </p:nvSpPr>
        <p:spPr>
          <a:xfrm>
            <a:off x="838199" y="3984186"/>
            <a:ext cx="6045595" cy="162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Minimum leverage adjustments require larger top-up loan issuances</a:t>
            </a:r>
            <a:endParaRPr lang="is-I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8EA4F-11C0-AFDE-8A88-953AEF4A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50" y="4846193"/>
            <a:ext cx="5934945" cy="167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76ACE3-A2F5-A930-B28E-7727AC20C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236" y="3010135"/>
            <a:ext cx="3976820" cy="7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9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DB82-080B-8B25-C7A7-D49B0419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75"/>
            <a:ext cx="10515600" cy="1325563"/>
          </a:xfrm>
        </p:spPr>
        <p:txBody>
          <a:bodyPr/>
          <a:lstStyle/>
          <a:p>
            <a:pPr algn="ctr"/>
            <a:r>
              <a:rPr lang="is-IS" dirty="0"/>
              <a:t>Contingent Convertible </a:t>
            </a:r>
            <a:r>
              <a:rPr lang="is-IS" sz="4000" dirty="0"/>
              <a:t>Bonds</a:t>
            </a:r>
            <a:r>
              <a:rPr lang="is-IS" dirty="0"/>
              <a:t> (CoCos)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50748D-59B6-BC88-8F78-8140A980D1B3}"/>
              </a:ext>
            </a:extLst>
          </p:cNvPr>
          <p:cNvSpPr txBox="1">
            <a:spLocks/>
          </p:cNvSpPr>
          <p:nvPr/>
        </p:nvSpPr>
        <p:spPr>
          <a:xfrm>
            <a:off x="2667000" y="3121819"/>
            <a:ext cx="6858000" cy="99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s-IS" sz="2400" i="1" dirty="0"/>
              <a:t>Bonds that are automatically converted into equity (or written down) during </a:t>
            </a:r>
            <a:r>
              <a:rPr lang="is-IS" sz="2400" i="1" dirty="0" err="1"/>
              <a:t>financial</a:t>
            </a:r>
            <a:r>
              <a:rPr lang="is-IS" sz="2400" i="1" dirty="0"/>
              <a:t> </a:t>
            </a:r>
            <a:r>
              <a:rPr lang="is-IS" sz="2400" i="1" dirty="0" err="1"/>
              <a:t>distress</a:t>
            </a:r>
            <a:r>
              <a:rPr lang="is-IS" sz="2400" i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CC686-4C5D-D020-BD00-50FD8305DA4C}"/>
              </a:ext>
            </a:extLst>
          </p:cNvPr>
          <p:cNvSpPr txBox="1"/>
          <p:nvPr/>
        </p:nvSpPr>
        <p:spPr>
          <a:xfrm>
            <a:off x="2362200" y="4588431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/>
              <a:t>Aim is to avoid taxpayer-funded bailouts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err="1"/>
              <a:t>Most</a:t>
            </a:r>
            <a:r>
              <a:rPr lang="is-IS" dirty="0"/>
              <a:t> conversion </a:t>
            </a:r>
            <a:r>
              <a:rPr lang="is-IS" dirty="0" err="1"/>
              <a:t>triggers</a:t>
            </a:r>
            <a:r>
              <a:rPr lang="is-IS" dirty="0"/>
              <a:t> are </a:t>
            </a:r>
            <a:r>
              <a:rPr lang="is-IS" dirty="0" err="1"/>
              <a:t>based</a:t>
            </a:r>
            <a:r>
              <a:rPr lang="is-IS" dirty="0"/>
              <a:t> on </a:t>
            </a:r>
            <a:r>
              <a:rPr lang="is-IS" dirty="0" err="1"/>
              <a:t>the</a:t>
            </a:r>
            <a:r>
              <a:rPr lang="is-IS" dirty="0"/>
              <a:t> CET1 </a:t>
            </a:r>
            <a:r>
              <a:rPr lang="is-IS" dirty="0" err="1"/>
              <a:t>ratio</a:t>
            </a:r>
            <a:r>
              <a:rPr lang="is-I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7% </a:t>
            </a:r>
            <a:r>
              <a:rPr lang="is-IS" dirty="0" err="1"/>
              <a:t>or</a:t>
            </a:r>
            <a:r>
              <a:rPr lang="is-IS" dirty="0"/>
              <a:t> </a:t>
            </a:r>
            <a:r>
              <a:rPr lang="is-IS" dirty="0" err="1"/>
              <a:t>higher</a:t>
            </a:r>
            <a:r>
              <a:rPr lang="is-IS" dirty="0"/>
              <a:t> (</a:t>
            </a:r>
            <a:r>
              <a:rPr lang="is-IS" dirty="0" err="1"/>
              <a:t>high</a:t>
            </a:r>
            <a:r>
              <a:rPr lang="is-IS" dirty="0"/>
              <a:t> </a:t>
            </a:r>
            <a:r>
              <a:rPr lang="is-IS" dirty="0" err="1"/>
              <a:t>trigger</a:t>
            </a:r>
            <a:r>
              <a:rPr lang="is-IS" dirty="0"/>
              <a:t> </a:t>
            </a:r>
            <a:r>
              <a:rPr lang="is-IS" dirty="0" err="1"/>
              <a:t>CoCos</a:t>
            </a:r>
            <a:r>
              <a:rPr lang="is-I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5.125% (</a:t>
            </a:r>
            <a:r>
              <a:rPr lang="is-IS" dirty="0" err="1"/>
              <a:t>low</a:t>
            </a:r>
            <a:r>
              <a:rPr lang="is-IS" dirty="0"/>
              <a:t> </a:t>
            </a:r>
            <a:r>
              <a:rPr lang="is-IS" dirty="0" err="1"/>
              <a:t>trigger</a:t>
            </a:r>
            <a:r>
              <a:rPr lang="is-IS" dirty="0"/>
              <a:t> </a:t>
            </a:r>
            <a:r>
              <a:rPr lang="is-IS" dirty="0" err="1"/>
              <a:t>CoCos</a:t>
            </a:r>
            <a:r>
              <a:rPr lang="is-I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err="1"/>
              <a:t>Most</a:t>
            </a:r>
            <a:r>
              <a:rPr lang="is-IS" dirty="0"/>
              <a:t> CoCos allow the regulator to force a conversion</a:t>
            </a:r>
          </a:p>
        </p:txBody>
      </p:sp>
    </p:spTree>
    <p:extLst>
      <p:ext uri="{BB962C8B-B14F-4D97-AF65-F5344CB8AC3E}">
        <p14:creationId xmlns:p14="http://schemas.microsoft.com/office/powerpoint/2010/main" val="6843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9192DCF-A6E1-1CA7-8412-0E8DF2D6E5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37824"/>
                  </p:ext>
                </p:extLst>
              </p:nvPr>
            </p:nvGraphicFramePr>
            <p:xfrm>
              <a:off x="3651792" y="2872740"/>
              <a:ext cx="4888416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3354">
                      <a:extLst>
                        <a:ext uri="{9D8B030D-6E8A-4147-A177-3AD203B41FA5}">
                          <a16:colId xmlns:a16="http://schemas.microsoft.com/office/drawing/2014/main" val="185481089"/>
                        </a:ext>
                      </a:extLst>
                    </a:gridCol>
                    <a:gridCol w="2018505">
                      <a:extLst>
                        <a:ext uri="{9D8B030D-6E8A-4147-A177-3AD203B41FA5}">
                          <a16:colId xmlns:a16="http://schemas.microsoft.com/office/drawing/2014/main" val="678669351"/>
                        </a:ext>
                      </a:extLst>
                    </a:gridCol>
                    <a:gridCol w="2196557">
                      <a:extLst>
                        <a:ext uri="{9D8B030D-6E8A-4147-A177-3AD203B41FA5}">
                          <a16:colId xmlns:a16="http://schemas.microsoft.com/office/drawing/2014/main" val="27924344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This paper</a:t>
                          </a:r>
                          <a:endParaRPr lang="is-I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Original DCL paper</a:t>
                          </a:r>
                          <a:endParaRPr lang="is-I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2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dirty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0.85</a:t>
                          </a:r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864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8331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9192DCF-A6E1-1CA7-8412-0E8DF2D6E5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37824"/>
                  </p:ext>
                </p:extLst>
              </p:nvPr>
            </p:nvGraphicFramePr>
            <p:xfrm>
              <a:off x="3651792" y="2872740"/>
              <a:ext cx="4888416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3354">
                      <a:extLst>
                        <a:ext uri="{9D8B030D-6E8A-4147-A177-3AD203B41FA5}">
                          <a16:colId xmlns:a16="http://schemas.microsoft.com/office/drawing/2014/main" val="185481089"/>
                        </a:ext>
                      </a:extLst>
                    </a:gridCol>
                    <a:gridCol w="2018505">
                      <a:extLst>
                        <a:ext uri="{9D8B030D-6E8A-4147-A177-3AD203B41FA5}">
                          <a16:colId xmlns:a16="http://schemas.microsoft.com/office/drawing/2014/main" val="678669351"/>
                        </a:ext>
                      </a:extLst>
                    </a:gridCol>
                    <a:gridCol w="2196557">
                      <a:extLst>
                        <a:ext uri="{9D8B030D-6E8A-4147-A177-3AD203B41FA5}">
                          <a16:colId xmlns:a16="http://schemas.microsoft.com/office/drawing/2014/main" val="27924344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This paper</a:t>
                          </a:r>
                          <a:endParaRPr lang="is-I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Original DCL paper</a:t>
                          </a:r>
                          <a:endParaRPr lang="is-I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2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6557" r="-631818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0.85</a:t>
                          </a:r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864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6557" r="-63181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8331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2754B4F6-46E0-8C78-824B-73DFE47B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1137" cy="1325563"/>
          </a:xfrm>
        </p:spPr>
        <p:txBody>
          <a:bodyPr/>
          <a:lstStyle/>
          <a:p>
            <a:r>
              <a:rPr lang="en-GB" dirty="0"/>
              <a:t>Discussion - Results of Higher Leverage Thresholds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5244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51554B-AD63-A9C1-9580-90F3CF32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1137" cy="1325563"/>
          </a:xfrm>
        </p:spPr>
        <p:txBody>
          <a:bodyPr/>
          <a:lstStyle/>
          <a:p>
            <a:r>
              <a:rPr lang="en-GB" dirty="0"/>
              <a:t>Results of Higher Leverage Thresholds</a:t>
            </a:r>
            <a:endParaRPr lang="is-I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2BD9A-7828-24BB-B21F-5EE16ECD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28" y="2568310"/>
            <a:ext cx="2897721" cy="2514808"/>
          </a:xfrm>
          <a:prstGeom prst="rect">
            <a:avLst/>
          </a:prstGeom>
        </p:spPr>
      </p:pic>
      <p:pic>
        <p:nvPicPr>
          <p:cNvPr id="10" name="Picture 9" descr="A graph with a line&#10;&#10;AI-generated content may be incorrect.">
            <a:extLst>
              <a:ext uri="{FF2B5EF4-FFF2-40B4-BE49-F238E27FC236}">
                <a16:creationId xmlns:a16="http://schemas.microsoft.com/office/drawing/2014/main" id="{7CBA6D53-7067-5F86-300D-4C492966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10" y="2119915"/>
            <a:ext cx="6126490" cy="36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3C60D-6B8F-58A4-989D-3CF98DF1D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C2EEAD-1B3E-488E-4CBF-EA9DAB21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10450" cy="1325563"/>
          </a:xfrm>
        </p:spPr>
        <p:txBody>
          <a:bodyPr/>
          <a:lstStyle/>
          <a:p>
            <a:r>
              <a:rPr lang="en-GB" dirty="0"/>
              <a:t>Solving leverage adjustment asymmetry</a:t>
            </a:r>
            <a:endParaRPr lang="is-I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9C60C-2C66-3B2D-685D-09FD4E1AB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07" y="3429000"/>
            <a:ext cx="4979893" cy="30496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1FDE5F-6AE0-4273-C080-C5D4BBC8E0D9}"/>
              </a:ext>
            </a:extLst>
          </p:cNvPr>
          <p:cNvSpPr txBox="1"/>
          <p:nvPr/>
        </p:nvSpPr>
        <p:spPr>
          <a:xfrm>
            <a:off x="1116106" y="1788459"/>
            <a:ext cx="4979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top-up loan, the company could do share buybacks (or pay a cash dividend) to reduce the equity value at the same time as it increases the debt</a:t>
            </a:r>
          </a:p>
          <a:p>
            <a:endParaRPr lang="en-GB" dirty="0"/>
          </a:p>
          <a:p>
            <a:r>
              <a:rPr lang="en-GB" b="1" dirty="0"/>
              <a:t>Leverage adjustment with share buybacks:</a:t>
            </a:r>
          </a:p>
          <a:p>
            <a:endParaRPr lang="en-GB" dirty="0"/>
          </a:p>
          <a:p>
            <a:endParaRPr lang="is-I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79339F-F61F-0518-4E71-6D4E327F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72" y="3649046"/>
            <a:ext cx="3221161" cy="6361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5DCDF6-215D-AA07-E9DD-4EE4E08FA22E}"/>
              </a:ext>
            </a:extLst>
          </p:cNvPr>
          <p:cNvSpPr txBox="1"/>
          <p:nvPr/>
        </p:nvSpPr>
        <p:spPr>
          <a:xfrm>
            <a:off x="7046259" y="3200400"/>
            <a:ext cx="41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Top-up loan size with share buybacks:</a:t>
            </a:r>
            <a:endParaRPr lang="is-I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76D55B-8D48-6232-FA6E-4853C70E6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231" y="4969927"/>
            <a:ext cx="2909852" cy="566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98D1FF-CA36-304B-2966-832B5641ED16}"/>
              </a:ext>
            </a:extLst>
          </p:cNvPr>
          <p:cNvSpPr txBox="1"/>
          <p:nvPr/>
        </p:nvSpPr>
        <p:spPr>
          <a:xfrm>
            <a:off x="7046258" y="4442876"/>
            <a:ext cx="47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Top-up loan size without share buybacks:</a:t>
            </a:r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val="42771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94DE-8FCD-E507-1417-09C0B835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01050" cy="1325563"/>
          </a:xfrm>
        </p:spPr>
        <p:txBody>
          <a:bodyPr/>
          <a:lstStyle/>
          <a:p>
            <a:r>
              <a:rPr lang="en-GB" dirty="0"/>
              <a:t>Solving leverage adjustment asymmetry</a:t>
            </a:r>
            <a:endParaRPr lang="is-IS" dirty="0"/>
          </a:p>
        </p:txBody>
      </p:sp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7E532B93-6D3E-D366-AD19-3DD24E0EA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33" y="2114550"/>
            <a:ext cx="5647606" cy="3358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171DC-FA7E-888C-128A-3C6DA00E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6170"/>
            <a:ext cx="453453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EFBC-A73A-C5F0-9F44-E730DDBF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– Time gained under DCL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9D9E-879C-B671-2B05-647CAE89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087"/>
            <a:ext cx="10515600" cy="223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Rather than preventing banks from collapsing, the additional time gained before collapse should not be underestimated.</a:t>
            </a:r>
          </a:p>
          <a:p>
            <a:pPr marL="0" indent="0">
              <a:buNone/>
            </a:pPr>
            <a:r>
              <a:rPr lang="is-IS" dirty="0"/>
              <a:t>The parameters of DCL bonds could even be determined with the goal of achieving a certain amount of time gained.</a:t>
            </a:r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73124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DBCE9-0EBD-87E0-B8B6-0256E38F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CF89-B611-980C-46B1-0C06875C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– Time as a design objective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C85B-C94F-03EA-5A48-C799B7CB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Time gained </a:t>
            </a:r>
            <a:r>
              <a:rPr lang="is-IS" dirty="0" err="1"/>
              <a:t>before</a:t>
            </a:r>
            <a:r>
              <a:rPr lang="is-IS" dirty="0"/>
              <a:t> </a:t>
            </a:r>
            <a:r>
              <a:rPr lang="is-IS" dirty="0" err="1"/>
              <a:t>collapse</a:t>
            </a:r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Time gained is </a:t>
            </a:r>
            <a:r>
              <a:rPr lang="is-IS" dirty="0" err="1"/>
              <a:t>inherently</a:t>
            </a:r>
            <a:r>
              <a:rPr lang="is-IS" dirty="0"/>
              <a:t> </a:t>
            </a:r>
            <a:r>
              <a:rPr lang="is-IS" dirty="0" err="1"/>
              <a:t>stochastic</a:t>
            </a:r>
            <a:endParaRPr lang="is-IS" dirty="0"/>
          </a:p>
          <a:p>
            <a:pPr lvl="1"/>
            <a:r>
              <a:rPr lang="is-IS" dirty="0"/>
              <a:t>Can </a:t>
            </a:r>
            <a:r>
              <a:rPr lang="is-IS" dirty="0" err="1"/>
              <a:t>use</a:t>
            </a:r>
            <a:r>
              <a:rPr lang="is-IS" dirty="0"/>
              <a:t> Monte Carlo </a:t>
            </a:r>
            <a:r>
              <a:rPr lang="is-IS" dirty="0" err="1"/>
              <a:t>simulations</a:t>
            </a:r>
            <a:r>
              <a:rPr lang="is-IS" dirty="0"/>
              <a:t> </a:t>
            </a:r>
            <a:r>
              <a:rPr lang="is-IS" dirty="0" err="1"/>
              <a:t>to</a:t>
            </a:r>
            <a:r>
              <a:rPr lang="is-IS" dirty="0"/>
              <a:t> </a:t>
            </a:r>
            <a:r>
              <a:rPr lang="is-IS" dirty="0" err="1"/>
              <a:t>estimate</a:t>
            </a:r>
            <a:r>
              <a:rPr lang="is-IS" dirty="0"/>
              <a:t> 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6ECAD-23C0-A947-41C3-A41C9846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60" y="3089393"/>
            <a:ext cx="3557790" cy="610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E15D2-C95E-1DA1-43D4-14360A28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460" y="2436388"/>
            <a:ext cx="3833556" cy="48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53768B-535F-B89E-AEB1-BDAD49BCC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758" y="4820490"/>
            <a:ext cx="434400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7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294-0218-1296-E414-E6DA0209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Monte Carlo framework for estimating time gained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9AB8B-2BAD-FC96-3666-D62464C4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43" y="2114859"/>
            <a:ext cx="5553313" cy="3366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625A-DB4B-21F4-FEE0-E69F24506BB4}"/>
              </a:ext>
            </a:extLst>
          </p:cNvPr>
          <p:cNvSpPr txBox="1"/>
          <p:nvPr/>
        </p:nvSpPr>
        <p:spPr>
          <a:xfrm>
            <a:off x="4290893" y="1745527"/>
            <a:ext cx="45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Monte Carlo simulation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400751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9BA9-17F1-687D-6867-9AA43A09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Monte Carlo Results (2000 runs)</a:t>
            </a:r>
          </a:p>
        </p:txBody>
      </p:sp>
      <p:pic>
        <p:nvPicPr>
          <p:cNvPr id="5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BD93E7CF-5583-8F1C-B6C6-F1F647875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29" y="1844675"/>
            <a:ext cx="696214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298BD-B47F-83C9-EA8C-2A1AB9A1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2" y="2914564"/>
            <a:ext cx="3495847" cy="17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6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B4E51C94-923A-0E93-CB85-80B01CC2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69" y="0"/>
            <a:ext cx="4286250" cy="6858000"/>
          </a:xfr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8C5DE944-DB84-B8FE-0089-6BCEAB613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2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9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FB20-8DFA-14ED-D31E-C5CDA7B6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Conclusions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D360-EA85-BF86-E758-91DB986A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425"/>
            <a:ext cx="10515600" cy="3600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How effective is the Dynamic Control of Leverage (DCL) framework in stabilizing banks during periods of financial distress compared to traditional </a:t>
            </a:r>
            <a:r>
              <a:rPr lang="en-US" sz="2400" i="1" dirty="0" err="1"/>
              <a:t>CoCo</a:t>
            </a:r>
            <a:r>
              <a:rPr lang="en-US" sz="2400" i="1" dirty="0"/>
              <a:t> bonds?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To what extent can the implementation of DCL-based </a:t>
            </a:r>
            <a:r>
              <a:rPr lang="en-US" sz="2400" i="1" dirty="0" err="1"/>
              <a:t>CoCo</a:t>
            </a:r>
            <a:r>
              <a:rPr lang="en-US" sz="2400" i="1" dirty="0"/>
              <a:t> bonds mitigate financial distress and influence outcomes across different types of banking crises?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What are the key parameters influencing the performance of DCL </a:t>
            </a:r>
            <a:r>
              <a:rPr lang="en-US" sz="2400" i="1" dirty="0" err="1"/>
              <a:t>CoCo</a:t>
            </a:r>
            <a:r>
              <a:rPr lang="en-US" sz="2400" i="1" dirty="0"/>
              <a:t> </a:t>
            </a:r>
            <a:r>
              <a:rPr lang="en-US" sz="2400" i="1" dirty="0" err="1"/>
              <a:t>bonds,and</a:t>
            </a:r>
            <a:r>
              <a:rPr lang="en-US" sz="2400" i="1" dirty="0"/>
              <a:t> how can they be optimized?</a:t>
            </a:r>
            <a:endParaRPr lang="is-IS" sz="2400" i="1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34020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367F5-C3AD-DFF0-7473-BD6B1188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7A28-F485-D2A5-2BDB-659F6B8A7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92" y="639096"/>
            <a:ext cx="8254181" cy="72743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37C479-30E9-5F0F-33E6-056A3BEBF663}"/>
              </a:ext>
            </a:extLst>
          </p:cNvPr>
          <p:cNvSpPr txBox="1">
            <a:spLocks/>
          </p:cNvSpPr>
          <p:nvPr/>
        </p:nvSpPr>
        <p:spPr>
          <a:xfrm>
            <a:off x="12192000" y="1897656"/>
            <a:ext cx="7458917" cy="40446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Contingent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Convetible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bonds (CoCos)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hh</a:t>
            </a:r>
            <a:endParaRPr lang="en-GB" sz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(pre 2008 -&gt; 2008 response (BIS,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flannery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Lloyds &amp; Credit Suisse issuances) -&gt; (Change in trigger popularity) -&gt; 2023 Credit Suisse collapse -&gt; criticisms of CoCos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DCL bonds (Describe the triggers)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studies (Credit Suisse, Deutsche Bank, Lehman)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Leverage adjustments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gained as a design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ED6C7-8382-EC27-113B-199EEA1078A0}"/>
              </a:ext>
            </a:extLst>
          </p:cNvPr>
          <p:cNvSpPr txBox="1"/>
          <p:nvPr/>
        </p:nvSpPr>
        <p:spPr>
          <a:xfrm>
            <a:off x="3896933" y="586593"/>
            <a:ext cx="73978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/>
          </a:p>
          <a:p>
            <a:r>
              <a:rPr lang="en-GB" b="1" dirty="0"/>
              <a:t>Pre 2008: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Flannery,  </a:t>
            </a:r>
            <a:r>
              <a:rPr lang="en-GB" dirty="0" err="1"/>
              <a:t>Squam</a:t>
            </a:r>
            <a:r>
              <a:rPr lang="en-GB" dirty="0"/>
              <a:t> Lake Working Group lay out the general framework for Contingent Capital bonds</a:t>
            </a:r>
            <a:endParaRPr lang="en-GB" b="1" dirty="0"/>
          </a:p>
          <a:p>
            <a:r>
              <a:rPr lang="en-GB" b="1" dirty="0"/>
              <a:t>2008: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Great Financial 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r>
              <a:rPr lang="en-GB" b="1" dirty="0"/>
              <a:t>2009 - 2011: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Lloyds issues </a:t>
            </a:r>
            <a:r>
              <a:rPr lang="en-GB" i="1" dirty="0"/>
              <a:t>Enhanced Capital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Basel III </a:t>
            </a:r>
            <a:r>
              <a:rPr lang="en-GB" dirty="0"/>
              <a:t>set conditions for inclusion as AT1 and Tier 1 capital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CET1 at 5.125% to be considered AT1 capital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Credit Suisse, issue </a:t>
            </a:r>
            <a:r>
              <a:rPr lang="en-GB" i="1" dirty="0"/>
              <a:t>high trigger </a:t>
            </a:r>
            <a:r>
              <a:rPr lang="en-GB" dirty="0"/>
              <a:t>CoCos</a:t>
            </a:r>
          </a:p>
          <a:p>
            <a:r>
              <a:rPr lang="en-GB" b="1" dirty="0"/>
              <a:t>2013: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~$70 Billion </a:t>
            </a:r>
            <a:r>
              <a:rPr lang="en-GB" dirty="0"/>
              <a:t>issued since inception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2023: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CoCo</a:t>
            </a:r>
            <a:r>
              <a:rPr lang="en-GB" dirty="0"/>
              <a:t>/AT1 market grown to  </a:t>
            </a:r>
            <a:r>
              <a:rPr lang="en-GB" b="1" dirty="0"/>
              <a:t>~$275 Billion </a:t>
            </a:r>
          </a:p>
          <a:p>
            <a:endParaRPr lang="en-GB" dirty="0"/>
          </a:p>
          <a:p>
            <a:r>
              <a:rPr lang="en-GB" b="1" dirty="0"/>
              <a:t>March 19, 2023 (Credit Suisse crisis):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FINMA announces a complete write-down of Credit Suisse </a:t>
            </a:r>
            <a:r>
              <a:rPr lang="en-GB" dirty="0" err="1"/>
              <a:t>CoCo</a:t>
            </a:r>
            <a:r>
              <a:rPr lang="en-GB" dirty="0"/>
              <a:t> bonds</a:t>
            </a:r>
          </a:p>
        </p:txBody>
      </p:sp>
    </p:spTree>
    <p:extLst>
      <p:ext uri="{BB962C8B-B14F-4D97-AF65-F5344CB8AC3E}">
        <p14:creationId xmlns:p14="http://schemas.microsoft.com/office/powerpoint/2010/main" val="1434778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7FE1-52B3-D5FB-D50A-EB2A85B1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Thanks!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403483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D30D-C43F-4225-CDC3-332C79C9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5049-5102-18A7-B0CE-C335DEDC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0E475-6E76-C0D4-6D72-461E4FEC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9764"/>
            <a:ext cx="4859095" cy="53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3E249-CE78-29C0-27BF-65803BBEE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1360-7EA9-BD5C-7D1C-FA229B6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9671-A05A-E278-087D-CB8E477C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815B-F02C-BEC5-7C3B-5B1C6AC8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8914"/>
            <a:ext cx="4360872" cy="60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68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8668D-547B-A62D-072C-706859CCA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0714-40CB-A41F-FEA1-DA0A885E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75C1-E59D-3CE3-F519-E3908A1E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1FE58-D090-EA74-6DA4-4D5EF568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26" y="660897"/>
            <a:ext cx="4229218" cy="58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83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4D91A-85B1-38C0-8C07-4C6F5A51B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73D-DC4C-B6CB-8DE8-B06E628A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3B9-A9C4-4348-80FB-8F086288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7A082-6A98-E10F-0777-528838F8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0440"/>
            <a:ext cx="4385311" cy="57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77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646E-A8E6-3CEC-E66C-D40F0CACE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5806-F585-2653-BBEB-25F184C9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C194-7F65-D27F-3792-5264B25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A2634-03C0-8B57-C9C2-22D313D2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257800" cy="49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6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B64D-EE3B-1A42-0FE8-8AD7219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Criticisms of traditional CoCo 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4BFA-67F8-0445-3979-B0AB6468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725"/>
            <a:ext cx="10515600" cy="3279775"/>
          </a:xfrm>
        </p:spPr>
        <p:txBody>
          <a:bodyPr>
            <a:normAutofit lnSpcReduction="10000"/>
          </a:bodyPr>
          <a:lstStyle/>
          <a:p>
            <a:r>
              <a:rPr lang="is-IS" dirty="0"/>
              <a:t>Bail-in only occurs at a </a:t>
            </a:r>
            <a:r>
              <a:rPr lang="is-IS" i="1" dirty="0"/>
              <a:t>point of non-viability</a:t>
            </a:r>
            <a:r>
              <a:rPr lang="is-IS" dirty="0"/>
              <a:t> (PONV)</a:t>
            </a:r>
          </a:p>
          <a:p>
            <a:r>
              <a:rPr lang="is-IS" dirty="0" err="1"/>
              <a:t>Triggers</a:t>
            </a:r>
            <a:r>
              <a:rPr lang="is-IS" dirty="0"/>
              <a:t> </a:t>
            </a:r>
            <a:r>
              <a:rPr lang="is-IS" dirty="0" err="1"/>
              <a:t>generally</a:t>
            </a:r>
            <a:r>
              <a:rPr lang="is-IS" dirty="0"/>
              <a:t> based on accounting ratios (CET1)</a:t>
            </a:r>
          </a:p>
          <a:p>
            <a:pPr lvl="1"/>
            <a:r>
              <a:rPr lang="is-IS" dirty="0"/>
              <a:t>Lack responsiveness and transparency</a:t>
            </a:r>
          </a:p>
          <a:p>
            <a:pPr lvl="1"/>
            <a:endParaRPr lang="is-IS" dirty="0"/>
          </a:p>
          <a:p>
            <a:pPr lvl="1"/>
            <a:endParaRPr lang="is-IS" dirty="0"/>
          </a:p>
          <a:p>
            <a:pPr marL="0" indent="0">
              <a:buNone/>
            </a:pPr>
            <a:r>
              <a:rPr lang="is-IS" dirty="0"/>
              <a:t>Researchers have propose to use market based triggers instead</a:t>
            </a:r>
          </a:p>
          <a:p>
            <a:pPr lvl="1"/>
            <a:r>
              <a:rPr lang="is-IS" dirty="0"/>
              <a:t>ERN (equity recourse notes)</a:t>
            </a:r>
          </a:p>
          <a:p>
            <a:pPr lvl="1"/>
            <a:r>
              <a:rPr lang="is-IS" dirty="0"/>
              <a:t>DCL (dynamic control of leverage)</a:t>
            </a:r>
          </a:p>
        </p:txBody>
      </p:sp>
    </p:spTree>
    <p:extLst>
      <p:ext uri="{BB962C8B-B14F-4D97-AF65-F5344CB8AC3E}">
        <p14:creationId xmlns:p14="http://schemas.microsoft.com/office/powerpoint/2010/main" val="41197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0B13-0129-BCDF-0609-FDED6FF6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FC1F-4185-EDE0-341C-9ECF6033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92" y="639096"/>
            <a:ext cx="11186653" cy="72743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Control of Leverage (DCL)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249EAC-873D-9713-7608-CD4353C48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112562"/>
                  </p:ext>
                </p:extLst>
              </p:nvPr>
            </p:nvGraphicFramePr>
            <p:xfrm>
              <a:off x="7031908" y="2540332"/>
              <a:ext cx="4545780" cy="26157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458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689322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𝑅𝑄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Ratio of DCL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debt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𝑅𝑄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DCL payment 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09903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249EAC-873D-9713-7608-CD4353C48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112562"/>
                  </p:ext>
                </p:extLst>
              </p:nvPr>
            </p:nvGraphicFramePr>
            <p:xfrm>
              <a:off x="7031908" y="2540332"/>
              <a:ext cx="4545780" cy="26157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458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689322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09" t="-11475" r="-431206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111475" r="-431206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211475" r="-431206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311475" r="-431206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3432" t="-311475" r="-330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411475" r="-43120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511475" r="-431206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9" t="-582813" r="-431206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DCL payment 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0990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FBB20A-40BB-5E9A-5451-6C72B3E0ECB0}"/>
              </a:ext>
            </a:extLst>
          </p:cNvPr>
          <p:cNvSpPr txBox="1"/>
          <p:nvPr/>
        </p:nvSpPr>
        <p:spPr>
          <a:xfrm>
            <a:off x="7031908" y="217100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Variables:</a:t>
            </a:r>
            <a:endParaRPr lang="is-I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19D7-1FC9-1B75-EC13-4D178563BE4D}"/>
                  </a:ext>
                </a:extLst>
              </p:cNvPr>
              <p:cNvSpPr txBox="1"/>
              <p:nvPr/>
            </p:nvSpPr>
            <p:spPr>
              <a:xfrm>
                <a:off x="1368575" y="3435203"/>
                <a:ext cx="262680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𝑟𝑄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19D7-1FC9-1B75-EC13-4D178563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575" y="3435203"/>
                <a:ext cx="2626809" cy="55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4C241-6871-109F-E2FA-78413144227C}"/>
                  </a:ext>
                </a:extLst>
              </p:cNvPr>
              <p:cNvSpPr txBox="1"/>
              <p:nvPr/>
            </p:nvSpPr>
            <p:spPr>
              <a:xfrm>
                <a:off x="1368575" y="4187163"/>
                <a:ext cx="3901709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4C241-6871-109F-E2FA-78413144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575" y="4187163"/>
                <a:ext cx="3901709" cy="715902"/>
              </a:xfrm>
              <a:prstGeom prst="rect">
                <a:avLst/>
              </a:prstGeom>
              <a:blipFill>
                <a:blip r:embed="rId5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768FA9-6522-5780-C2A1-D48CFE025E5D}"/>
              </a:ext>
            </a:extLst>
          </p:cNvPr>
          <p:cNvSpPr txBox="1"/>
          <p:nvPr/>
        </p:nvSpPr>
        <p:spPr>
          <a:xfrm>
            <a:off x="897192" y="1585604"/>
            <a:ext cx="437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Dynamic control of leverage:</a:t>
            </a:r>
            <a:endParaRPr lang="is-I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8EEB9B-FF08-A8F7-5E79-2F3465731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524" y="2540332"/>
            <a:ext cx="3749570" cy="7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3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3CAAF-593A-0ED6-817D-C4CA3651C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0C1E-8804-9E98-90C8-9792141B9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92" y="639096"/>
            <a:ext cx="11186653" cy="72743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Control of Leverage (DCL)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C8FD7-777D-7BAD-C0E5-A1601B392D1E}"/>
              </a:ext>
            </a:extLst>
          </p:cNvPr>
          <p:cNvSpPr txBox="1"/>
          <p:nvPr/>
        </p:nvSpPr>
        <p:spPr>
          <a:xfrm>
            <a:off x="897192" y="1585604"/>
            <a:ext cx="437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Dynamic control of leverage:</a:t>
            </a:r>
            <a:endParaRPr lang="is-I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E440B-EA27-E167-A1E9-DA9E23B64354}"/>
                  </a:ext>
                </a:extLst>
              </p:cNvPr>
              <p:cNvSpPr txBox="1"/>
              <p:nvPr/>
            </p:nvSpPr>
            <p:spPr>
              <a:xfrm>
                <a:off x="1134255" y="2681561"/>
                <a:ext cx="5751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is-IS" dirty="0"/>
                  <a:t>     </a:t>
                </a:r>
                <a:r>
                  <a:rPr lang="is-IS" sz="1600" i="1" dirty="0" err="1"/>
                  <a:t>Convert</a:t>
                </a:r>
                <a:r>
                  <a:rPr lang="is-IS" sz="1600" i="1" dirty="0"/>
                  <a:t> DCL payment into equity:</a:t>
                </a:r>
                <a:endParaRPr lang="is-I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E440B-EA27-E167-A1E9-DA9E23B64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55" y="2681561"/>
                <a:ext cx="5751833" cy="369332"/>
              </a:xfrm>
              <a:prstGeom prst="rect">
                <a:avLst/>
              </a:prstGeom>
              <a:blipFill>
                <a:blip r:embed="rId3"/>
                <a:stretch>
                  <a:fillRect l="-847" t="-8333" b="-28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9A7072-2CB3-BCA0-BE39-83226EE50FC5}"/>
                  </a:ext>
                </a:extLst>
              </p:cNvPr>
              <p:cNvSpPr txBox="1"/>
              <p:nvPr/>
            </p:nvSpPr>
            <p:spPr>
              <a:xfrm>
                <a:off x="1134256" y="4243893"/>
                <a:ext cx="5198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is-IS" dirty="0"/>
                  <a:t>    </a:t>
                </a:r>
                <a:r>
                  <a:rPr lang="is-IS" sz="1600" i="1" dirty="0"/>
                  <a:t>Issue additional DCL debt:</a:t>
                </a:r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2424B8-0E25-EBB5-1D06-B3C5ED10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56" y="4243893"/>
                <a:ext cx="5198808" cy="646331"/>
              </a:xfrm>
              <a:prstGeom prst="rect">
                <a:avLst/>
              </a:prstGeom>
              <a:blipFill>
                <a:blip r:embed="rId7"/>
                <a:stretch>
                  <a:fillRect l="-938" t="-37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FEC8624-1FD6-8812-EEDD-648B31D3B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797" y="4729606"/>
            <a:ext cx="4634827" cy="1229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EBCF5D-B06D-4E60-7F73-C947B40797D5}"/>
                  </a:ext>
                </a:extLst>
              </p:cNvPr>
              <p:cNvSpPr txBox="1"/>
              <p:nvPr/>
            </p:nvSpPr>
            <p:spPr>
              <a:xfrm>
                <a:off x="1145681" y="2172867"/>
                <a:ext cx="5014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is-IS" b="1" dirty="0"/>
                  <a:t>    </a:t>
                </a:r>
                <a:r>
                  <a:rPr lang="is-IS" sz="1600" i="1" dirty="0"/>
                  <a:t>No adjustments needed.</a:t>
                </a:r>
                <a:endParaRPr lang="is-I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668D7A-947A-F9E7-5073-4E84C6571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81" y="2172867"/>
                <a:ext cx="5014693" cy="369332"/>
              </a:xfrm>
              <a:prstGeom prst="rect">
                <a:avLst/>
              </a:prstGeom>
              <a:blipFill>
                <a:blip r:embed="rId10"/>
                <a:stretch>
                  <a:fillRect l="-1094" t="-6557" b="-2623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B16471D-E666-9D7E-E99F-8418BF1726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8792" y="3198736"/>
            <a:ext cx="2790718" cy="4932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B7D7F3-7F96-6CDF-599D-7CA6AD5546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8649" y="3692011"/>
            <a:ext cx="2690022" cy="623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D5B7E61-3811-6F18-FC9E-4AA676737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744527"/>
                  </p:ext>
                </p:extLst>
              </p:nvPr>
            </p:nvGraphicFramePr>
            <p:xfrm>
              <a:off x="7031908" y="2540332"/>
              <a:ext cx="4545780" cy="26157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458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689322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𝑅𝑄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Ratio of DCL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debt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𝑅𝑄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DCL payment 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09903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D5B7E61-3811-6F18-FC9E-4AA676737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744527"/>
                  </p:ext>
                </p:extLst>
              </p:nvPr>
            </p:nvGraphicFramePr>
            <p:xfrm>
              <a:off x="7031908" y="2540332"/>
              <a:ext cx="4545780" cy="26157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458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689322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709" t="-11475" r="-431206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709" t="-111475" r="-431206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709" t="-211475" r="-431206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709" t="-311475" r="-431206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3"/>
                          <a:stretch>
                            <a:fillRect l="-23432" t="-311475" r="-330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709" t="-411475" r="-43120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709" t="-511475" r="-431206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09" t="-582813" r="-431206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DCL payment 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0990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946F867-4471-1D45-937E-AC56F50F146D}"/>
              </a:ext>
            </a:extLst>
          </p:cNvPr>
          <p:cNvSpPr txBox="1"/>
          <p:nvPr/>
        </p:nvSpPr>
        <p:spPr>
          <a:xfrm>
            <a:off x="7031908" y="217100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Variables: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8557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E3EB-3F46-142B-691C-AFADF4EF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8E06-4D6C-1AEE-1C35-21874F14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How effective is the Dynamic Control of Leverage (DCL) framework in stabilizing banks during periods of financial distress compared to traditional </a:t>
            </a:r>
            <a:r>
              <a:rPr lang="en-US" sz="2000" i="1" dirty="0" err="1"/>
              <a:t>CoCo</a:t>
            </a:r>
            <a:r>
              <a:rPr lang="en-US" sz="2000" i="1" dirty="0"/>
              <a:t> bonds?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To what extent can the implementation of DCL-based </a:t>
            </a:r>
            <a:r>
              <a:rPr lang="en-US" sz="2000" i="1" dirty="0" err="1"/>
              <a:t>CoCo</a:t>
            </a:r>
            <a:r>
              <a:rPr lang="en-US" sz="2000" i="1" dirty="0"/>
              <a:t> bonds mitigate financial distress and influence outcomes across different types of banking crises?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What are the key parameters influencing the performance of DCL </a:t>
            </a:r>
            <a:r>
              <a:rPr lang="en-US" sz="2000" i="1" dirty="0" err="1"/>
              <a:t>CoCo</a:t>
            </a:r>
            <a:r>
              <a:rPr lang="en-US" sz="2000" i="1" dirty="0"/>
              <a:t> </a:t>
            </a:r>
            <a:r>
              <a:rPr lang="en-US" sz="2000" i="1" dirty="0" err="1"/>
              <a:t>bonds,and</a:t>
            </a:r>
            <a:r>
              <a:rPr lang="en-US" sz="2000" i="1" dirty="0"/>
              <a:t> how can they be optimized?</a:t>
            </a:r>
            <a:endParaRPr lang="is-IS" sz="2000" i="1" dirty="0"/>
          </a:p>
        </p:txBody>
      </p:sp>
    </p:spTree>
    <p:extLst>
      <p:ext uri="{BB962C8B-B14F-4D97-AF65-F5344CB8AC3E}">
        <p14:creationId xmlns:p14="http://schemas.microsoft.com/office/powerpoint/2010/main" val="361406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8106-EFC5-F012-B7DB-5967D9B6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studies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5C24-9600-4CA7-D353-0EEB2BB1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5449"/>
            <a:ext cx="7956176" cy="2235387"/>
          </a:xfrm>
        </p:spPr>
        <p:txBody>
          <a:bodyPr/>
          <a:lstStyle/>
          <a:p>
            <a:r>
              <a:rPr lang="en-GB" b="1" dirty="0"/>
              <a:t>Credit Suisse</a:t>
            </a:r>
            <a:r>
              <a:rPr lang="en-GB" dirty="0"/>
              <a:t> - Severe crisis and collapse</a:t>
            </a:r>
          </a:p>
          <a:p>
            <a:r>
              <a:rPr lang="en-GB" b="1" dirty="0"/>
              <a:t>Deutsche Bank </a:t>
            </a:r>
            <a:r>
              <a:rPr lang="en-GB" dirty="0"/>
              <a:t>- Moderate stress</a:t>
            </a:r>
          </a:p>
          <a:p>
            <a:r>
              <a:rPr lang="en-GB" b="1" dirty="0"/>
              <a:t>Lehman Brothers </a:t>
            </a:r>
            <a:r>
              <a:rPr lang="en-GB" dirty="0"/>
              <a:t>- Rapid systemic collapse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0062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3724-49BD-F3AD-2102-1E13411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Methodology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9EC6980D-298C-3FF3-B3EB-CA759CC7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50" y="552450"/>
            <a:ext cx="4794250" cy="575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9076F-D67C-74E8-7493-A4A64BE525F1}"/>
              </a:ext>
            </a:extLst>
          </p:cNvPr>
          <p:cNvSpPr txBox="1"/>
          <p:nvPr/>
        </p:nvSpPr>
        <p:spPr>
          <a:xfrm>
            <a:off x="838200" y="160282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/>
              <a:t>Simulating DCL bonds for case studies:</a:t>
            </a:r>
          </a:p>
          <a:p>
            <a:endParaRPr lang="is-IS" dirty="0"/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Gather real-world data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Stock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Shares outstanding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Total debt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AT1 debt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Simulate leverage with and without Dynamic Control of Leverage (DCL)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Interpret the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Leverage adjustments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Shareholder dilutions (additional share issuances)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 err="1"/>
              <a:t>Additinal</a:t>
            </a:r>
            <a:r>
              <a:rPr lang="is-IS" dirty="0"/>
              <a:t> DCL </a:t>
            </a:r>
            <a:r>
              <a:rPr lang="is-IS" dirty="0" err="1"/>
              <a:t>issuances</a:t>
            </a:r>
            <a:endParaRPr lang="is-I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 err="1"/>
              <a:t>Compare</a:t>
            </a:r>
            <a:r>
              <a:rPr lang="is-IS" dirty="0"/>
              <a:t> DCL and non-DCL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s-I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31119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1849</Words>
  <Application>Microsoft Office PowerPoint</Application>
  <PresentationFormat>Widescreen</PresentationFormat>
  <Paragraphs>325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Cambria Math</vt:lpstr>
      <vt:lpstr>Consolas</vt:lpstr>
      <vt:lpstr>Office Theme</vt:lpstr>
      <vt:lpstr>Enhancing Bank Robustness through Dynamic Control of Leverage (DCL) in Contingent Convertible Bonds (CoCos): A Case Study Analysis</vt:lpstr>
      <vt:lpstr>Contingent Convertible Bonds (CoCos)</vt:lpstr>
      <vt:lpstr>Timeline</vt:lpstr>
      <vt:lpstr>Criticisms of traditional CoCo bonds</vt:lpstr>
      <vt:lpstr>Dynamic Control of Leverage (DCL)</vt:lpstr>
      <vt:lpstr>Dynamic Control of Leverage (DCL)</vt:lpstr>
      <vt:lpstr>Research questions</vt:lpstr>
      <vt:lpstr>Case studies</vt:lpstr>
      <vt:lpstr>Methodology</vt:lpstr>
      <vt:lpstr>Parameters for DCL modelling</vt:lpstr>
      <vt:lpstr>Results - Credit Suisse</vt:lpstr>
      <vt:lpstr>PowerPoint Presentation</vt:lpstr>
      <vt:lpstr>PowerPoint Presentation</vt:lpstr>
      <vt:lpstr>PowerPoint Presentation</vt:lpstr>
      <vt:lpstr>PowerPoint Presentation</vt:lpstr>
      <vt:lpstr>Deutsche Bank - Moderate stress</vt:lpstr>
      <vt:lpstr>Lehman Brothers – Rapid systemic collapse</vt:lpstr>
      <vt:lpstr>Case Studies - Summary</vt:lpstr>
      <vt:lpstr>Results of Higher Leverage Thresholds</vt:lpstr>
      <vt:lpstr>Discussion - Results of Higher Leverage Thresholds</vt:lpstr>
      <vt:lpstr>Results of Higher Leverage Thresholds</vt:lpstr>
      <vt:lpstr>Solving leverage adjustment asymmetry</vt:lpstr>
      <vt:lpstr>Solving leverage adjustment asymmetry</vt:lpstr>
      <vt:lpstr>Discussion – Time gained under DCL</vt:lpstr>
      <vt:lpstr>Discussion – Time as a design objective</vt:lpstr>
      <vt:lpstr>Monte Carlo framework for estimating time gained</vt:lpstr>
      <vt:lpstr>Monte Carlo Results (2000 runs)</vt:lpstr>
      <vt:lpstr>PowerPoint Presentation</vt:lpstr>
      <vt:lpstr>Summary and Conclusions</vt:lpstr>
      <vt:lpstr>Thanks!</vt:lpstr>
      <vt:lpstr>Bibliography</vt:lpstr>
      <vt:lpstr>Bibliography</vt:lpstr>
      <vt:lpstr>Bibliography</vt:lpstr>
      <vt:lpstr>Bibliography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Steinar Björnsson</dc:creator>
  <cp:lastModifiedBy>Steinar Björnsson</cp:lastModifiedBy>
  <cp:revision>9</cp:revision>
  <dcterms:created xsi:type="dcterms:W3CDTF">2025-05-21T11:21:37Z</dcterms:created>
  <dcterms:modified xsi:type="dcterms:W3CDTF">2025-05-26T13:32:47Z</dcterms:modified>
</cp:coreProperties>
</file>