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30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24AE6-87B6-4FB5-BFD4-9455FA9FFE45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664BD-C625-4A43-AE30-A4C0F9AE04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5792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7796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5571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2291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2284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4356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4951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3027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9186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2920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3385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1147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EE8402-916C-4CC1-B3FD-39C889429C3C}" type="datetimeFigureOut">
              <a:rPr lang="is-IS" smtClean="0"/>
              <a:t>1.4.2025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FC2E73-F1DF-4B21-8A3A-082782F2D7E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5399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00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9DBD-A578-5DCB-4B7C-685B402F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sz="3600" dirty="0" err="1"/>
              <a:t>Minimum</a:t>
            </a:r>
            <a:r>
              <a:rPr lang="is-IS" sz="3600" dirty="0"/>
              <a:t> </a:t>
            </a:r>
            <a:r>
              <a:rPr lang="is-IS" sz="3600" dirty="0" err="1"/>
              <a:t>trigger</a:t>
            </a:r>
            <a:r>
              <a:rPr lang="is-IS" sz="3600" dirty="0"/>
              <a:t> </a:t>
            </a:r>
            <a:r>
              <a:rPr lang="is-IS" sz="3600" dirty="0" err="1"/>
              <a:t>breaches</a:t>
            </a:r>
            <a:r>
              <a:rPr lang="is-IS" sz="3600" dirty="0"/>
              <a:t> for </a:t>
            </a:r>
            <a:r>
              <a:rPr lang="is-IS" sz="3600" dirty="0" err="1"/>
              <a:t>highly</a:t>
            </a:r>
            <a:r>
              <a:rPr lang="is-IS" sz="3600" dirty="0"/>
              <a:t> </a:t>
            </a:r>
            <a:r>
              <a:rPr lang="is-IS" sz="3600" dirty="0" err="1"/>
              <a:t>levered</a:t>
            </a:r>
            <a:r>
              <a:rPr lang="is-IS" sz="3600" dirty="0"/>
              <a:t> </a:t>
            </a:r>
            <a:r>
              <a:rPr lang="is-IS" sz="3600" dirty="0" err="1"/>
              <a:t>companies</a:t>
            </a:r>
            <a:endParaRPr lang="is-IS" sz="3600" dirty="0"/>
          </a:p>
        </p:txBody>
      </p:sp>
      <p:pic>
        <p:nvPicPr>
          <p:cNvPr id="5" name="Content Placeholder 4" descr="A graph with a blue line&#10;&#10;AI-generated content may be incorrect.">
            <a:extLst>
              <a:ext uri="{FF2B5EF4-FFF2-40B4-BE49-F238E27FC236}">
                <a16:creationId xmlns:a16="http://schemas.microsoft.com/office/drawing/2014/main" id="{460B172C-0BBA-A1A3-2FAE-B0E2E59E1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97" y="1791304"/>
            <a:ext cx="7271119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C82247-CC44-6B5B-1AC8-D6F0FD48D4E5}"/>
                  </a:ext>
                </a:extLst>
              </p:cNvPr>
              <p:cNvSpPr txBox="1"/>
              <p:nvPr/>
            </p:nvSpPr>
            <p:spPr>
              <a:xfrm>
                <a:off x="-314633" y="2879670"/>
                <a:ext cx="5447071" cy="1809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𝑇𝑜𝑡𝑎𝑙</m:t>
                      </m:r>
                      <m:r>
                        <a:rPr lang="en-US" sz="1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 </m:t>
                      </m:r>
                      <m:r>
                        <a:rPr lang="en-US" sz="1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𝑑𝑒𝑏𝑡</m:t>
                      </m:r>
                      <m:r>
                        <a:rPr lang="en-US" sz="1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 =274,280,000,000</m:t>
                      </m:r>
                    </m:oMath>
                  </m:oMathPara>
                </a14:m>
                <a:endParaRPr lang="is-IS" sz="14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ptos" panose="020B0004020202020204" pitchFamily="34" charset="0"/>
                </a:endParaRPr>
              </a:p>
              <a:p>
                <a:pPr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𝐸𝑞𝑢𝑖𝑡𝑦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𝑣𝑎𝑙𝑢𝑒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= 48,813,335,162</m:t>
                      </m:r>
                    </m:oMath>
                  </m:oMathPara>
                </a14:m>
                <a:endParaRPr lang="is-IS" sz="14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ptos" panose="020B00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s-I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274,280,000,000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274,280,000,000+ </m:t>
                          </m:r>
                          <m:r>
                            <a:rPr lang="is-I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48,813,335,162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≈0.8489</m:t>
                      </m:r>
                    </m:oMath>
                  </m:oMathPara>
                </a14:m>
                <a:endParaRPr lang="is-IS" sz="14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C82247-CC44-6B5B-1AC8-D6F0FD48D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4633" y="2879670"/>
                <a:ext cx="5447071" cy="1809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88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F68D-2EF1-B489-6A1F-2DC0A4EA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sz="3600" dirty="0" err="1"/>
              <a:t>Overview</a:t>
            </a:r>
            <a:endParaRPr lang="is-I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3834A-1815-DB7B-FE78-C5FD1779B199}"/>
              </a:ext>
            </a:extLst>
          </p:cNvPr>
          <p:cNvSpPr txBox="1"/>
          <p:nvPr/>
        </p:nvSpPr>
        <p:spPr>
          <a:xfrm>
            <a:off x="3048000" y="1690688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2008 GFC: </a:t>
            </a:r>
            <a:r>
              <a:rPr lang="en-GB" dirty="0"/>
              <a:t>In response to the 2008 crisis, contingent convertible (</a:t>
            </a:r>
            <a:r>
              <a:rPr lang="en-GB" dirty="0" err="1"/>
              <a:t>CoCo</a:t>
            </a:r>
            <a:r>
              <a:rPr lang="en-GB" dirty="0"/>
              <a:t>) are introduced as a mechanism to strengthen bank stability by automatically converting debt into equity during financial distress.</a:t>
            </a:r>
          </a:p>
          <a:p>
            <a:endParaRPr lang="en-GB" dirty="0"/>
          </a:p>
          <a:p>
            <a:r>
              <a:rPr lang="en-GB" b="1" dirty="0"/>
              <a:t>March 19, 2023:</a:t>
            </a:r>
            <a:r>
              <a:rPr lang="en-GB" dirty="0"/>
              <a:t> The Swiss Financial Market Supervisory Authority (FINMA) announces the complete write-down of Credit Suisse's Additional Tier 1 (AT1) bonds, amounting to approximately CHF 16 billion.</a:t>
            </a:r>
          </a:p>
          <a:p>
            <a:endParaRPr lang="en-GB" dirty="0"/>
          </a:p>
          <a:p>
            <a:r>
              <a:rPr lang="en-GB" b="1" dirty="0"/>
              <a:t>Going forward: </a:t>
            </a:r>
            <a:r>
              <a:rPr lang="en-GB" dirty="0"/>
              <a:t>Dynamic Control of Leverage (DCL) introduced to prevent sudden drawdowns by only drawing down interest payments during times of high leverage, therefore gradually adjusting the balance sheet. </a:t>
            </a:r>
          </a:p>
          <a:p>
            <a:endParaRPr lang="en-GB" dirty="0"/>
          </a:p>
          <a:p>
            <a:r>
              <a:rPr lang="en-GB" dirty="0"/>
              <a:t>My task is to analyse DCLs in real world scenarios.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5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69BB-4B35-EFC1-0CD2-C423993F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sz="3600" dirty="0" err="1"/>
              <a:t>Dynamic</a:t>
            </a:r>
            <a:r>
              <a:rPr lang="is-IS" sz="3600" dirty="0"/>
              <a:t> Control of </a:t>
            </a:r>
            <a:r>
              <a:rPr lang="is-IS" sz="3600" dirty="0" err="1"/>
              <a:t>Leverage</a:t>
            </a:r>
            <a:r>
              <a:rPr lang="is-IS" sz="3600" dirty="0"/>
              <a:t> (DCL)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53906-388C-6794-8EFE-F7233C629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5794" y="4739758"/>
                <a:ext cx="4090219" cy="1753117"/>
              </a:xfrm>
            </p:spPr>
            <p:txBody>
              <a:bodyPr>
                <a:normAutofit/>
              </a:bodyPr>
              <a:lstStyle/>
              <a:p>
                <a:r>
                  <a:rPr lang="is-IS" sz="1800" dirty="0"/>
                  <a:t>Dynamic </a:t>
                </a:r>
                <a:r>
                  <a:rPr lang="is-IS" sz="1800" dirty="0" err="1"/>
                  <a:t>trigger</a:t>
                </a:r>
                <a:r>
                  <a:rPr lang="is-IS" sz="1800" dirty="0"/>
                  <a:t> on </a:t>
                </a:r>
                <a:r>
                  <a:rPr lang="is-IS" sz="1800" dirty="0" err="1"/>
                  <a:t>payment</a:t>
                </a:r>
                <a:r>
                  <a:rPr lang="is-IS" sz="1800" dirty="0"/>
                  <a:t> </a:t>
                </a:r>
                <a:r>
                  <a:rPr lang="is-IS" sz="1800" dirty="0" err="1"/>
                  <a:t>date</a:t>
                </a:r>
                <a:r>
                  <a:rPr lang="is-IS" sz="1800" dirty="0"/>
                  <a:t>:</a:t>
                </a:r>
              </a:p>
              <a:p>
                <a:pPr lvl="1"/>
                <a:r>
                  <a:rPr lang="is-IS" sz="1400" dirty="0" err="1"/>
                  <a:t>If</a:t>
                </a:r>
                <a:r>
                  <a:rPr lang="is-IS" sz="1400" dirty="0"/>
                  <a:t> </a:t>
                </a:r>
                <a:r>
                  <a:rPr lang="is-IS" sz="1400" dirty="0" err="1"/>
                  <a:t>leverage</a:t>
                </a:r>
                <a:r>
                  <a:rPr lang="is-IS" sz="1400" dirty="0"/>
                  <a:t> is </a:t>
                </a:r>
                <a:r>
                  <a:rPr lang="is-IS" sz="1400" dirty="0" err="1"/>
                  <a:t>above</a:t>
                </a:r>
                <a:r>
                  <a:rPr lang="is-IS" sz="1400" dirty="0"/>
                  <a:t> a </a:t>
                </a:r>
                <a:r>
                  <a:rPr lang="is-IS" sz="1400" dirty="0" err="1"/>
                  <a:t>maximum</a:t>
                </a:r>
                <a:r>
                  <a:rPr lang="is-IS" sz="1400" dirty="0"/>
                  <a:t> </a:t>
                </a:r>
                <a:r>
                  <a:rPr lang="is-IS" sz="1400" dirty="0" err="1"/>
                  <a:t>threshold</a:t>
                </a:r>
                <a:r>
                  <a:rPr lang="is-IS" sz="1400" dirty="0"/>
                  <a:t> then </a:t>
                </a:r>
                <a:r>
                  <a:rPr lang="is-IS" sz="1400" dirty="0" err="1"/>
                  <a:t>the</a:t>
                </a:r>
                <a:r>
                  <a:rPr lang="is-IS" sz="1400" dirty="0"/>
                  <a:t> </a:t>
                </a:r>
                <a:r>
                  <a:rPr lang="is-IS" sz="1400" dirty="0" err="1"/>
                  <a:t>interest</a:t>
                </a:r>
                <a:r>
                  <a:rPr lang="is-IS" sz="1400" dirty="0"/>
                  <a:t> </a:t>
                </a:r>
                <a:r>
                  <a:rPr lang="is-IS" sz="1400" dirty="0" err="1"/>
                  <a:t>payment</a:t>
                </a:r>
                <a:r>
                  <a:rPr lang="is-IS" sz="1400" dirty="0"/>
                  <a:t> is </a:t>
                </a:r>
                <a:r>
                  <a:rPr lang="is-IS" sz="1400" dirty="0" err="1"/>
                  <a:t>converted</a:t>
                </a:r>
                <a:r>
                  <a:rPr lang="is-IS" sz="1400" dirty="0"/>
                  <a:t> </a:t>
                </a:r>
                <a:r>
                  <a:rPr lang="is-IS" sz="1400" dirty="0" err="1"/>
                  <a:t>into</a:t>
                </a:r>
                <a:r>
                  <a:rPr lang="is-I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s-IS" sz="1400" dirty="0"/>
                  <a:t> </a:t>
                </a:r>
                <a:r>
                  <a:rPr lang="is-IS" sz="1400" dirty="0" err="1"/>
                  <a:t>shares</a:t>
                </a:r>
                <a:r>
                  <a:rPr lang="is-IS" sz="1400" dirty="0"/>
                  <a:t>.</a:t>
                </a:r>
              </a:p>
              <a:p>
                <a:pPr lvl="1"/>
                <a:r>
                  <a:rPr lang="is-IS" sz="1400" dirty="0" err="1"/>
                  <a:t>If</a:t>
                </a:r>
                <a:r>
                  <a:rPr lang="is-IS" sz="1400" dirty="0"/>
                  <a:t> </a:t>
                </a:r>
                <a:r>
                  <a:rPr lang="is-IS" sz="1400" dirty="0" err="1"/>
                  <a:t>leverage</a:t>
                </a:r>
                <a:r>
                  <a:rPr lang="is-IS" sz="1400" dirty="0"/>
                  <a:t> is </a:t>
                </a:r>
                <a:r>
                  <a:rPr lang="is-IS" sz="1400" dirty="0" err="1"/>
                  <a:t>below</a:t>
                </a:r>
                <a:r>
                  <a:rPr lang="is-IS" sz="1400" dirty="0"/>
                  <a:t> a </a:t>
                </a:r>
                <a:r>
                  <a:rPr lang="is-IS" sz="1400" dirty="0" err="1"/>
                  <a:t>minimum</a:t>
                </a:r>
                <a:r>
                  <a:rPr lang="is-IS" sz="1400" dirty="0"/>
                  <a:t> </a:t>
                </a:r>
                <a:r>
                  <a:rPr lang="is-IS" sz="1400" dirty="0" err="1"/>
                  <a:t>threshold</a:t>
                </a:r>
                <a:r>
                  <a:rPr lang="is-IS" sz="1400" dirty="0"/>
                  <a:t> then </a:t>
                </a:r>
                <a:r>
                  <a:rPr lang="is-IS" sz="1400" dirty="0" err="1"/>
                  <a:t>additional</a:t>
                </a:r>
                <a:r>
                  <a:rPr lang="is-IS" sz="1400" dirty="0"/>
                  <a:t> DCL </a:t>
                </a:r>
                <a:r>
                  <a:rPr lang="is-IS" sz="1400" dirty="0" err="1"/>
                  <a:t>debt</a:t>
                </a:r>
                <a:r>
                  <a:rPr lang="is-IS" sz="1400" dirty="0"/>
                  <a:t> is </a:t>
                </a:r>
                <a:r>
                  <a:rPr lang="is-IS" sz="1400" dirty="0" err="1"/>
                  <a:t>issued</a:t>
                </a:r>
                <a:r>
                  <a:rPr lang="is-IS" sz="1400" dirty="0"/>
                  <a:t> with </a:t>
                </a:r>
                <a:r>
                  <a:rPr lang="is-IS" sz="1400" dirty="0" err="1"/>
                  <a:t>the</a:t>
                </a:r>
                <a:r>
                  <a:rPr lang="is-IS" sz="1400" dirty="0"/>
                  <a:t> </a:t>
                </a:r>
                <a:r>
                  <a:rPr lang="is-IS" sz="1400" dirty="0" err="1"/>
                  <a:t>same</a:t>
                </a:r>
                <a:r>
                  <a:rPr lang="is-IS" sz="1400" dirty="0"/>
                  <a:t> </a:t>
                </a:r>
                <a:r>
                  <a:rPr lang="is-IS" sz="1400" dirty="0" err="1"/>
                  <a:t>maturity</a:t>
                </a:r>
                <a:r>
                  <a:rPr lang="is-IS" sz="1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53906-388C-6794-8EFE-F7233C629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5794" y="4739758"/>
                <a:ext cx="4090219" cy="1753117"/>
              </a:xfrm>
              <a:blipFill>
                <a:blip r:embed="rId2"/>
                <a:stretch>
                  <a:fillRect l="-894" t="-348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62AFE4-E3E5-AAA1-938F-5D36A26EE673}"/>
                  </a:ext>
                </a:extLst>
              </p:cNvPr>
              <p:cNvSpPr txBox="1"/>
              <p:nvPr/>
            </p:nvSpPr>
            <p:spPr>
              <a:xfrm>
                <a:off x="2883307" y="3761557"/>
                <a:ext cx="5875198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𝑑𝑒𝑏𝑡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𝑑𝑒𝑏𝑡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𝑒𝑞𝑢𝑖𝑡𝑦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62AFE4-E3E5-AAA1-938F-5D36A26EE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307" y="3761557"/>
                <a:ext cx="5875198" cy="573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BBF47-68CF-8551-11B5-4C54420A8885}"/>
                  </a:ext>
                </a:extLst>
              </p:cNvPr>
              <p:cNvSpPr txBox="1"/>
              <p:nvPr/>
            </p:nvSpPr>
            <p:spPr>
              <a:xfrm>
                <a:off x="3870048" y="2640688"/>
                <a:ext cx="3901709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is-I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BBF47-68CF-8551-11B5-4C54420A8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048" y="2640688"/>
                <a:ext cx="3901709" cy="715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AA57C6-FDAE-0302-EF8A-C897903B75CC}"/>
                  </a:ext>
                </a:extLst>
              </p:cNvPr>
              <p:cNvSpPr txBox="1"/>
              <p:nvPr/>
            </p:nvSpPr>
            <p:spPr>
              <a:xfrm>
                <a:off x="4507500" y="1743425"/>
                <a:ext cx="2626809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𝑟𝑄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is-I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AA57C6-FDAE-0302-EF8A-C897903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500" y="1743425"/>
                <a:ext cx="2626809" cy="559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17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86BB-54A7-B94E-CE27-583AD770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20" y="0"/>
            <a:ext cx="8519160" cy="1325563"/>
          </a:xfrm>
        </p:spPr>
        <p:txBody>
          <a:bodyPr>
            <a:normAutofit/>
          </a:bodyPr>
          <a:lstStyle/>
          <a:p>
            <a:r>
              <a:rPr lang="is-IS" sz="3600" dirty="0" err="1"/>
              <a:t>Theoretical</a:t>
            </a:r>
            <a:r>
              <a:rPr lang="is-IS" sz="3600" dirty="0"/>
              <a:t> </a:t>
            </a:r>
            <a:r>
              <a:rPr lang="is-IS" sz="3600" dirty="0" err="1"/>
              <a:t>Case</a:t>
            </a:r>
            <a:r>
              <a:rPr lang="is-IS" sz="3600" dirty="0"/>
              <a:t> </a:t>
            </a:r>
            <a:r>
              <a:rPr lang="is-IS" sz="3600" dirty="0" err="1"/>
              <a:t>Study</a:t>
            </a:r>
            <a:endParaRPr lang="is-I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965E34-25A4-E08F-E2DA-468B1F41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47" y="1027906"/>
            <a:ext cx="6785105" cy="549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1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91302-E263-F3E0-2D07-2069DE96F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FFC1-BC1B-E253-9465-A4B2AA83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sz="3600" dirty="0"/>
              <a:t>Real </a:t>
            </a:r>
            <a:r>
              <a:rPr lang="is-IS" sz="3600" dirty="0" err="1"/>
              <a:t>world</a:t>
            </a:r>
            <a:r>
              <a:rPr lang="is-IS" sz="3600" dirty="0"/>
              <a:t> </a:t>
            </a:r>
            <a:r>
              <a:rPr lang="is-IS" sz="3600" dirty="0" err="1"/>
              <a:t>simulations</a:t>
            </a:r>
            <a:r>
              <a:rPr lang="is-IS" sz="3600" dirty="0"/>
              <a:t> &amp; Research </a:t>
            </a:r>
            <a:r>
              <a:rPr lang="is-IS" sz="3600" dirty="0" err="1"/>
              <a:t>questions</a:t>
            </a:r>
            <a:endParaRPr lang="is-I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A6F8-8160-CA17-FE5E-7EF23E0B5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s-IS" sz="1800" dirty="0" err="1"/>
              <a:t>How</a:t>
            </a:r>
            <a:r>
              <a:rPr lang="is-IS" sz="1800" dirty="0"/>
              <a:t> </a:t>
            </a:r>
            <a:r>
              <a:rPr lang="is-IS" sz="1800" dirty="0" err="1"/>
              <a:t>would</a:t>
            </a:r>
            <a:r>
              <a:rPr lang="is-IS" sz="1800" dirty="0"/>
              <a:t> DCL </a:t>
            </a:r>
            <a:r>
              <a:rPr lang="is-IS" sz="1800" dirty="0" err="1"/>
              <a:t>bonds</a:t>
            </a:r>
            <a:r>
              <a:rPr lang="is-IS" sz="1800" dirty="0"/>
              <a:t> </a:t>
            </a:r>
            <a:r>
              <a:rPr lang="is-IS" sz="1800" dirty="0" err="1"/>
              <a:t>behave</a:t>
            </a:r>
            <a:r>
              <a:rPr lang="is-IS" sz="1800" dirty="0"/>
              <a:t> </a:t>
            </a:r>
            <a:r>
              <a:rPr lang="is-IS" sz="1800" dirty="0" err="1"/>
              <a:t>in</a:t>
            </a:r>
            <a:r>
              <a:rPr lang="is-IS" sz="1800" dirty="0"/>
              <a:t> </a:t>
            </a:r>
            <a:r>
              <a:rPr lang="is-IS" sz="1800" dirty="0" err="1"/>
              <a:t>the</a:t>
            </a:r>
            <a:r>
              <a:rPr lang="is-IS" sz="1800" dirty="0"/>
              <a:t> </a:t>
            </a:r>
            <a:r>
              <a:rPr lang="is-IS" sz="1800" dirty="0" err="1"/>
              <a:t>real</a:t>
            </a:r>
            <a:r>
              <a:rPr lang="is-IS" sz="1800" dirty="0"/>
              <a:t> </a:t>
            </a:r>
            <a:r>
              <a:rPr lang="is-IS" sz="1800" dirty="0" err="1"/>
              <a:t>world</a:t>
            </a:r>
            <a:r>
              <a:rPr lang="is-IS" sz="1800" dirty="0"/>
              <a:t> </a:t>
            </a:r>
            <a:r>
              <a:rPr lang="is-IS" sz="1800" dirty="0" err="1"/>
              <a:t>scenarios</a:t>
            </a:r>
            <a:r>
              <a:rPr lang="is-IS" sz="1800" dirty="0"/>
              <a:t>?</a:t>
            </a:r>
          </a:p>
          <a:p>
            <a:pPr lvl="1"/>
            <a:r>
              <a:rPr lang="is-IS" sz="1800" dirty="0" err="1"/>
              <a:t>Would</a:t>
            </a:r>
            <a:r>
              <a:rPr lang="is-IS" sz="1800" dirty="0"/>
              <a:t> DCL </a:t>
            </a:r>
            <a:r>
              <a:rPr lang="is-IS" sz="1800" dirty="0" err="1"/>
              <a:t>have</a:t>
            </a:r>
            <a:r>
              <a:rPr lang="is-IS" sz="1800" dirty="0"/>
              <a:t> </a:t>
            </a:r>
            <a:r>
              <a:rPr lang="is-IS" sz="1800" dirty="0" err="1"/>
              <a:t>saved</a:t>
            </a:r>
            <a:r>
              <a:rPr lang="is-IS" sz="1800" dirty="0"/>
              <a:t> </a:t>
            </a:r>
            <a:r>
              <a:rPr lang="is-IS" sz="1800" dirty="0" err="1"/>
              <a:t>Credit</a:t>
            </a:r>
            <a:r>
              <a:rPr lang="is-IS" sz="1800" dirty="0"/>
              <a:t> </a:t>
            </a:r>
            <a:r>
              <a:rPr lang="is-IS" sz="1800" dirty="0" err="1"/>
              <a:t>Suisse</a:t>
            </a:r>
            <a:r>
              <a:rPr lang="is-IS" sz="1800" dirty="0"/>
              <a:t>?</a:t>
            </a:r>
          </a:p>
          <a:p>
            <a:pPr lvl="1"/>
            <a:r>
              <a:rPr lang="is-IS" sz="1800" dirty="0" err="1"/>
              <a:t>What</a:t>
            </a:r>
            <a:r>
              <a:rPr lang="is-IS" sz="1800" dirty="0"/>
              <a:t> </a:t>
            </a:r>
            <a:r>
              <a:rPr lang="is-IS" sz="1800" dirty="0" err="1"/>
              <a:t>effect</a:t>
            </a:r>
            <a:r>
              <a:rPr lang="is-IS" sz="1800" dirty="0"/>
              <a:t> </a:t>
            </a:r>
            <a:r>
              <a:rPr lang="is-IS" sz="1800" dirty="0" err="1"/>
              <a:t>would</a:t>
            </a:r>
            <a:r>
              <a:rPr lang="is-IS" sz="1800" dirty="0"/>
              <a:t> DCL </a:t>
            </a:r>
            <a:r>
              <a:rPr lang="is-IS" sz="1800" dirty="0" err="1"/>
              <a:t>have</a:t>
            </a:r>
            <a:r>
              <a:rPr lang="is-IS" sz="1800" dirty="0"/>
              <a:t> for banks </a:t>
            </a:r>
            <a:r>
              <a:rPr lang="is-IS" sz="1800" dirty="0" err="1"/>
              <a:t>in</a:t>
            </a:r>
            <a:r>
              <a:rPr lang="is-IS" sz="1800" dirty="0"/>
              <a:t> </a:t>
            </a:r>
            <a:r>
              <a:rPr lang="is-IS" sz="1800" dirty="0" err="1"/>
              <a:t>the</a:t>
            </a:r>
            <a:r>
              <a:rPr lang="is-IS" sz="1800" dirty="0"/>
              <a:t> </a:t>
            </a:r>
            <a:r>
              <a:rPr lang="is-IS" sz="1800" dirty="0" err="1"/>
              <a:t>real</a:t>
            </a:r>
            <a:r>
              <a:rPr lang="is-IS" sz="1800" dirty="0"/>
              <a:t> </a:t>
            </a:r>
            <a:r>
              <a:rPr lang="is-IS" sz="1800" dirty="0" err="1"/>
              <a:t>world</a:t>
            </a:r>
            <a:r>
              <a:rPr lang="is-IS" sz="18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is-IS" sz="1800" dirty="0" err="1"/>
              <a:t>How</a:t>
            </a:r>
            <a:r>
              <a:rPr lang="is-IS" sz="1800" dirty="0"/>
              <a:t> </a:t>
            </a:r>
            <a:r>
              <a:rPr lang="is-IS" sz="1800" dirty="0" err="1"/>
              <a:t>do</a:t>
            </a:r>
            <a:r>
              <a:rPr lang="is-IS" sz="1800" dirty="0"/>
              <a:t> DCL </a:t>
            </a:r>
            <a:r>
              <a:rPr lang="is-IS" sz="1800" dirty="0" err="1"/>
              <a:t>parameters</a:t>
            </a:r>
            <a:r>
              <a:rPr lang="is-IS" sz="1800" dirty="0"/>
              <a:t> </a:t>
            </a:r>
            <a:r>
              <a:rPr lang="is-IS" sz="1800" dirty="0" err="1"/>
              <a:t>affect</a:t>
            </a:r>
            <a:r>
              <a:rPr lang="is-IS" sz="1800" dirty="0"/>
              <a:t> </a:t>
            </a:r>
            <a:r>
              <a:rPr lang="is-IS" sz="1800" dirty="0" err="1"/>
              <a:t>the</a:t>
            </a:r>
            <a:r>
              <a:rPr lang="is-IS" sz="1800" dirty="0"/>
              <a:t> </a:t>
            </a:r>
            <a:r>
              <a:rPr lang="is-IS" sz="1800" dirty="0" err="1"/>
              <a:t>outcomes</a:t>
            </a:r>
            <a:r>
              <a:rPr lang="is-IS" sz="1800" dirty="0"/>
              <a:t>?</a:t>
            </a:r>
          </a:p>
          <a:p>
            <a:pPr lvl="1"/>
            <a:r>
              <a:rPr lang="is-IS" sz="1800" dirty="0" err="1"/>
              <a:t>Leverage</a:t>
            </a:r>
            <a:r>
              <a:rPr lang="is-IS" sz="1800" dirty="0"/>
              <a:t> </a:t>
            </a:r>
            <a:r>
              <a:rPr lang="is-IS" sz="1800" dirty="0" err="1"/>
              <a:t>triggers</a:t>
            </a:r>
            <a:r>
              <a:rPr lang="is-IS" sz="1800" dirty="0"/>
              <a:t> (</a:t>
            </a:r>
            <a:r>
              <a:rPr lang="is-IS" sz="1800" dirty="0" err="1"/>
              <a:t>minimum</a:t>
            </a:r>
            <a:r>
              <a:rPr lang="is-IS" sz="1800" dirty="0"/>
              <a:t> </a:t>
            </a:r>
            <a:r>
              <a:rPr lang="is-IS" sz="1800" dirty="0" err="1"/>
              <a:t>and</a:t>
            </a:r>
            <a:r>
              <a:rPr lang="is-IS" sz="1800" dirty="0"/>
              <a:t> </a:t>
            </a:r>
            <a:r>
              <a:rPr lang="is-IS" sz="1800" dirty="0" err="1"/>
              <a:t>maximum</a:t>
            </a:r>
            <a:r>
              <a:rPr lang="is-IS" sz="1800" dirty="0"/>
              <a:t>)</a:t>
            </a:r>
          </a:p>
          <a:p>
            <a:pPr lvl="1"/>
            <a:r>
              <a:rPr lang="is-IS" sz="1800" dirty="0" err="1"/>
              <a:t>Frequency</a:t>
            </a:r>
            <a:r>
              <a:rPr lang="is-IS" sz="1800" dirty="0"/>
              <a:t> of </a:t>
            </a:r>
            <a:r>
              <a:rPr lang="is-IS" sz="1800" dirty="0" err="1"/>
              <a:t>payments</a:t>
            </a:r>
            <a:r>
              <a:rPr lang="is-IS" sz="1800" dirty="0"/>
              <a:t> </a:t>
            </a:r>
            <a:r>
              <a:rPr lang="is-IS" sz="1800" dirty="0" err="1"/>
              <a:t>and</a:t>
            </a:r>
            <a:r>
              <a:rPr lang="is-IS" sz="1800" dirty="0"/>
              <a:t> </a:t>
            </a:r>
            <a:r>
              <a:rPr lang="is-IS" sz="1800" dirty="0" err="1"/>
              <a:t>adjustments</a:t>
            </a:r>
            <a:endParaRPr lang="is-IS" sz="1800" dirty="0"/>
          </a:p>
          <a:p>
            <a:pPr lvl="1"/>
            <a:r>
              <a:rPr lang="is-IS" sz="1800" dirty="0"/>
              <a:t>Conversion </a:t>
            </a:r>
            <a:r>
              <a:rPr lang="is-IS" sz="1800" dirty="0" err="1"/>
              <a:t>price</a:t>
            </a:r>
            <a:endParaRPr lang="is-IS" sz="1800" dirty="0"/>
          </a:p>
          <a:p>
            <a:pPr lvl="1"/>
            <a:endParaRPr lang="is-IS" sz="1800" dirty="0"/>
          </a:p>
          <a:p>
            <a:pPr lvl="1"/>
            <a:endParaRPr lang="is-IS" sz="1800" dirty="0"/>
          </a:p>
          <a:p>
            <a:pPr lvl="1"/>
            <a:endParaRPr lang="is-IS" sz="1800" dirty="0"/>
          </a:p>
          <a:p>
            <a:endParaRPr lang="is-IS" sz="1800" dirty="0"/>
          </a:p>
        </p:txBody>
      </p:sp>
    </p:spTree>
    <p:extLst>
      <p:ext uri="{BB962C8B-B14F-4D97-AF65-F5344CB8AC3E}">
        <p14:creationId xmlns:p14="http://schemas.microsoft.com/office/powerpoint/2010/main" val="72275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4E1728-18B3-1E53-30F5-106F8FADBB63}"/>
              </a:ext>
            </a:extLst>
          </p:cNvPr>
          <p:cNvSpPr txBox="1"/>
          <p:nvPr/>
        </p:nvSpPr>
        <p:spPr>
          <a:xfrm>
            <a:off x="1102863" y="1563329"/>
            <a:ext cx="47040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err="1"/>
              <a:t>Baseline</a:t>
            </a:r>
            <a:r>
              <a:rPr lang="is-IS" b="1" dirty="0"/>
              <a:t> </a:t>
            </a:r>
            <a:r>
              <a:rPr lang="is-IS" b="1" dirty="0" err="1"/>
              <a:t>model</a:t>
            </a:r>
            <a:r>
              <a:rPr lang="is-IS" b="1" dirty="0"/>
              <a:t> </a:t>
            </a:r>
            <a:r>
              <a:rPr lang="is-IS" b="1" dirty="0" err="1"/>
              <a:t>parameters</a:t>
            </a:r>
            <a:r>
              <a:rPr lang="is-IS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 err="1"/>
              <a:t>Biannual</a:t>
            </a:r>
            <a:r>
              <a:rPr lang="is-IS" dirty="0"/>
              <a:t> </a:t>
            </a:r>
            <a:r>
              <a:rPr lang="is-IS" dirty="0" err="1"/>
              <a:t>payment</a:t>
            </a:r>
            <a:r>
              <a:rPr lang="is-IS" dirty="0"/>
              <a:t> </a:t>
            </a:r>
            <a:r>
              <a:rPr lang="is-IS" dirty="0" err="1"/>
              <a:t>and</a:t>
            </a:r>
            <a:r>
              <a:rPr lang="is-IS" dirty="0"/>
              <a:t> </a:t>
            </a:r>
            <a:r>
              <a:rPr lang="is-IS" dirty="0" err="1"/>
              <a:t>adjustments</a:t>
            </a:r>
            <a:endParaRPr lang="is-IS" dirty="0"/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Conversion </a:t>
            </a:r>
            <a:r>
              <a:rPr lang="is-IS" dirty="0" err="1"/>
              <a:t>price</a:t>
            </a:r>
            <a:r>
              <a:rPr lang="is-IS" dirty="0"/>
              <a:t> set </a:t>
            </a:r>
            <a:r>
              <a:rPr lang="is-IS" dirty="0" err="1"/>
              <a:t>the</a:t>
            </a:r>
            <a:r>
              <a:rPr lang="is-IS" dirty="0"/>
              <a:t> </a:t>
            </a:r>
            <a:r>
              <a:rPr lang="is-IS" dirty="0" err="1"/>
              <a:t>initial</a:t>
            </a:r>
            <a:r>
              <a:rPr lang="is-IS" dirty="0"/>
              <a:t> </a:t>
            </a:r>
            <a:r>
              <a:rPr lang="is-IS" dirty="0" err="1"/>
              <a:t>share</a:t>
            </a:r>
            <a:r>
              <a:rPr lang="is-IS" dirty="0"/>
              <a:t> </a:t>
            </a:r>
            <a:r>
              <a:rPr lang="is-IS" dirty="0" err="1"/>
              <a:t>price</a:t>
            </a:r>
            <a:endParaRPr lang="is-IS" dirty="0"/>
          </a:p>
          <a:p>
            <a:pPr marL="342900" indent="-342900">
              <a:buFont typeface="+mj-lt"/>
              <a:buAutoNum type="arabicPeriod"/>
            </a:pPr>
            <a:r>
              <a:rPr lang="is-IS" dirty="0" err="1"/>
              <a:t>Initial</a:t>
            </a:r>
            <a:r>
              <a:rPr lang="is-IS" dirty="0"/>
              <a:t> </a:t>
            </a:r>
            <a:r>
              <a:rPr lang="is-IS" dirty="0" err="1"/>
              <a:t>nominal</a:t>
            </a:r>
            <a:r>
              <a:rPr lang="is-IS" dirty="0"/>
              <a:t> value set </a:t>
            </a:r>
            <a:r>
              <a:rPr lang="is-IS" dirty="0" err="1"/>
              <a:t>to</a:t>
            </a:r>
            <a:r>
              <a:rPr lang="is-IS" dirty="0"/>
              <a:t> </a:t>
            </a:r>
            <a:r>
              <a:rPr lang="is-IS" dirty="0" err="1"/>
              <a:t>equal</a:t>
            </a:r>
            <a:r>
              <a:rPr lang="is-IS" dirty="0"/>
              <a:t> </a:t>
            </a:r>
            <a:r>
              <a:rPr lang="is-IS" dirty="0" err="1"/>
              <a:t>historical</a:t>
            </a:r>
            <a:r>
              <a:rPr lang="is-IS" dirty="0"/>
              <a:t> AT1 </a:t>
            </a:r>
            <a:r>
              <a:rPr lang="is-IS" dirty="0" err="1"/>
              <a:t>debt</a:t>
            </a:r>
            <a:r>
              <a:rPr lang="is-IS" dirty="0"/>
              <a:t> at </a:t>
            </a:r>
            <a:r>
              <a:rPr lang="is-IS" dirty="0" err="1"/>
              <a:t>issuance</a:t>
            </a:r>
            <a:r>
              <a:rPr lang="is-I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 err="1"/>
              <a:t>Maximum</a:t>
            </a:r>
            <a:r>
              <a:rPr lang="is-IS" dirty="0"/>
              <a:t> </a:t>
            </a:r>
            <a:r>
              <a:rPr lang="is-IS" dirty="0" err="1"/>
              <a:t>leverage</a:t>
            </a:r>
            <a:r>
              <a:rPr lang="is-IS" dirty="0"/>
              <a:t> at 95%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 err="1"/>
              <a:t>Minimum</a:t>
            </a:r>
            <a:r>
              <a:rPr lang="is-IS" dirty="0"/>
              <a:t> </a:t>
            </a:r>
            <a:r>
              <a:rPr lang="is-IS" dirty="0" err="1"/>
              <a:t>leverage</a:t>
            </a:r>
            <a:r>
              <a:rPr lang="is-IS" dirty="0"/>
              <a:t> at 85%</a:t>
            </a:r>
          </a:p>
          <a:p>
            <a:pPr marL="342900" indent="-342900">
              <a:buFont typeface="+mj-lt"/>
              <a:buAutoNum type="arabicPeriod"/>
            </a:pPr>
            <a:endParaRPr lang="is-IS" dirty="0"/>
          </a:p>
          <a:p>
            <a:r>
              <a:rPr lang="is-IS" b="1" dirty="0" err="1"/>
              <a:t>Results</a:t>
            </a:r>
            <a:r>
              <a:rPr lang="is-IS" b="1" dirty="0"/>
              <a:t> from </a:t>
            </a:r>
            <a:r>
              <a:rPr lang="is-IS" b="1" dirty="0" err="1"/>
              <a:t>simulation</a:t>
            </a:r>
            <a:r>
              <a:rPr lang="is-I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dirty="0" err="1"/>
              <a:t>High</a:t>
            </a:r>
            <a:r>
              <a:rPr lang="is-IS" dirty="0"/>
              <a:t> </a:t>
            </a:r>
            <a:r>
              <a:rPr lang="is-IS" dirty="0" err="1"/>
              <a:t>leverage</a:t>
            </a:r>
            <a:endParaRPr lang="is-I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dirty="0" err="1"/>
              <a:t>No</a:t>
            </a:r>
            <a:r>
              <a:rPr lang="is-IS" dirty="0"/>
              <a:t> </a:t>
            </a:r>
            <a:r>
              <a:rPr lang="is-IS" dirty="0" err="1"/>
              <a:t>minimum</a:t>
            </a:r>
            <a:r>
              <a:rPr lang="is-IS" dirty="0"/>
              <a:t> </a:t>
            </a:r>
            <a:r>
              <a:rPr lang="is-IS" dirty="0" err="1"/>
              <a:t>trigger</a:t>
            </a:r>
            <a:r>
              <a:rPr lang="is-IS" dirty="0"/>
              <a:t> </a:t>
            </a:r>
            <a:r>
              <a:rPr lang="is-IS" dirty="0" err="1"/>
              <a:t>breaches</a:t>
            </a:r>
            <a:endParaRPr lang="is-I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dirty="0" err="1"/>
              <a:t>Early</a:t>
            </a:r>
            <a:r>
              <a:rPr lang="is-IS" dirty="0"/>
              <a:t> </a:t>
            </a:r>
            <a:r>
              <a:rPr lang="is-IS" dirty="0" err="1"/>
              <a:t>and</a:t>
            </a:r>
            <a:r>
              <a:rPr lang="is-IS" dirty="0"/>
              <a:t> </a:t>
            </a:r>
            <a:r>
              <a:rPr lang="is-IS" dirty="0" err="1"/>
              <a:t>frequent</a:t>
            </a:r>
            <a:r>
              <a:rPr lang="is-IS" dirty="0"/>
              <a:t> </a:t>
            </a:r>
            <a:r>
              <a:rPr lang="is-IS" dirty="0" err="1"/>
              <a:t>upper</a:t>
            </a:r>
            <a:r>
              <a:rPr lang="is-IS" dirty="0"/>
              <a:t> </a:t>
            </a:r>
            <a:r>
              <a:rPr lang="is-IS" dirty="0" err="1"/>
              <a:t>trigger</a:t>
            </a:r>
            <a:r>
              <a:rPr lang="is-IS" dirty="0"/>
              <a:t> </a:t>
            </a:r>
            <a:r>
              <a:rPr lang="is-IS" dirty="0" err="1"/>
              <a:t>breaches</a:t>
            </a:r>
            <a:endParaRPr lang="is-I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s-IS" dirty="0"/>
          </a:p>
          <a:p>
            <a:endParaRPr lang="is-I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41DBD1-BCB3-DD58-3958-7167EC46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s-IS" sz="3600" dirty="0" err="1"/>
              <a:t>Simulating</a:t>
            </a:r>
            <a:r>
              <a:rPr lang="is-IS" sz="3600" dirty="0"/>
              <a:t> DCL </a:t>
            </a:r>
            <a:r>
              <a:rPr lang="is-IS" sz="3600" dirty="0" err="1"/>
              <a:t>bonds</a:t>
            </a:r>
            <a:endParaRPr lang="is-IS" sz="3600" dirty="0"/>
          </a:p>
        </p:txBody>
      </p:sp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9416F2C0-A4EB-0A29-4A2A-C09C40561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0" y="-1"/>
            <a:ext cx="4251457" cy="680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9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DDAF-0137-21BC-5405-BEB14BF8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 dirty="0"/>
          </a:p>
        </p:txBody>
      </p:sp>
      <p:pic>
        <p:nvPicPr>
          <p:cNvPr id="13" name="Content Placeholder 12" descr="A graph of a credit suisse&#10;&#10;AI-generated content may be incorrect.">
            <a:extLst>
              <a:ext uri="{FF2B5EF4-FFF2-40B4-BE49-F238E27FC236}">
                <a16:creationId xmlns:a16="http://schemas.microsoft.com/office/drawing/2014/main" id="{47BC59BB-EBCC-7E45-4114-184652DDF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253331"/>
            <a:ext cx="7252229" cy="4351338"/>
          </a:xfrm>
        </p:spPr>
      </p:pic>
    </p:spTree>
    <p:extLst>
      <p:ext uri="{BB962C8B-B14F-4D97-AF65-F5344CB8AC3E}">
        <p14:creationId xmlns:p14="http://schemas.microsoft.com/office/powerpoint/2010/main" val="85623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FD9A-62A7-DB65-8C06-E201CCA1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5" name="Content Placeholder 4" descr="A graph of a graph&#10;&#10;AI-generated content may be incorrect.">
            <a:extLst>
              <a:ext uri="{FF2B5EF4-FFF2-40B4-BE49-F238E27FC236}">
                <a16:creationId xmlns:a16="http://schemas.microsoft.com/office/drawing/2014/main" id="{56265C85-AA0C-94F7-97C7-E419E813B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253331"/>
            <a:ext cx="7252229" cy="4351338"/>
          </a:xfrm>
        </p:spPr>
      </p:pic>
    </p:spTree>
    <p:extLst>
      <p:ext uri="{BB962C8B-B14F-4D97-AF65-F5344CB8AC3E}">
        <p14:creationId xmlns:p14="http://schemas.microsoft.com/office/powerpoint/2010/main" val="142488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40E1-3837-7D5E-712A-36185BCC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5" name="Content Placeholder 4" descr="A graph of a graph showing different frequency&#10;&#10;AI-generated content may be incorrect.">
            <a:extLst>
              <a:ext uri="{FF2B5EF4-FFF2-40B4-BE49-F238E27FC236}">
                <a16:creationId xmlns:a16="http://schemas.microsoft.com/office/drawing/2014/main" id="{F2AA7D3D-F33E-0A31-1E53-75CA517B3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253331"/>
            <a:ext cx="7252229" cy="4351338"/>
          </a:xfrm>
        </p:spPr>
      </p:pic>
    </p:spTree>
    <p:extLst>
      <p:ext uri="{BB962C8B-B14F-4D97-AF65-F5344CB8AC3E}">
        <p14:creationId xmlns:p14="http://schemas.microsoft.com/office/powerpoint/2010/main" val="239927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</TotalTime>
  <Words>319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Overview</vt:lpstr>
      <vt:lpstr>Dynamic Control of Leverage (DCL)</vt:lpstr>
      <vt:lpstr>Theoretical Case Study</vt:lpstr>
      <vt:lpstr>Real world simulations &amp; Research questions</vt:lpstr>
      <vt:lpstr>Simulating DCL bonds</vt:lpstr>
      <vt:lpstr>PowerPoint Presentation</vt:lpstr>
      <vt:lpstr>PowerPoint Presentation</vt:lpstr>
      <vt:lpstr>PowerPoint Presentation</vt:lpstr>
      <vt:lpstr>Minimum trigger breaches for highly levered companies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Steinar Björnsson</dc:creator>
  <cp:lastModifiedBy>Steinar Björnsson</cp:lastModifiedBy>
  <cp:revision>3</cp:revision>
  <dcterms:created xsi:type="dcterms:W3CDTF">2025-04-01T21:05:48Z</dcterms:created>
  <dcterms:modified xsi:type="dcterms:W3CDTF">2025-04-02T13:49:14Z</dcterms:modified>
</cp:coreProperties>
</file>