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3"/>
  </p:notesMasterIdLst>
  <p:sldIdLst>
    <p:sldId id="306" r:id="rId2"/>
  </p:sldIdLst>
  <p:sldSz cx="49377600" cy="32918400"/>
  <p:notesSz cx="9931400" cy="14351000"/>
  <p:embeddedFontLst>
    <p:embeddedFont>
      <p:font typeface="Lato" panose="020F0502020204030203" pitchFamily="34" charset="0"/>
      <p:regular r:id="rId4"/>
      <p:bold r:id="rId5"/>
      <p:italic r:id="rId6"/>
      <p:boldItalic r:id="rId7"/>
    </p:embeddedFont>
    <p:embeddedFont>
      <p:font typeface="Lato Black" panose="020F0502020204030203" pitchFamily="34" charset="0"/>
      <p:bold r:id="rId8"/>
      <p:boldItalic r:id="rId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5552" userDrawn="1">
          <p15:clr>
            <a:srgbClr val="A4A3A4"/>
          </p15:clr>
        </p15:guide>
        <p15:guide id="3" pos="2712" userDrawn="1">
          <p15:clr>
            <a:srgbClr val="A4A3A4"/>
          </p15:clr>
        </p15:guide>
        <p15:guide id="6" orient="horz" pos="1104" userDrawn="1">
          <p15:clr>
            <a:srgbClr val="A4A3A4"/>
          </p15:clr>
        </p15:guide>
        <p15:guide id="7" pos="5304" userDrawn="1">
          <p15:clr>
            <a:srgbClr val="A4A3A4"/>
          </p15:clr>
        </p15:guide>
        <p15:guide id="8" pos="10536" userDrawn="1">
          <p15:clr>
            <a:srgbClr val="5ACBF0"/>
          </p15:clr>
        </p15:guide>
        <p15:guide id="9" pos="7896" userDrawn="1">
          <p15:clr>
            <a:srgbClr val="A4A3A4"/>
          </p15:clr>
        </p15:guide>
        <p15:guide id="10" pos="13104" userDrawn="1">
          <p15:clr>
            <a:srgbClr val="A4A3A4"/>
          </p15:clr>
        </p15:guide>
        <p15:guide id="11" pos="18168" userDrawn="1">
          <p15:clr>
            <a:srgbClr val="A4A3A4"/>
          </p15:clr>
        </p15:guide>
        <p15:guide id="12" pos="20836" userDrawn="1">
          <p15:clr>
            <a:srgbClr val="A4A3A4"/>
          </p15:clr>
        </p15:guide>
        <p15:guide id="13" pos="23328" userDrawn="1">
          <p15:clr>
            <a:srgbClr val="A4A3A4"/>
          </p15:clr>
        </p15:guide>
        <p15:guide id="14" pos="25944" userDrawn="1">
          <p15:clr>
            <a:srgbClr val="A4A3A4"/>
          </p15:clr>
        </p15:guide>
        <p15:guide id="15" pos="28440" userDrawn="1">
          <p15:clr>
            <a:srgbClr val="A4A3A4"/>
          </p15:clr>
        </p15:guide>
        <p15:guide id="16" orient="horz" pos="200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6B6B6B"/>
    <a:srgbClr val="0D0D0D"/>
    <a:srgbClr val="31092D"/>
    <a:srgbClr val="E1F1F4"/>
    <a:srgbClr val="8DC63F"/>
    <a:srgbClr val="FBE2A3"/>
    <a:srgbClr val="ED1C24"/>
    <a:srgbClr val="2E2E2E"/>
    <a:srgbClr val="1953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0319" autoAdjust="0"/>
  </p:normalViewPr>
  <p:slideViewPr>
    <p:cSldViewPr snapToGrid="0" showGuides="1">
      <p:cViewPr>
        <p:scale>
          <a:sx n="25" d="100"/>
          <a:sy n="25" d="100"/>
        </p:scale>
        <p:origin x="14" y="-1627"/>
      </p:cViewPr>
      <p:guideLst>
        <p:guide pos="15552"/>
        <p:guide pos="2712"/>
        <p:guide orient="horz" pos="1104"/>
        <p:guide pos="5304"/>
        <p:guide pos="10536"/>
        <p:guide pos="7896"/>
        <p:guide pos="13104"/>
        <p:guide pos="18168"/>
        <p:guide pos="20836"/>
        <p:guide pos="23328"/>
        <p:guide pos="25944"/>
        <p:guide pos="28440"/>
        <p:guide orient="horz" pos="200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inar Björnsson" userId="e032182f-3307-480b-a496-829b3e350437" providerId="ADAL" clId="{025AF729-593A-4248-9CCF-02BDE5251DD7}"/>
    <pc:docChg chg="custSel delSld modSld delMainMaster">
      <pc:chgData name="Steinar Björnsson" userId="e032182f-3307-480b-a496-829b3e350437" providerId="ADAL" clId="{025AF729-593A-4248-9CCF-02BDE5251DD7}" dt="2025-03-28T15:35:08.218" v="34" actId="47"/>
      <pc:docMkLst>
        <pc:docMk/>
      </pc:docMkLst>
      <pc:sldChg chg="del">
        <pc:chgData name="Steinar Björnsson" userId="e032182f-3307-480b-a496-829b3e350437" providerId="ADAL" clId="{025AF729-593A-4248-9CCF-02BDE5251DD7}" dt="2025-03-28T15:34:38.340" v="30" actId="47"/>
        <pc:sldMkLst>
          <pc:docMk/>
          <pc:sldMk cId="3184450434" sldId="264"/>
        </pc:sldMkLst>
      </pc:sldChg>
      <pc:sldChg chg="del">
        <pc:chgData name="Steinar Björnsson" userId="e032182f-3307-480b-a496-829b3e350437" providerId="ADAL" clId="{025AF729-593A-4248-9CCF-02BDE5251DD7}" dt="2025-03-28T15:32:35.908" v="4" actId="47"/>
        <pc:sldMkLst>
          <pc:docMk/>
          <pc:sldMk cId="2674961354" sldId="272"/>
        </pc:sldMkLst>
      </pc:sldChg>
      <pc:sldChg chg="del">
        <pc:chgData name="Steinar Björnsson" userId="e032182f-3307-480b-a496-829b3e350437" providerId="ADAL" clId="{025AF729-593A-4248-9CCF-02BDE5251DD7}" dt="2025-03-28T15:34:37.561" v="29" actId="47"/>
        <pc:sldMkLst>
          <pc:docMk/>
          <pc:sldMk cId="1448283877" sldId="274"/>
        </pc:sldMkLst>
      </pc:sldChg>
      <pc:sldChg chg="del">
        <pc:chgData name="Steinar Björnsson" userId="e032182f-3307-480b-a496-829b3e350437" providerId="ADAL" clId="{025AF729-593A-4248-9CCF-02BDE5251DD7}" dt="2025-03-28T15:34:11.145" v="23" actId="47"/>
        <pc:sldMkLst>
          <pc:docMk/>
          <pc:sldMk cId="2704500655" sldId="275"/>
        </pc:sldMkLst>
      </pc:sldChg>
      <pc:sldChg chg="del">
        <pc:chgData name="Steinar Björnsson" userId="e032182f-3307-480b-a496-829b3e350437" providerId="ADAL" clId="{025AF729-593A-4248-9CCF-02BDE5251DD7}" dt="2025-03-28T15:34:31.044" v="24" actId="47"/>
        <pc:sldMkLst>
          <pc:docMk/>
          <pc:sldMk cId="3547134016" sldId="278"/>
        </pc:sldMkLst>
      </pc:sldChg>
      <pc:sldChg chg="del">
        <pc:chgData name="Steinar Björnsson" userId="e032182f-3307-480b-a496-829b3e350437" providerId="ADAL" clId="{025AF729-593A-4248-9CCF-02BDE5251DD7}" dt="2025-03-28T15:34:01.805" v="20" actId="47"/>
        <pc:sldMkLst>
          <pc:docMk/>
          <pc:sldMk cId="2626030132" sldId="279"/>
        </pc:sldMkLst>
      </pc:sldChg>
      <pc:sldChg chg="del">
        <pc:chgData name="Steinar Björnsson" userId="e032182f-3307-480b-a496-829b3e350437" providerId="ADAL" clId="{025AF729-593A-4248-9CCF-02BDE5251DD7}" dt="2025-03-28T15:33:52.937" v="19" actId="47"/>
        <pc:sldMkLst>
          <pc:docMk/>
          <pc:sldMk cId="3752337625" sldId="281"/>
        </pc:sldMkLst>
      </pc:sldChg>
      <pc:sldChg chg="del">
        <pc:chgData name="Steinar Björnsson" userId="e032182f-3307-480b-a496-829b3e350437" providerId="ADAL" clId="{025AF729-593A-4248-9CCF-02BDE5251DD7}" dt="2025-03-28T15:34:52.097" v="33" actId="47"/>
        <pc:sldMkLst>
          <pc:docMk/>
          <pc:sldMk cId="385762062" sldId="282"/>
        </pc:sldMkLst>
      </pc:sldChg>
      <pc:sldChg chg="del">
        <pc:chgData name="Steinar Björnsson" userId="e032182f-3307-480b-a496-829b3e350437" providerId="ADAL" clId="{025AF729-593A-4248-9CCF-02BDE5251DD7}" dt="2025-03-28T15:33:52.168" v="18" actId="47"/>
        <pc:sldMkLst>
          <pc:docMk/>
          <pc:sldMk cId="1109837634" sldId="283"/>
        </pc:sldMkLst>
      </pc:sldChg>
      <pc:sldChg chg="del">
        <pc:chgData name="Steinar Björnsson" userId="e032182f-3307-480b-a496-829b3e350437" providerId="ADAL" clId="{025AF729-593A-4248-9CCF-02BDE5251DD7}" dt="2025-03-28T15:34:10.376" v="22" actId="47"/>
        <pc:sldMkLst>
          <pc:docMk/>
          <pc:sldMk cId="440817540" sldId="285"/>
        </pc:sldMkLst>
      </pc:sldChg>
      <pc:sldChg chg="del">
        <pc:chgData name="Steinar Björnsson" userId="e032182f-3307-480b-a496-829b3e350437" providerId="ADAL" clId="{025AF729-593A-4248-9CCF-02BDE5251DD7}" dt="2025-03-28T15:33:34.656" v="11" actId="47"/>
        <pc:sldMkLst>
          <pc:docMk/>
          <pc:sldMk cId="687872834" sldId="287"/>
        </pc:sldMkLst>
      </pc:sldChg>
      <pc:sldChg chg="del">
        <pc:chgData name="Steinar Björnsson" userId="e032182f-3307-480b-a496-829b3e350437" providerId="ADAL" clId="{025AF729-593A-4248-9CCF-02BDE5251DD7}" dt="2025-03-28T15:34:40.412" v="32" actId="47"/>
        <pc:sldMkLst>
          <pc:docMk/>
          <pc:sldMk cId="1760980959" sldId="288"/>
        </pc:sldMkLst>
      </pc:sldChg>
      <pc:sldChg chg="del">
        <pc:chgData name="Steinar Björnsson" userId="e032182f-3307-480b-a496-829b3e350437" providerId="ADAL" clId="{025AF729-593A-4248-9CCF-02BDE5251DD7}" dt="2025-03-28T15:34:34.446" v="26" actId="47"/>
        <pc:sldMkLst>
          <pc:docMk/>
          <pc:sldMk cId="1800945052" sldId="290"/>
        </pc:sldMkLst>
      </pc:sldChg>
      <pc:sldChg chg="del">
        <pc:chgData name="Steinar Björnsson" userId="e032182f-3307-480b-a496-829b3e350437" providerId="ADAL" clId="{025AF729-593A-4248-9CCF-02BDE5251DD7}" dt="2025-03-28T15:34:33.217" v="25" actId="47"/>
        <pc:sldMkLst>
          <pc:docMk/>
          <pc:sldMk cId="1603617046" sldId="291"/>
        </pc:sldMkLst>
      </pc:sldChg>
      <pc:sldChg chg="del">
        <pc:chgData name="Steinar Björnsson" userId="e032182f-3307-480b-a496-829b3e350437" providerId="ADAL" clId="{025AF729-593A-4248-9CCF-02BDE5251DD7}" dt="2025-03-28T15:33:48.539" v="13" actId="47"/>
        <pc:sldMkLst>
          <pc:docMk/>
          <pc:sldMk cId="1824631507" sldId="292"/>
        </pc:sldMkLst>
      </pc:sldChg>
      <pc:sldChg chg="del">
        <pc:chgData name="Steinar Björnsson" userId="e032182f-3307-480b-a496-829b3e350437" providerId="ADAL" clId="{025AF729-593A-4248-9CCF-02BDE5251DD7}" dt="2025-03-28T15:33:49.545" v="14" actId="47"/>
        <pc:sldMkLst>
          <pc:docMk/>
          <pc:sldMk cId="3263269479" sldId="293"/>
        </pc:sldMkLst>
      </pc:sldChg>
      <pc:sldChg chg="del">
        <pc:chgData name="Steinar Björnsson" userId="e032182f-3307-480b-a496-829b3e350437" providerId="ADAL" clId="{025AF729-593A-4248-9CCF-02BDE5251DD7}" dt="2025-03-28T15:33:12.286" v="10" actId="47"/>
        <pc:sldMkLst>
          <pc:docMk/>
          <pc:sldMk cId="3833663733" sldId="294"/>
        </pc:sldMkLst>
      </pc:sldChg>
      <pc:sldChg chg="del">
        <pc:chgData name="Steinar Björnsson" userId="e032182f-3307-480b-a496-829b3e350437" providerId="ADAL" clId="{025AF729-593A-4248-9CCF-02BDE5251DD7}" dt="2025-03-28T15:34:07.513" v="21" actId="47"/>
        <pc:sldMkLst>
          <pc:docMk/>
          <pc:sldMk cId="1873960268" sldId="295"/>
        </pc:sldMkLst>
      </pc:sldChg>
      <pc:sldChg chg="del">
        <pc:chgData name="Steinar Björnsson" userId="e032182f-3307-480b-a496-829b3e350437" providerId="ADAL" clId="{025AF729-593A-4248-9CCF-02BDE5251DD7}" dt="2025-03-28T15:33:50.864" v="16" actId="47"/>
        <pc:sldMkLst>
          <pc:docMk/>
          <pc:sldMk cId="387532946" sldId="297"/>
        </pc:sldMkLst>
      </pc:sldChg>
      <pc:sldChg chg="del">
        <pc:chgData name="Steinar Björnsson" userId="e032182f-3307-480b-a496-829b3e350437" providerId="ADAL" clId="{025AF729-593A-4248-9CCF-02BDE5251DD7}" dt="2025-03-28T15:33:46.113" v="12" actId="47"/>
        <pc:sldMkLst>
          <pc:docMk/>
          <pc:sldMk cId="2406240447" sldId="298"/>
        </pc:sldMkLst>
      </pc:sldChg>
      <pc:sldChg chg="del">
        <pc:chgData name="Steinar Björnsson" userId="e032182f-3307-480b-a496-829b3e350437" providerId="ADAL" clId="{025AF729-593A-4248-9CCF-02BDE5251DD7}" dt="2025-03-28T15:34:36.525" v="28" actId="47"/>
        <pc:sldMkLst>
          <pc:docMk/>
          <pc:sldMk cId="2924935319" sldId="299"/>
        </pc:sldMkLst>
      </pc:sldChg>
      <pc:sldChg chg="del">
        <pc:chgData name="Steinar Björnsson" userId="e032182f-3307-480b-a496-829b3e350437" providerId="ADAL" clId="{025AF729-593A-4248-9CCF-02BDE5251DD7}" dt="2025-03-28T15:34:35.021" v="27" actId="47"/>
        <pc:sldMkLst>
          <pc:docMk/>
          <pc:sldMk cId="4276928508" sldId="300"/>
        </pc:sldMkLst>
      </pc:sldChg>
      <pc:sldChg chg="del">
        <pc:chgData name="Steinar Björnsson" userId="e032182f-3307-480b-a496-829b3e350437" providerId="ADAL" clId="{025AF729-593A-4248-9CCF-02BDE5251DD7}" dt="2025-03-28T15:35:08.218" v="34" actId="47"/>
        <pc:sldMkLst>
          <pc:docMk/>
          <pc:sldMk cId="2434444994" sldId="301"/>
        </pc:sldMkLst>
      </pc:sldChg>
      <pc:sldChg chg="del">
        <pc:chgData name="Steinar Björnsson" userId="e032182f-3307-480b-a496-829b3e350437" providerId="ADAL" clId="{025AF729-593A-4248-9CCF-02BDE5251DD7}" dt="2025-03-28T15:34:38.879" v="31" actId="47"/>
        <pc:sldMkLst>
          <pc:docMk/>
          <pc:sldMk cId="337364898" sldId="302"/>
        </pc:sldMkLst>
      </pc:sldChg>
      <pc:sldChg chg="del">
        <pc:chgData name="Steinar Björnsson" userId="e032182f-3307-480b-a496-829b3e350437" providerId="ADAL" clId="{025AF729-593A-4248-9CCF-02BDE5251DD7}" dt="2025-03-28T15:33:51.534" v="17" actId="47"/>
        <pc:sldMkLst>
          <pc:docMk/>
          <pc:sldMk cId="2322291225" sldId="303"/>
        </pc:sldMkLst>
      </pc:sldChg>
      <pc:sldChg chg="del">
        <pc:chgData name="Steinar Björnsson" userId="e032182f-3307-480b-a496-829b3e350437" providerId="ADAL" clId="{025AF729-593A-4248-9CCF-02BDE5251DD7}" dt="2025-03-28T15:33:02.819" v="9" actId="47"/>
        <pc:sldMkLst>
          <pc:docMk/>
          <pc:sldMk cId="2700071357" sldId="304"/>
        </pc:sldMkLst>
      </pc:sldChg>
      <pc:sldChg chg="del">
        <pc:chgData name="Steinar Björnsson" userId="e032182f-3307-480b-a496-829b3e350437" providerId="ADAL" clId="{025AF729-593A-4248-9CCF-02BDE5251DD7}" dt="2025-03-28T15:33:50.243" v="15" actId="47"/>
        <pc:sldMkLst>
          <pc:docMk/>
          <pc:sldMk cId="2315730240" sldId="305"/>
        </pc:sldMkLst>
      </pc:sldChg>
      <pc:sldChg chg="delSp modSp mod">
        <pc:chgData name="Steinar Björnsson" userId="e032182f-3307-480b-a496-829b3e350437" providerId="ADAL" clId="{025AF729-593A-4248-9CCF-02BDE5251DD7}" dt="2025-03-28T15:31:59.146" v="3" actId="1076"/>
        <pc:sldMkLst>
          <pc:docMk/>
          <pc:sldMk cId="3338587597" sldId="306"/>
        </pc:sldMkLst>
        <pc:spChg chg="mod">
          <ac:chgData name="Steinar Björnsson" userId="e032182f-3307-480b-a496-829b3e350437" providerId="ADAL" clId="{025AF729-593A-4248-9CCF-02BDE5251DD7}" dt="2025-03-28T15:31:59.146" v="3" actId="1076"/>
          <ac:spMkLst>
            <pc:docMk/>
            <pc:sldMk cId="3338587597" sldId="306"/>
            <ac:spMk id="42" creationId="{036D8732-6831-D572-666F-7B9B62A2FBFF}"/>
          </ac:spMkLst>
        </pc:spChg>
        <pc:spChg chg="mod">
          <ac:chgData name="Steinar Björnsson" userId="e032182f-3307-480b-a496-829b3e350437" providerId="ADAL" clId="{025AF729-593A-4248-9CCF-02BDE5251DD7}" dt="2025-03-28T15:31:59.146" v="3" actId="1076"/>
          <ac:spMkLst>
            <pc:docMk/>
            <pc:sldMk cId="3338587597" sldId="306"/>
            <ac:spMk id="43" creationId="{F896DE52-40CD-CBA0-63B0-99A191EEFE72}"/>
          </ac:spMkLst>
        </pc:spChg>
        <pc:picChg chg="del">
          <ac:chgData name="Steinar Björnsson" userId="e032182f-3307-480b-a496-829b3e350437" providerId="ADAL" clId="{025AF729-593A-4248-9CCF-02BDE5251DD7}" dt="2025-03-28T15:30:42.779" v="0" actId="478"/>
          <ac:picMkLst>
            <pc:docMk/>
            <pc:sldMk cId="3338587597" sldId="306"/>
            <ac:picMk id="45" creationId="{521D07D2-EF29-8E5B-2BBD-70E8C3609927}"/>
          </ac:picMkLst>
        </pc:picChg>
      </pc:sldChg>
      <pc:sldChg chg="del">
        <pc:chgData name="Steinar Björnsson" userId="e032182f-3307-480b-a496-829b3e350437" providerId="ADAL" clId="{025AF729-593A-4248-9CCF-02BDE5251DD7}" dt="2025-03-28T15:32:46.459" v="7" actId="47"/>
        <pc:sldMkLst>
          <pc:docMk/>
          <pc:sldMk cId="1015390148" sldId="307"/>
        </pc:sldMkLst>
      </pc:sldChg>
      <pc:sldChg chg="del">
        <pc:chgData name="Steinar Björnsson" userId="e032182f-3307-480b-a496-829b3e350437" providerId="ADAL" clId="{025AF729-593A-4248-9CCF-02BDE5251DD7}" dt="2025-03-28T15:32:44.929" v="6" actId="47"/>
        <pc:sldMkLst>
          <pc:docMk/>
          <pc:sldMk cId="2995084858" sldId="309"/>
        </pc:sldMkLst>
      </pc:sldChg>
      <pc:sldChg chg="del">
        <pc:chgData name="Steinar Björnsson" userId="e032182f-3307-480b-a496-829b3e350437" providerId="ADAL" clId="{025AF729-593A-4248-9CCF-02BDE5251DD7}" dt="2025-03-28T15:32:50.708" v="8" actId="47"/>
        <pc:sldMkLst>
          <pc:docMk/>
          <pc:sldMk cId="1802163845" sldId="310"/>
        </pc:sldMkLst>
      </pc:sldChg>
      <pc:sldChg chg="del">
        <pc:chgData name="Steinar Björnsson" userId="e032182f-3307-480b-a496-829b3e350437" providerId="ADAL" clId="{025AF729-593A-4248-9CCF-02BDE5251DD7}" dt="2025-03-28T15:32:42.871" v="5" actId="47"/>
        <pc:sldMkLst>
          <pc:docMk/>
          <pc:sldMk cId="258729340" sldId="312"/>
        </pc:sldMkLst>
      </pc:sldChg>
      <pc:sldMasterChg chg="del delSldLayout">
        <pc:chgData name="Steinar Björnsson" userId="e032182f-3307-480b-a496-829b3e350437" providerId="ADAL" clId="{025AF729-593A-4248-9CCF-02BDE5251DD7}" dt="2025-03-28T15:35:08.218" v="34" actId="47"/>
        <pc:sldMasterMkLst>
          <pc:docMk/>
          <pc:sldMasterMk cId="3359141197" sldId="2147483672"/>
        </pc:sldMasterMkLst>
        <pc:sldLayoutChg chg="del">
          <pc:chgData name="Steinar Björnsson" userId="e032182f-3307-480b-a496-829b3e350437" providerId="ADAL" clId="{025AF729-593A-4248-9CCF-02BDE5251DD7}" dt="2025-03-28T15:35:08.218" v="34" actId="47"/>
          <pc:sldLayoutMkLst>
            <pc:docMk/>
            <pc:sldMasterMk cId="3359141197" sldId="2147483672"/>
            <pc:sldLayoutMk cId="3087928680" sldId="2147483673"/>
          </pc:sldLayoutMkLst>
        </pc:sldLayoutChg>
        <pc:sldLayoutChg chg="del">
          <pc:chgData name="Steinar Björnsson" userId="e032182f-3307-480b-a496-829b3e350437" providerId="ADAL" clId="{025AF729-593A-4248-9CCF-02BDE5251DD7}" dt="2025-03-28T15:35:08.218" v="34" actId="47"/>
          <pc:sldLayoutMkLst>
            <pc:docMk/>
            <pc:sldMasterMk cId="3359141197" sldId="2147483672"/>
            <pc:sldLayoutMk cId="1567382108" sldId="2147483674"/>
          </pc:sldLayoutMkLst>
        </pc:sldLayoutChg>
        <pc:sldLayoutChg chg="del">
          <pc:chgData name="Steinar Björnsson" userId="e032182f-3307-480b-a496-829b3e350437" providerId="ADAL" clId="{025AF729-593A-4248-9CCF-02BDE5251DD7}" dt="2025-03-28T15:35:08.218" v="34" actId="47"/>
          <pc:sldLayoutMkLst>
            <pc:docMk/>
            <pc:sldMasterMk cId="3359141197" sldId="2147483672"/>
            <pc:sldLayoutMk cId="679010460" sldId="2147483675"/>
          </pc:sldLayoutMkLst>
        </pc:sldLayoutChg>
        <pc:sldLayoutChg chg="del">
          <pc:chgData name="Steinar Björnsson" userId="e032182f-3307-480b-a496-829b3e350437" providerId="ADAL" clId="{025AF729-593A-4248-9CCF-02BDE5251DD7}" dt="2025-03-28T15:35:08.218" v="34" actId="47"/>
          <pc:sldLayoutMkLst>
            <pc:docMk/>
            <pc:sldMasterMk cId="3359141197" sldId="2147483672"/>
            <pc:sldLayoutMk cId="767516237" sldId="2147483676"/>
          </pc:sldLayoutMkLst>
        </pc:sldLayoutChg>
        <pc:sldLayoutChg chg="del">
          <pc:chgData name="Steinar Björnsson" userId="e032182f-3307-480b-a496-829b3e350437" providerId="ADAL" clId="{025AF729-593A-4248-9CCF-02BDE5251DD7}" dt="2025-03-28T15:35:08.218" v="34" actId="47"/>
          <pc:sldLayoutMkLst>
            <pc:docMk/>
            <pc:sldMasterMk cId="3359141197" sldId="2147483672"/>
            <pc:sldLayoutMk cId="2565057020" sldId="2147483677"/>
          </pc:sldLayoutMkLst>
        </pc:sldLayoutChg>
        <pc:sldLayoutChg chg="del">
          <pc:chgData name="Steinar Björnsson" userId="e032182f-3307-480b-a496-829b3e350437" providerId="ADAL" clId="{025AF729-593A-4248-9CCF-02BDE5251DD7}" dt="2025-03-28T15:35:08.218" v="34" actId="47"/>
          <pc:sldLayoutMkLst>
            <pc:docMk/>
            <pc:sldMasterMk cId="3359141197" sldId="2147483672"/>
            <pc:sldLayoutMk cId="833613356" sldId="2147483678"/>
          </pc:sldLayoutMkLst>
        </pc:sldLayoutChg>
        <pc:sldLayoutChg chg="del">
          <pc:chgData name="Steinar Björnsson" userId="e032182f-3307-480b-a496-829b3e350437" providerId="ADAL" clId="{025AF729-593A-4248-9CCF-02BDE5251DD7}" dt="2025-03-28T15:35:08.218" v="34" actId="47"/>
          <pc:sldLayoutMkLst>
            <pc:docMk/>
            <pc:sldMasterMk cId="3359141197" sldId="2147483672"/>
            <pc:sldLayoutMk cId="2279218658" sldId="2147483679"/>
          </pc:sldLayoutMkLst>
        </pc:sldLayoutChg>
        <pc:sldLayoutChg chg="del">
          <pc:chgData name="Steinar Björnsson" userId="e032182f-3307-480b-a496-829b3e350437" providerId="ADAL" clId="{025AF729-593A-4248-9CCF-02BDE5251DD7}" dt="2025-03-28T15:35:08.218" v="34" actId="47"/>
          <pc:sldLayoutMkLst>
            <pc:docMk/>
            <pc:sldMasterMk cId="3359141197" sldId="2147483672"/>
            <pc:sldLayoutMk cId="3542831003" sldId="2147483680"/>
          </pc:sldLayoutMkLst>
        </pc:sldLayoutChg>
        <pc:sldLayoutChg chg="del">
          <pc:chgData name="Steinar Björnsson" userId="e032182f-3307-480b-a496-829b3e350437" providerId="ADAL" clId="{025AF729-593A-4248-9CCF-02BDE5251DD7}" dt="2025-03-28T15:35:08.218" v="34" actId="47"/>
          <pc:sldLayoutMkLst>
            <pc:docMk/>
            <pc:sldMasterMk cId="3359141197" sldId="2147483672"/>
            <pc:sldLayoutMk cId="3709582054" sldId="2147483681"/>
          </pc:sldLayoutMkLst>
        </pc:sldLayoutChg>
        <pc:sldLayoutChg chg="del">
          <pc:chgData name="Steinar Björnsson" userId="e032182f-3307-480b-a496-829b3e350437" providerId="ADAL" clId="{025AF729-593A-4248-9CCF-02BDE5251DD7}" dt="2025-03-28T15:35:08.218" v="34" actId="47"/>
          <pc:sldLayoutMkLst>
            <pc:docMk/>
            <pc:sldMasterMk cId="3359141197" sldId="2147483672"/>
            <pc:sldLayoutMk cId="2271926675" sldId="2147483682"/>
          </pc:sldLayoutMkLst>
        </pc:sldLayoutChg>
        <pc:sldLayoutChg chg="del">
          <pc:chgData name="Steinar Björnsson" userId="e032182f-3307-480b-a496-829b3e350437" providerId="ADAL" clId="{025AF729-593A-4248-9CCF-02BDE5251DD7}" dt="2025-03-28T15:35:08.218" v="34" actId="47"/>
          <pc:sldLayoutMkLst>
            <pc:docMk/>
            <pc:sldMasterMk cId="3359141197" sldId="2147483672"/>
            <pc:sldLayoutMk cId="2946050686" sldId="2147483683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F42D9-D7B6-476F-AB33-445B59DDC815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 phldr="1"/>
      <dgm:spPr/>
    </dgm:pt>
    <dgm:pt modelId="{9FFF7381-C52A-4763-81E7-A12554EDBC42}">
      <dgm:prSet phldrT="[Text]"/>
      <dgm:spPr/>
      <dgm:t>
        <a:bodyPr/>
        <a:lstStyle/>
        <a:p>
          <a:r>
            <a:rPr lang="is-IS" dirty="0"/>
            <a:t>1. Get </a:t>
          </a:r>
          <a:r>
            <a:rPr lang="is-IS" dirty="0" err="1"/>
            <a:t>financial</a:t>
          </a:r>
          <a:r>
            <a:rPr lang="is-IS" dirty="0"/>
            <a:t> </a:t>
          </a:r>
          <a:r>
            <a:rPr lang="is-IS" dirty="0" err="1"/>
            <a:t>data</a:t>
          </a:r>
          <a:r>
            <a:rPr lang="is-IS" dirty="0"/>
            <a:t> from Reuters </a:t>
          </a:r>
          <a:r>
            <a:rPr lang="is-IS" dirty="0" err="1"/>
            <a:t>and</a:t>
          </a:r>
          <a:r>
            <a:rPr lang="is-IS" dirty="0"/>
            <a:t> 20-F </a:t>
          </a:r>
          <a:r>
            <a:rPr lang="is-IS" dirty="0" err="1"/>
            <a:t>reports</a:t>
          </a:r>
          <a:endParaRPr lang="is-IS" dirty="0"/>
        </a:p>
      </dgm:t>
    </dgm:pt>
    <dgm:pt modelId="{173DD50A-32C3-4020-A220-37912E503CAE}" type="parTrans" cxnId="{B2B10E6D-ADFA-4717-A229-AAF4848B7D60}">
      <dgm:prSet/>
      <dgm:spPr/>
      <dgm:t>
        <a:bodyPr/>
        <a:lstStyle/>
        <a:p>
          <a:endParaRPr lang="is-IS"/>
        </a:p>
      </dgm:t>
    </dgm:pt>
    <dgm:pt modelId="{9CBA14FE-2C98-4BDC-9926-A50302BF45D5}" type="sibTrans" cxnId="{B2B10E6D-ADFA-4717-A229-AAF4848B7D60}">
      <dgm:prSet/>
      <dgm:spPr/>
      <dgm:t>
        <a:bodyPr/>
        <a:lstStyle/>
        <a:p>
          <a:endParaRPr lang="is-IS"/>
        </a:p>
      </dgm:t>
    </dgm:pt>
    <dgm:pt modelId="{E0CDEB3A-F195-42C3-A354-4530028BE3BD}">
      <dgm:prSet phldrT="[Text]"/>
      <dgm:spPr/>
      <dgm:t>
        <a:bodyPr/>
        <a:lstStyle/>
        <a:p>
          <a:r>
            <a:rPr lang="is-IS" dirty="0"/>
            <a:t>2. Set </a:t>
          </a:r>
          <a:r>
            <a:rPr lang="is-IS" dirty="0" err="1"/>
            <a:t>leverage</a:t>
          </a:r>
          <a:r>
            <a:rPr lang="is-IS" dirty="0"/>
            <a:t> </a:t>
          </a:r>
          <a:r>
            <a:rPr lang="is-IS" dirty="0" err="1"/>
            <a:t>thresholds</a:t>
          </a:r>
          <a:r>
            <a:rPr lang="is-IS" dirty="0"/>
            <a:t> </a:t>
          </a:r>
          <a:r>
            <a:rPr lang="is-IS" dirty="0" err="1"/>
            <a:t>and</a:t>
          </a:r>
          <a:r>
            <a:rPr lang="is-IS" dirty="0"/>
            <a:t> </a:t>
          </a:r>
          <a:r>
            <a:rPr lang="is-IS" dirty="0" err="1"/>
            <a:t>conversion</a:t>
          </a:r>
          <a:r>
            <a:rPr lang="is-IS" dirty="0"/>
            <a:t> </a:t>
          </a:r>
          <a:r>
            <a:rPr lang="is-IS" dirty="0" err="1"/>
            <a:t>parameters</a:t>
          </a:r>
          <a:endParaRPr lang="is-IS" dirty="0"/>
        </a:p>
      </dgm:t>
    </dgm:pt>
    <dgm:pt modelId="{F9B5CA3F-E4C4-4D31-8041-94A10A49F950}" type="parTrans" cxnId="{9D0FE094-32F2-4D85-91CA-D0669D62495C}">
      <dgm:prSet/>
      <dgm:spPr/>
      <dgm:t>
        <a:bodyPr/>
        <a:lstStyle/>
        <a:p>
          <a:endParaRPr lang="is-IS"/>
        </a:p>
      </dgm:t>
    </dgm:pt>
    <dgm:pt modelId="{557453D1-645D-4A8A-8DD5-30EB23865089}" type="sibTrans" cxnId="{9D0FE094-32F2-4D85-91CA-D0669D62495C}">
      <dgm:prSet/>
      <dgm:spPr/>
      <dgm:t>
        <a:bodyPr/>
        <a:lstStyle/>
        <a:p>
          <a:endParaRPr lang="is-IS"/>
        </a:p>
      </dgm:t>
    </dgm:pt>
    <dgm:pt modelId="{4212593F-A48E-43ED-A133-FA4DD20A533F}">
      <dgm:prSet phldrT="[Text]"/>
      <dgm:spPr/>
      <dgm:t>
        <a:bodyPr/>
        <a:lstStyle/>
        <a:p>
          <a:r>
            <a:rPr lang="is-IS" dirty="0"/>
            <a:t>3. </a:t>
          </a:r>
          <a:r>
            <a:rPr lang="is-IS" dirty="0" err="1"/>
            <a:t>Run</a:t>
          </a:r>
          <a:r>
            <a:rPr lang="is-IS" dirty="0"/>
            <a:t> DCL </a:t>
          </a:r>
          <a:r>
            <a:rPr lang="is-IS" dirty="0" err="1"/>
            <a:t>simulations</a:t>
          </a:r>
          <a:endParaRPr lang="is-IS" dirty="0"/>
        </a:p>
      </dgm:t>
    </dgm:pt>
    <dgm:pt modelId="{EBFF04E9-4A4F-4C5F-AAB5-7181E73D1512}" type="parTrans" cxnId="{BCF9C415-624E-48DE-AAE6-640E1B2CB324}">
      <dgm:prSet/>
      <dgm:spPr/>
      <dgm:t>
        <a:bodyPr/>
        <a:lstStyle/>
        <a:p>
          <a:endParaRPr lang="is-IS"/>
        </a:p>
      </dgm:t>
    </dgm:pt>
    <dgm:pt modelId="{D0B8AF22-2607-4F2D-9903-B05B69A26917}" type="sibTrans" cxnId="{BCF9C415-624E-48DE-AAE6-640E1B2CB324}">
      <dgm:prSet/>
      <dgm:spPr/>
      <dgm:t>
        <a:bodyPr/>
        <a:lstStyle/>
        <a:p>
          <a:endParaRPr lang="is-IS"/>
        </a:p>
      </dgm:t>
    </dgm:pt>
    <dgm:pt modelId="{4D911F0D-8E94-4507-9ED4-135C0E1A3B77}">
      <dgm:prSet/>
      <dgm:spPr/>
      <dgm:t>
        <a:bodyPr/>
        <a:lstStyle/>
        <a:p>
          <a:r>
            <a:rPr lang="is-IS" dirty="0"/>
            <a:t>4. </a:t>
          </a:r>
          <a:r>
            <a:rPr lang="is-IS" dirty="0" err="1"/>
            <a:t>Analyze</a:t>
          </a:r>
          <a:r>
            <a:rPr lang="is-IS" dirty="0"/>
            <a:t> </a:t>
          </a:r>
          <a:r>
            <a:rPr lang="is-IS" dirty="0" err="1"/>
            <a:t>leverage</a:t>
          </a:r>
          <a:r>
            <a:rPr lang="is-IS" dirty="0"/>
            <a:t> </a:t>
          </a:r>
          <a:r>
            <a:rPr lang="is-IS" dirty="0" err="1"/>
            <a:t>and</a:t>
          </a:r>
          <a:r>
            <a:rPr lang="is-IS" dirty="0"/>
            <a:t> </a:t>
          </a:r>
          <a:r>
            <a:rPr lang="is-IS" dirty="0" err="1"/>
            <a:t>dilution</a:t>
          </a:r>
          <a:r>
            <a:rPr lang="is-IS" dirty="0"/>
            <a:t> </a:t>
          </a:r>
          <a:r>
            <a:rPr lang="is-IS" dirty="0" err="1"/>
            <a:t>outcomes</a:t>
          </a:r>
          <a:endParaRPr lang="is-IS" dirty="0"/>
        </a:p>
      </dgm:t>
    </dgm:pt>
    <dgm:pt modelId="{4109B640-B097-488E-8391-0C6D2A45F2C6}" type="parTrans" cxnId="{5E81972B-CEF9-48EB-BEFC-C65B3AAE9001}">
      <dgm:prSet/>
      <dgm:spPr/>
      <dgm:t>
        <a:bodyPr/>
        <a:lstStyle/>
        <a:p>
          <a:endParaRPr lang="is-IS"/>
        </a:p>
      </dgm:t>
    </dgm:pt>
    <dgm:pt modelId="{E23B4726-D617-4362-B132-5AB77F934E05}" type="sibTrans" cxnId="{5E81972B-CEF9-48EB-BEFC-C65B3AAE9001}">
      <dgm:prSet/>
      <dgm:spPr/>
      <dgm:t>
        <a:bodyPr/>
        <a:lstStyle/>
        <a:p>
          <a:endParaRPr lang="is-IS"/>
        </a:p>
      </dgm:t>
    </dgm:pt>
    <dgm:pt modelId="{CF7AD31E-A63A-4976-A5B6-2374AB1DFA90}" type="pres">
      <dgm:prSet presAssocID="{32FF42D9-D7B6-476F-AB33-445B59DDC815}" presName="diagram" presStyleCnt="0">
        <dgm:presLayoutVars>
          <dgm:dir/>
          <dgm:resizeHandles val="exact"/>
        </dgm:presLayoutVars>
      </dgm:prSet>
      <dgm:spPr/>
    </dgm:pt>
    <dgm:pt modelId="{AAF93F3D-1240-4B56-8742-F7C2BD56307F}" type="pres">
      <dgm:prSet presAssocID="{9FFF7381-C52A-4763-81E7-A12554EDBC42}" presName="node" presStyleLbl="node1" presStyleIdx="0" presStyleCnt="4">
        <dgm:presLayoutVars>
          <dgm:bulletEnabled val="1"/>
        </dgm:presLayoutVars>
      </dgm:prSet>
      <dgm:spPr/>
    </dgm:pt>
    <dgm:pt modelId="{52AE40B5-4003-4F3B-A033-0E68D744FC2F}" type="pres">
      <dgm:prSet presAssocID="{9CBA14FE-2C98-4BDC-9926-A50302BF45D5}" presName="sibTrans" presStyleCnt="0"/>
      <dgm:spPr/>
    </dgm:pt>
    <dgm:pt modelId="{891F7276-16BC-4067-8701-4795EF168192}" type="pres">
      <dgm:prSet presAssocID="{E0CDEB3A-F195-42C3-A354-4530028BE3BD}" presName="node" presStyleLbl="node1" presStyleIdx="1" presStyleCnt="4">
        <dgm:presLayoutVars>
          <dgm:bulletEnabled val="1"/>
        </dgm:presLayoutVars>
      </dgm:prSet>
      <dgm:spPr/>
    </dgm:pt>
    <dgm:pt modelId="{6CD21586-7D94-4B22-A634-42639E192C4F}" type="pres">
      <dgm:prSet presAssocID="{557453D1-645D-4A8A-8DD5-30EB23865089}" presName="sibTrans" presStyleCnt="0"/>
      <dgm:spPr/>
    </dgm:pt>
    <dgm:pt modelId="{34E02C03-5687-472E-8306-4D91328F5C47}" type="pres">
      <dgm:prSet presAssocID="{4212593F-A48E-43ED-A133-FA4DD20A533F}" presName="node" presStyleLbl="node1" presStyleIdx="2" presStyleCnt="4">
        <dgm:presLayoutVars>
          <dgm:bulletEnabled val="1"/>
        </dgm:presLayoutVars>
      </dgm:prSet>
      <dgm:spPr/>
    </dgm:pt>
    <dgm:pt modelId="{216153D6-632B-4195-A4B4-B264D668FDE0}" type="pres">
      <dgm:prSet presAssocID="{D0B8AF22-2607-4F2D-9903-B05B69A26917}" presName="sibTrans" presStyleCnt="0"/>
      <dgm:spPr/>
    </dgm:pt>
    <dgm:pt modelId="{EA6F4544-D63B-4A5B-9D5A-B399B40F61B5}" type="pres">
      <dgm:prSet presAssocID="{4D911F0D-8E94-4507-9ED4-135C0E1A3B77}" presName="node" presStyleLbl="node1" presStyleIdx="3" presStyleCnt="4">
        <dgm:presLayoutVars>
          <dgm:bulletEnabled val="1"/>
        </dgm:presLayoutVars>
      </dgm:prSet>
      <dgm:spPr/>
    </dgm:pt>
  </dgm:ptLst>
  <dgm:cxnLst>
    <dgm:cxn modelId="{BCF9C415-624E-48DE-AAE6-640E1B2CB324}" srcId="{32FF42D9-D7B6-476F-AB33-445B59DDC815}" destId="{4212593F-A48E-43ED-A133-FA4DD20A533F}" srcOrd="2" destOrd="0" parTransId="{EBFF04E9-4A4F-4C5F-AAB5-7181E73D1512}" sibTransId="{D0B8AF22-2607-4F2D-9903-B05B69A26917}"/>
    <dgm:cxn modelId="{86170817-8201-440B-85C1-D8668DCBA881}" type="presOf" srcId="{9FFF7381-C52A-4763-81E7-A12554EDBC42}" destId="{AAF93F3D-1240-4B56-8742-F7C2BD56307F}" srcOrd="0" destOrd="0" presId="urn:microsoft.com/office/officeart/2005/8/layout/default"/>
    <dgm:cxn modelId="{5E81972B-CEF9-48EB-BEFC-C65B3AAE9001}" srcId="{32FF42D9-D7B6-476F-AB33-445B59DDC815}" destId="{4D911F0D-8E94-4507-9ED4-135C0E1A3B77}" srcOrd="3" destOrd="0" parTransId="{4109B640-B097-488E-8391-0C6D2A45F2C6}" sibTransId="{E23B4726-D617-4362-B132-5AB77F934E05}"/>
    <dgm:cxn modelId="{B2B10E6D-ADFA-4717-A229-AAF4848B7D60}" srcId="{32FF42D9-D7B6-476F-AB33-445B59DDC815}" destId="{9FFF7381-C52A-4763-81E7-A12554EDBC42}" srcOrd="0" destOrd="0" parTransId="{173DD50A-32C3-4020-A220-37912E503CAE}" sibTransId="{9CBA14FE-2C98-4BDC-9926-A50302BF45D5}"/>
    <dgm:cxn modelId="{EC74F956-97DD-43F5-8EEC-5C89B016288F}" type="presOf" srcId="{32FF42D9-D7B6-476F-AB33-445B59DDC815}" destId="{CF7AD31E-A63A-4976-A5B6-2374AB1DFA90}" srcOrd="0" destOrd="0" presId="urn:microsoft.com/office/officeart/2005/8/layout/default"/>
    <dgm:cxn modelId="{9D0FE094-32F2-4D85-91CA-D0669D62495C}" srcId="{32FF42D9-D7B6-476F-AB33-445B59DDC815}" destId="{E0CDEB3A-F195-42C3-A354-4530028BE3BD}" srcOrd="1" destOrd="0" parTransId="{F9B5CA3F-E4C4-4D31-8041-94A10A49F950}" sibTransId="{557453D1-645D-4A8A-8DD5-30EB23865089}"/>
    <dgm:cxn modelId="{ECDAEDE0-6DE4-49C4-AF3D-AAE76D83505F}" type="presOf" srcId="{4D911F0D-8E94-4507-9ED4-135C0E1A3B77}" destId="{EA6F4544-D63B-4A5B-9D5A-B399B40F61B5}" srcOrd="0" destOrd="0" presId="urn:microsoft.com/office/officeart/2005/8/layout/default"/>
    <dgm:cxn modelId="{7EDEFFF0-E895-43DA-8325-095A661ADEF4}" type="presOf" srcId="{E0CDEB3A-F195-42C3-A354-4530028BE3BD}" destId="{891F7276-16BC-4067-8701-4795EF168192}" srcOrd="0" destOrd="0" presId="urn:microsoft.com/office/officeart/2005/8/layout/default"/>
    <dgm:cxn modelId="{037A58F9-A67F-47CF-9224-48B33976F5D8}" type="presOf" srcId="{4212593F-A48E-43ED-A133-FA4DD20A533F}" destId="{34E02C03-5687-472E-8306-4D91328F5C47}" srcOrd="0" destOrd="0" presId="urn:microsoft.com/office/officeart/2005/8/layout/default"/>
    <dgm:cxn modelId="{C289F1F5-144A-4A1D-99FA-2B4BB229921D}" type="presParOf" srcId="{CF7AD31E-A63A-4976-A5B6-2374AB1DFA90}" destId="{AAF93F3D-1240-4B56-8742-F7C2BD56307F}" srcOrd="0" destOrd="0" presId="urn:microsoft.com/office/officeart/2005/8/layout/default"/>
    <dgm:cxn modelId="{8B98733B-D3A2-4210-A370-59F724B5583E}" type="presParOf" srcId="{CF7AD31E-A63A-4976-A5B6-2374AB1DFA90}" destId="{52AE40B5-4003-4F3B-A033-0E68D744FC2F}" srcOrd="1" destOrd="0" presId="urn:microsoft.com/office/officeart/2005/8/layout/default"/>
    <dgm:cxn modelId="{41831DBC-F404-4914-854F-BC45EF577811}" type="presParOf" srcId="{CF7AD31E-A63A-4976-A5B6-2374AB1DFA90}" destId="{891F7276-16BC-4067-8701-4795EF168192}" srcOrd="2" destOrd="0" presId="urn:microsoft.com/office/officeart/2005/8/layout/default"/>
    <dgm:cxn modelId="{357D8C07-A9D1-4AD9-97D4-31B854A4DAEC}" type="presParOf" srcId="{CF7AD31E-A63A-4976-A5B6-2374AB1DFA90}" destId="{6CD21586-7D94-4B22-A634-42639E192C4F}" srcOrd="3" destOrd="0" presId="urn:microsoft.com/office/officeart/2005/8/layout/default"/>
    <dgm:cxn modelId="{7BE51247-B203-4137-9EDA-452A9B43DC17}" type="presParOf" srcId="{CF7AD31E-A63A-4976-A5B6-2374AB1DFA90}" destId="{34E02C03-5687-472E-8306-4D91328F5C47}" srcOrd="4" destOrd="0" presId="urn:microsoft.com/office/officeart/2005/8/layout/default"/>
    <dgm:cxn modelId="{5DCA5A00-55AB-4179-9ACC-2C4073C88B06}" type="presParOf" srcId="{CF7AD31E-A63A-4976-A5B6-2374AB1DFA90}" destId="{216153D6-632B-4195-A4B4-B264D668FDE0}" srcOrd="5" destOrd="0" presId="urn:microsoft.com/office/officeart/2005/8/layout/default"/>
    <dgm:cxn modelId="{B0E8FB36-A9BD-4EAB-BC3B-C77F2C5D1EA9}" type="presParOf" srcId="{CF7AD31E-A63A-4976-A5B6-2374AB1DFA90}" destId="{EA6F4544-D63B-4A5B-9D5A-B399B40F61B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F93F3D-1240-4B56-8742-F7C2BD56307F}">
      <dsp:nvSpPr>
        <dsp:cNvPr id="0" name=""/>
        <dsp:cNvSpPr/>
      </dsp:nvSpPr>
      <dsp:spPr>
        <a:xfrm>
          <a:off x="1526128" y="2994"/>
          <a:ext cx="3100824" cy="186049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s-IS" sz="2900" kern="1200" dirty="0"/>
            <a:t>1. Get </a:t>
          </a:r>
          <a:r>
            <a:rPr lang="is-IS" sz="2900" kern="1200" dirty="0" err="1"/>
            <a:t>financial</a:t>
          </a:r>
          <a:r>
            <a:rPr lang="is-IS" sz="2900" kern="1200" dirty="0"/>
            <a:t> </a:t>
          </a:r>
          <a:r>
            <a:rPr lang="is-IS" sz="2900" kern="1200" dirty="0" err="1"/>
            <a:t>data</a:t>
          </a:r>
          <a:r>
            <a:rPr lang="is-IS" sz="2900" kern="1200" dirty="0"/>
            <a:t> from Reuters </a:t>
          </a:r>
          <a:r>
            <a:rPr lang="is-IS" sz="2900" kern="1200" dirty="0" err="1"/>
            <a:t>and</a:t>
          </a:r>
          <a:r>
            <a:rPr lang="is-IS" sz="2900" kern="1200" dirty="0"/>
            <a:t> 20-F </a:t>
          </a:r>
          <a:r>
            <a:rPr lang="is-IS" sz="2900" kern="1200" dirty="0" err="1"/>
            <a:t>reports</a:t>
          </a:r>
          <a:endParaRPr lang="is-IS" sz="2900" kern="1200" dirty="0"/>
        </a:p>
      </dsp:txBody>
      <dsp:txXfrm>
        <a:off x="1526128" y="2994"/>
        <a:ext cx="3100824" cy="1860494"/>
      </dsp:txXfrm>
    </dsp:sp>
    <dsp:sp modelId="{891F7276-16BC-4067-8701-4795EF168192}">
      <dsp:nvSpPr>
        <dsp:cNvPr id="0" name=""/>
        <dsp:cNvSpPr/>
      </dsp:nvSpPr>
      <dsp:spPr>
        <a:xfrm>
          <a:off x="4937035" y="2994"/>
          <a:ext cx="3100824" cy="1860494"/>
        </a:xfrm>
        <a:prstGeom prst="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s-IS" sz="2900" kern="1200" dirty="0"/>
            <a:t>2. Set </a:t>
          </a:r>
          <a:r>
            <a:rPr lang="is-IS" sz="2900" kern="1200" dirty="0" err="1"/>
            <a:t>leverage</a:t>
          </a:r>
          <a:r>
            <a:rPr lang="is-IS" sz="2900" kern="1200" dirty="0"/>
            <a:t> </a:t>
          </a:r>
          <a:r>
            <a:rPr lang="is-IS" sz="2900" kern="1200" dirty="0" err="1"/>
            <a:t>thresholds</a:t>
          </a:r>
          <a:r>
            <a:rPr lang="is-IS" sz="2900" kern="1200" dirty="0"/>
            <a:t> </a:t>
          </a:r>
          <a:r>
            <a:rPr lang="is-IS" sz="2900" kern="1200" dirty="0" err="1"/>
            <a:t>and</a:t>
          </a:r>
          <a:r>
            <a:rPr lang="is-IS" sz="2900" kern="1200" dirty="0"/>
            <a:t> </a:t>
          </a:r>
          <a:r>
            <a:rPr lang="is-IS" sz="2900" kern="1200" dirty="0" err="1"/>
            <a:t>conversion</a:t>
          </a:r>
          <a:r>
            <a:rPr lang="is-IS" sz="2900" kern="1200" dirty="0"/>
            <a:t> </a:t>
          </a:r>
          <a:r>
            <a:rPr lang="is-IS" sz="2900" kern="1200" dirty="0" err="1"/>
            <a:t>parameters</a:t>
          </a:r>
          <a:endParaRPr lang="is-IS" sz="2900" kern="1200" dirty="0"/>
        </a:p>
      </dsp:txBody>
      <dsp:txXfrm>
        <a:off x="4937035" y="2994"/>
        <a:ext cx="3100824" cy="1860494"/>
      </dsp:txXfrm>
    </dsp:sp>
    <dsp:sp modelId="{34E02C03-5687-472E-8306-4D91328F5C47}">
      <dsp:nvSpPr>
        <dsp:cNvPr id="0" name=""/>
        <dsp:cNvSpPr/>
      </dsp:nvSpPr>
      <dsp:spPr>
        <a:xfrm>
          <a:off x="1526128" y="2173571"/>
          <a:ext cx="3100824" cy="1860494"/>
        </a:xfrm>
        <a:prstGeom prst="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s-IS" sz="2900" kern="1200" dirty="0"/>
            <a:t>3. </a:t>
          </a:r>
          <a:r>
            <a:rPr lang="is-IS" sz="2900" kern="1200" dirty="0" err="1"/>
            <a:t>Run</a:t>
          </a:r>
          <a:r>
            <a:rPr lang="is-IS" sz="2900" kern="1200" dirty="0"/>
            <a:t> DCL </a:t>
          </a:r>
          <a:r>
            <a:rPr lang="is-IS" sz="2900" kern="1200" dirty="0" err="1"/>
            <a:t>simulations</a:t>
          </a:r>
          <a:endParaRPr lang="is-IS" sz="2900" kern="1200" dirty="0"/>
        </a:p>
      </dsp:txBody>
      <dsp:txXfrm>
        <a:off x="1526128" y="2173571"/>
        <a:ext cx="3100824" cy="1860494"/>
      </dsp:txXfrm>
    </dsp:sp>
    <dsp:sp modelId="{EA6F4544-D63B-4A5B-9D5A-B399B40F61B5}">
      <dsp:nvSpPr>
        <dsp:cNvPr id="0" name=""/>
        <dsp:cNvSpPr/>
      </dsp:nvSpPr>
      <dsp:spPr>
        <a:xfrm>
          <a:off x="4937035" y="2173571"/>
          <a:ext cx="3100824" cy="1860494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s-IS" sz="2900" kern="1200" dirty="0"/>
            <a:t>4. </a:t>
          </a:r>
          <a:r>
            <a:rPr lang="is-IS" sz="2900" kern="1200" dirty="0" err="1"/>
            <a:t>Analyze</a:t>
          </a:r>
          <a:r>
            <a:rPr lang="is-IS" sz="2900" kern="1200" dirty="0"/>
            <a:t> </a:t>
          </a:r>
          <a:r>
            <a:rPr lang="is-IS" sz="2900" kern="1200" dirty="0" err="1"/>
            <a:t>leverage</a:t>
          </a:r>
          <a:r>
            <a:rPr lang="is-IS" sz="2900" kern="1200" dirty="0"/>
            <a:t> </a:t>
          </a:r>
          <a:r>
            <a:rPr lang="is-IS" sz="2900" kern="1200" dirty="0" err="1"/>
            <a:t>and</a:t>
          </a:r>
          <a:r>
            <a:rPr lang="is-IS" sz="2900" kern="1200" dirty="0"/>
            <a:t> </a:t>
          </a:r>
          <a:r>
            <a:rPr lang="is-IS" sz="2900" kern="1200" dirty="0" err="1"/>
            <a:t>dilution</a:t>
          </a:r>
          <a:r>
            <a:rPr lang="is-IS" sz="2900" kern="1200" dirty="0"/>
            <a:t> </a:t>
          </a:r>
          <a:r>
            <a:rPr lang="is-IS" sz="2900" kern="1200" dirty="0" err="1"/>
            <a:t>outcomes</a:t>
          </a:r>
          <a:endParaRPr lang="is-IS" sz="2900" kern="1200" dirty="0"/>
        </a:p>
      </dsp:txBody>
      <dsp:txXfrm>
        <a:off x="4937035" y="2173571"/>
        <a:ext cx="3100824" cy="18604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303606" cy="720043"/>
          </a:xfrm>
          <a:prstGeom prst="rect">
            <a:avLst/>
          </a:prstGeom>
        </p:spPr>
        <p:txBody>
          <a:bodyPr vert="horz" lIns="132733" tIns="66367" rIns="132733" bIns="66367" rtlCol="0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5498" y="2"/>
            <a:ext cx="4303606" cy="720043"/>
          </a:xfrm>
          <a:prstGeom prst="rect">
            <a:avLst/>
          </a:prstGeom>
        </p:spPr>
        <p:txBody>
          <a:bodyPr vert="horz" lIns="132733" tIns="66367" rIns="132733" bIns="66367" rtlCol="0"/>
          <a:lstStyle>
            <a:lvl1pPr algn="r">
              <a:defRPr sz="1700"/>
            </a:lvl1pPr>
          </a:lstStyle>
          <a:p>
            <a:fld id="{BD1CB04D-1C75-43E0-9B64-B7DDAA42BB2C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3500" y="1793875"/>
            <a:ext cx="7264400" cy="4841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2733" tIns="66367" rIns="132733" bIns="6636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140" y="6906420"/>
            <a:ext cx="7945120" cy="5650707"/>
          </a:xfrm>
          <a:prstGeom prst="rect">
            <a:avLst/>
          </a:prstGeom>
        </p:spPr>
        <p:txBody>
          <a:bodyPr vert="horz" lIns="132733" tIns="66367" rIns="132733" bIns="6636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3630960"/>
            <a:ext cx="4303606" cy="720041"/>
          </a:xfrm>
          <a:prstGeom prst="rect">
            <a:avLst/>
          </a:prstGeom>
        </p:spPr>
        <p:txBody>
          <a:bodyPr vert="horz" lIns="132733" tIns="66367" rIns="132733" bIns="66367" rtlCol="0" anchor="b"/>
          <a:lstStyle>
            <a:lvl1pPr algn="l">
              <a:defRPr sz="17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5498" y="13630960"/>
            <a:ext cx="4303606" cy="720041"/>
          </a:xfrm>
          <a:prstGeom prst="rect">
            <a:avLst/>
          </a:prstGeom>
        </p:spPr>
        <p:txBody>
          <a:bodyPr vert="horz" lIns="132733" tIns="66367" rIns="132733" bIns="66367" rtlCol="0" anchor="b"/>
          <a:lstStyle>
            <a:lvl1pPr algn="r">
              <a:defRPr sz="1700"/>
            </a:lvl1pPr>
          </a:lstStyle>
          <a:p>
            <a:fld id="{E26C2670-3342-473C-969D-FDFF399F2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4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  <a:p>
            <a:pPr marL="248877" indent="-248877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Powerpoint</a:t>
            </a:r>
            <a:r>
              <a:rPr lang="en-US" dirty="0"/>
              <a:t>, click View &gt; Guides</a:t>
            </a:r>
          </a:p>
          <a:p>
            <a:pPr marL="248877" indent="-248877">
              <a:buFont typeface="Arial" panose="020B0604020202020204" pitchFamily="34" charset="0"/>
              <a:buChar char="•"/>
            </a:pPr>
            <a:r>
              <a:rPr lang="en-US" dirty="0"/>
              <a:t>Keep text within gutter guides.</a:t>
            </a:r>
          </a:p>
          <a:p>
            <a:pPr marL="248877" indent="-248877">
              <a:buFont typeface="Arial" panose="020B0604020202020204" pitchFamily="34" charset="0"/>
              <a:buChar char="•"/>
            </a:pPr>
            <a:r>
              <a:rPr lang="en-US" dirty="0"/>
              <a:t>Author list: Don’t split names onto two lines (e.g., “Jimmy [break] Smith”). If that happens, use a new line, unless you need the space. </a:t>
            </a:r>
            <a:r>
              <a:rPr lang="en-US" b="1" dirty="0"/>
              <a:t>Bold the first names of anybody who’s presenting</a:t>
            </a:r>
            <a:r>
              <a:rPr lang="en-US" dirty="0"/>
              <a:t> in person.</a:t>
            </a:r>
          </a:p>
          <a:p>
            <a:pPr marL="248877" indent="-248877">
              <a:buFont typeface="Arial" panose="020B0604020202020204" pitchFamily="34" charset="0"/>
              <a:buChar char="•"/>
            </a:pPr>
            <a:r>
              <a:rPr lang="en-US" dirty="0"/>
              <a:t>Intro/methods/result: </a:t>
            </a:r>
            <a:r>
              <a:rPr lang="en-US" b="1" dirty="0"/>
              <a:t>Do not drop below font size 28</a:t>
            </a:r>
            <a:r>
              <a:rPr lang="en-US" dirty="0"/>
              <a:t>, but if you have extra space, jack up the font size until the space is full.</a:t>
            </a:r>
          </a:p>
          <a:p>
            <a:pPr marL="248877" indent="-248877">
              <a:buFont typeface="Arial" panose="020B0604020202020204" pitchFamily="34" charset="0"/>
              <a:buChar char="•"/>
            </a:pPr>
            <a:r>
              <a:rPr lang="en-US" dirty="0"/>
              <a:t>Do not use color in the sidebars except in graphs/figures. It’ll pull attention from the center and slow interpretation for passersby.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C2670-3342-473C-969D-FDFF399F20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03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3320" y="5387342"/>
            <a:ext cx="4197096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17289782"/>
            <a:ext cx="370332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5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335848" y="1752600"/>
            <a:ext cx="10647045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94713" y="1752600"/>
            <a:ext cx="31323915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4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0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8995" y="8206749"/>
            <a:ext cx="4258818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8995" y="22029429"/>
            <a:ext cx="4258818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0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94710" y="8763000"/>
            <a:ext cx="209854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997410" y="8763000"/>
            <a:ext cx="2098548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5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1" y="1752607"/>
            <a:ext cx="425881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1147" y="8069582"/>
            <a:ext cx="20889036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1147" y="12024360"/>
            <a:ext cx="20889036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997413" y="8069582"/>
            <a:ext cx="20991911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997413" y="12024360"/>
            <a:ext cx="20991911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8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0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5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194560"/>
            <a:ext cx="15925561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91911" y="4739647"/>
            <a:ext cx="2499741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9875520"/>
            <a:ext cx="15925561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9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142" y="2194560"/>
            <a:ext cx="15925561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991911" y="4739647"/>
            <a:ext cx="2499741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01142" y="9875520"/>
            <a:ext cx="15925561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1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4710" y="1752607"/>
            <a:ext cx="425881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4710" y="8763000"/>
            <a:ext cx="425881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471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5061-2F74-46D4-9F8F-C77EF304855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56330" y="30510487"/>
            <a:ext cx="166649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87293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0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diagramColors" Target="../diagrams/colors1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2.svg"/><Relationship Id="rId9" Type="http://schemas.openxmlformats.org/officeDocument/2006/relationships/diagramLayout" Target="../diagrams/layout1.xml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8733BE-059C-47B7-9415-5ADF2F3024F1}"/>
              </a:ext>
            </a:extLst>
          </p:cNvPr>
          <p:cNvSpPr/>
          <p:nvPr/>
        </p:nvSpPr>
        <p:spPr>
          <a:xfrm>
            <a:off x="39474939" y="0"/>
            <a:ext cx="9985073" cy="3291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>
                <a:latin typeface="Lato" panose="020F0502020204030203" pitchFamily="34" charset="0"/>
                <a:cs typeface="Lato" panose="020F0502020204030203" pitchFamily="34" charset="0"/>
              </a:rPr>
              <a:t>Non-Cognitive Predictors of Student Success:</a:t>
            </a:r>
            <a:br>
              <a:rPr lang="en-US" i="1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i="1" dirty="0">
                <a:latin typeface="Lato" panose="020F0502020204030203" pitchFamily="34" charset="0"/>
                <a:cs typeface="Lato" panose="020F0502020204030203" pitchFamily="34" charset="0"/>
              </a:rPr>
              <a:t>A Predictive Validity Comparison Between Domestic and International Students</a:t>
            </a:r>
          </a:p>
        </p:txBody>
      </p:sp>
      <p:sp>
        <p:nvSpPr>
          <p:cNvPr id="12" name="silent presenter">
            <a:extLst>
              <a:ext uri="{FF2B5EF4-FFF2-40B4-BE49-F238E27FC236}">
                <a16:creationId xmlns:a16="http://schemas.microsoft.com/office/drawing/2014/main" id="{EC86DA8B-8163-4552-8FA4-435C18CFF2A9}"/>
              </a:ext>
            </a:extLst>
          </p:cNvPr>
          <p:cNvSpPr/>
          <p:nvPr/>
        </p:nvSpPr>
        <p:spPr>
          <a:xfrm>
            <a:off x="-1" y="0"/>
            <a:ext cx="11571511" cy="3291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C4359A-7BBB-495A-96DE-65574C0C8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10008" y="1430987"/>
            <a:ext cx="26765304" cy="10767172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500" dirty="0">
                <a:solidFill>
                  <a:schemeClr val="bg1"/>
                </a:solidFill>
                <a:latin typeface="Lato Black" panose="020F0A0202020403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The 2023 Credit Suisse banking collapse would have been mitigated</a:t>
            </a:r>
            <a:r>
              <a:rPr lang="en-US" sz="125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if it had applied a </a:t>
            </a:r>
            <a:r>
              <a:rPr lang="en-US" sz="12500" b="1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Dynamic Control of Leverage</a:t>
            </a:r>
            <a:r>
              <a:rPr lang="en-US" sz="12500" dirty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Segoe UI" panose="020B0502040204020203" pitchFamily="34" charset="0"/>
              </a:rPr>
              <a:t> mechanism to its AT1 debt (Contingent Convertible bonds)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5B311-3C19-412C-ADE6-EB2E4158F366}"/>
              </a:ext>
            </a:extLst>
          </p:cNvPr>
          <p:cNvSpPr txBox="1"/>
          <p:nvPr/>
        </p:nvSpPr>
        <p:spPr>
          <a:xfrm>
            <a:off x="1144918" y="7818771"/>
            <a:ext cx="9563989" cy="24260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>
                <a:latin typeface="Lato" panose="020F0502020204030203" pitchFamily="34" charset="0"/>
                <a:cs typeface="Segoe UI" panose="020B0502040204020203" pitchFamily="34" charset="0"/>
              </a:rPr>
              <a:t>BACKGROUND: </a:t>
            </a:r>
          </a:p>
          <a:p>
            <a:pPr>
              <a:lnSpc>
                <a:spcPct val="120000"/>
              </a:lnSpc>
            </a:pPr>
            <a:r>
              <a:rPr lang="en-US" sz="3200" dirty="0">
                <a:latin typeface="Lato" panose="020F0502020204030203" pitchFamily="34" charset="0"/>
                <a:cs typeface="Segoe UI" panose="020B0502040204020203" pitchFamily="34" charset="0"/>
              </a:rPr>
              <a:t>The 2023 </a:t>
            </a:r>
            <a:r>
              <a:rPr lang="en-US" sz="3200" b="1" dirty="0">
                <a:latin typeface="Lato" panose="020F0502020204030203" pitchFamily="34" charset="0"/>
                <a:cs typeface="Segoe UI" panose="020B0502040204020203" pitchFamily="34" charset="0"/>
              </a:rPr>
              <a:t>collapse of Credit Suisse</a:t>
            </a:r>
            <a:r>
              <a:rPr lang="en-US" sz="3200" dirty="0">
                <a:latin typeface="Lato" panose="020F0502020204030203" pitchFamily="34" charset="0"/>
                <a:cs typeface="Segoe UI" panose="020B0502040204020203" pitchFamily="34" charset="0"/>
              </a:rPr>
              <a:t> exposed significant weaknesses in traditional Contingent Convertible Bonds (CoCos</a:t>
            </a:r>
            <a:r>
              <a:rPr lang="en-US" sz="3200" b="1" dirty="0">
                <a:latin typeface="Lato" panose="020F0502020204030203" pitchFamily="34" charset="0"/>
                <a:cs typeface="Segoe UI" panose="020B0502040204020203" pitchFamily="34" charset="0"/>
              </a:rPr>
              <a:t>). Traditional CoCos failed </a:t>
            </a:r>
            <a:r>
              <a:rPr lang="en-US" sz="3200" dirty="0">
                <a:latin typeface="Lato" panose="020F0502020204030203" pitchFamily="34" charset="0"/>
                <a:cs typeface="Segoe UI" panose="020B0502040204020203" pitchFamily="34" charset="0"/>
              </a:rPr>
              <a:t>due to delayed regulatory triggers and caused sudden market instability. Dynamic Control of Leverage (DCL) </a:t>
            </a:r>
            <a:r>
              <a:rPr lang="en-US" sz="3200" dirty="0" err="1">
                <a:latin typeface="Lato" panose="020F0502020204030203" pitchFamily="34" charset="0"/>
                <a:cs typeface="Segoe UI" panose="020B0502040204020203" pitchFamily="34" charset="0"/>
              </a:rPr>
              <a:t>CoCo</a:t>
            </a:r>
            <a:r>
              <a:rPr lang="en-US" sz="3200" dirty="0">
                <a:latin typeface="Lato" panose="020F0502020204030203" pitchFamily="34" charset="0"/>
                <a:cs typeface="Segoe UI" panose="020B0502040204020203" pitchFamily="34" charset="0"/>
              </a:rPr>
              <a:t> Bonds propose an </a:t>
            </a:r>
            <a:r>
              <a:rPr lang="en-US" sz="3200" b="1" dirty="0">
                <a:latin typeface="Lato" panose="020F0502020204030203" pitchFamily="34" charset="0"/>
                <a:cs typeface="Segoe UI" panose="020B0502040204020203" pitchFamily="34" charset="0"/>
              </a:rPr>
              <a:t>alternative with gradual equity conversions based on continuous leverage monitoring</a:t>
            </a:r>
            <a:r>
              <a:rPr lang="en-US" sz="3200" dirty="0">
                <a:latin typeface="Lato" panose="020F0502020204030203" pitchFamily="34" charset="0"/>
                <a:cs typeface="Segoe UI" panose="020B0502040204020203" pitchFamily="34" charset="0"/>
              </a:rPr>
              <a:t>, enhancing bank stability and predictability.</a:t>
            </a:r>
            <a:endParaRPr lang="en-US" sz="3200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solidFill>
                <a:srgbClr val="8C1616"/>
              </a:solidFill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200" b="1" dirty="0">
                <a:solidFill>
                  <a:srgbClr val="8C1616"/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METHODS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3200" dirty="0">
                <a:latin typeface="Lato" panose="020F0502020204030203" pitchFamily="34" charset="0"/>
                <a:cs typeface="Segoe UI" panose="020B0502040204020203" pitchFamily="34" charset="0"/>
              </a:rPr>
              <a:t>Collected data on equity values, debt, and Additional Tier 1 (AT1) debt for Credit Suisse via Refinitiv Eikon and quarterly company financial reports (20-F).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3200" dirty="0">
                <a:latin typeface="Lato" panose="020F0502020204030203" pitchFamily="34" charset="0"/>
                <a:cs typeface="Segoe UI" panose="020B0502040204020203" pitchFamily="34" charset="0"/>
              </a:rPr>
              <a:t>Simulated results of adding Dynamic Control of Leverage (DCL) dynamics to the AT1 debt.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3200" dirty="0">
                <a:latin typeface="Lato" panose="020F0502020204030203" pitchFamily="34" charset="0"/>
                <a:cs typeface="Segoe UI" panose="020B0502040204020203" pitchFamily="34" charset="0"/>
              </a:rPr>
              <a:t>Interpret the results (leverage adjustments, shareholder dilution, additional share issuances, </a:t>
            </a:r>
            <a:r>
              <a:rPr lang="en-US" sz="3200" dirty="0" err="1">
                <a:latin typeface="Lato" panose="020F0502020204030203" pitchFamily="34" charset="0"/>
                <a:cs typeface="Segoe UI" panose="020B0502040204020203" pitchFamily="34" charset="0"/>
              </a:rPr>
              <a:t>etc</a:t>
            </a:r>
            <a:r>
              <a:rPr lang="en-US" sz="3200" dirty="0">
                <a:latin typeface="Lato" panose="020F0502020204030203" pitchFamily="34" charset="0"/>
                <a:cs typeface="Segoe UI" panose="020B0502040204020203" pitchFamily="34" charset="0"/>
              </a:rPr>
              <a:t>…)</a:t>
            </a: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endParaRPr lang="en-US" sz="32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200" b="1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200" b="1" dirty="0">
                <a:latin typeface="Lato" panose="020F0502020204030203" pitchFamily="34" charset="0"/>
                <a:cs typeface="Segoe UI" panose="020B0502040204020203" pitchFamily="34" charset="0"/>
              </a:rPr>
              <a:t>RESULTS</a:t>
            </a:r>
            <a:endParaRPr lang="en-US" sz="32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Lato" panose="020F0502020204030203" pitchFamily="34" charset="0"/>
                <a:cs typeface="Segoe UI" panose="020B0502040204020203" pitchFamily="34" charset="0"/>
              </a:rPr>
              <a:t>DCLs can significantly correct leverage given time, and they can be used effectively to preemptively stabilize financial markets.</a:t>
            </a:r>
          </a:p>
          <a:p>
            <a:pPr>
              <a:lnSpc>
                <a:spcPct val="120000"/>
              </a:lnSpc>
            </a:pPr>
            <a:endParaRPr lang="en-US" sz="32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2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2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2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2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2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2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</a:pPr>
            <a:endParaRPr lang="en-US" sz="3200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Graphic 7">
            <a:extLst>
              <a:ext uri="{FF2B5EF4-FFF2-40B4-BE49-F238E27FC236}">
                <a16:creationId xmlns:a16="http://schemas.microsoft.com/office/drawing/2014/main" id="{9914F9AF-0FB9-4924-8DCA-B46EEB713FE9}"/>
              </a:ext>
            </a:extLst>
          </p:cNvPr>
          <p:cNvSpPr/>
          <p:nvPr/>
        </p:nvSpPr>
        <p:spPr>
          <a:xfrm>
            <a:off x="18995835" y="28253005"/>
            <a:ext cx="1256803" cy="2173929"/>
          </a:xfrm>
          <a:custGeom>
            <a:avLst/>
            <a:gdLst>
              <a:gd name="connsiteX0" fmla="*/ 321256 w 2089376"/>
              <a:gd name="connsiteY0" fmla="*/ 0 h 3614056"/>
              <a:gd name="connsiteX1" fmla="*/ 0 w 2089376"/>
              <a:gd name="connsiteY1" fmla="*/ 321256 h 3614056"/>
              <a:gd name="connsiteX2" fmla="*/ 0 w 2089376"/>
              <a:gd name="connsiteY2" fmla="*/ 3292801 h 3614056"/>
              <a:gd name="connsiteX3" fmla="*/ 321256 w 2089376"/>
              <a:gd name="connsiteY3" fmla="*/ 3614057 h 3614056"/>
              <a:gd name="connsiteX4" fmla="*/ 1815047 w 2089376"/>
              <a:gd name="connsiteY4" fmla="*/ 3614057 h 3614056"/>
              <a:gd name="connsiteX5" fmla="*/ 2136303 w 2089376"/>
              <a:gd name="connsiteY5" fmla="*/ 3292801 h 3614056"/>
              <a:gd name="connsiteX6" fmla="*/ 2136303 w 2089376"/>
              <a:gd name="connsiteY6" fmla="*/ 321256 h 3614056"/>
              <a:gd name="connsiteX7" fmla="*/ 1815047 w 2089376"/>
              <a:gd name="connsiteY7" fmla="*/ 0 h 3614056"/>
              <a:gd name="connsiteX8" fmla="*/ 321256 w 2089376"/>
              <a:gd name="connsiteY8" fmla="*/ 0 h 3614056"/>
              <a:gd name="connsiteX9" fmla="*/ 889115 w 2089376"/>
              <a:gd name="connsiteY9" fmla="*/ 309397 h 3614056"/>
              <a:gd name="connsiteX10" fmla="*/ 1247302 w 2089376"/>
              <a:gd name="connsiteY10" fmla="*/ 309397 h 3614056"/>
              <a:gd name="connsiteX11" fmla="*/ 1289936 w 2089376"/>
              <a:gd name="connsiteY11" fmla="*/ 369650 h 3614056"/>
              <a:gd name="connsiteX12" fmla="*/ 1247302 w 2089376"/>
              <a:gd name="connsiteY12" fmla="*/ 429903 h 3614056"/>
              <a:gd name="connsiteX13" fmla="*/ 889115 w 2089376"/>
              <a:gd name="connsiteY13" fmla="*/ 429903 h 3614056"/>
              <a:gd name="connsiteX14" fmla="*/ 846480 w 2089376"/>
              <a:gd name="connsiteY14" fmla="*/ 369650 h 3614056"/>
              <a:gd name="connsiteX15" fmla="*/ 889115 w 2089376"/>
              <a:gd name="connsiteY15" fmla="*/ 309397 h 3614056"/>
              <a:gd name="connsiteX16" fmla="*/ 176468 w 2089376"/>
              <a:gd name="connsiteY16" fmla="*/ 738905 h 3614056"/>
              <a:gd name="connsiteX17" fmla="*/ 1959892 w 2089376"/>
              <a:gd name="connsiteY17" fmla="*/ 738905 h 3614056"/>
              <a:gd name="connsiteX18" fmla="*/ 1959892 w 2089376"/>
              <a:gd name="connsiteY18" fmla="*/ 2875208 h 3614056"/>
              <a:gd name="connsiteX19" fmla="*/ 176468 w 2089376"/>
              <a:gd name="connsiteY19" fmla="*/ 2875208 h 3614056"/>
              <a:gd name="connsiteX20" fmla="*/ 176468 w 2089376"/>
              <a:gd name="connsiteY20" fmla="*/ 738905 h 3614056"/>
              <a:gd name="connsiteX21" fmla="*/ 1068180 w 2089376"/>
              <a:gd name="connsiteY21" fmla="*/ 3045747 h 3614056"/>
              <a:gd name="connsiteX22" fmla="*/ 1068180 w 2089376"/>
              <a:gd name="connsiteY22" fmla="*/ 3045747 h 3614056"/>
              <a:gd name="connsiteX23" fmla="*/ 1267066 w 2089376"/>
              <a:gd name="connsiteY23" fmla="*/ 3244633 h 3614056"/>
              <a:gd name="connsiteX24" fmla="*/ 1267066 w 2089376"/>
              <a:gd name="connsiteY24" fmla="*/ 3244633 h 3614056"/>
              <a:gd name="connsiteX25" fmla="*/ 1267066 w 2089376"/>
              <a:gd name="connsiteY25" fmla="*/ 3244633 h 3614056"/>
              <a:gd name="connsiteX26" fmla="*/ 1267066 w 2089376"/>
              <a:gd name="connsiteY26" fmla="*/ 3244633 h 3614056"/>
              <a:gd name="connsiteX27" fmla="*/ 1068180 w 2089376"/>
              <a:gd name="connsiteY27" fmla="*/ 3443519 h 3614056"/>
              <a:gd name="connsiteX28" fmla="*/ 1068180 w 2089376"/>
              <a:gd name="connsiteY28" fmla="*/ 3443519 h 3614056"/>
              <a:gd name="connsiteX29" fmla="*/ 1068180 w 2089376"/>
              <a:gd name="connsiteY29" fmla="*/ 3443519 h 3614056"/>
              <a:gd name="connsiteX30" fmla="*/ 1068180 w 2089376"/>
              <a:gd name="connsiteY30" fmla="*/ 3443519 h 3614056"/>
              <a:gd name="connsiteX31" fmla="*/ 869294 w 2089376"/>
              <a:gd name="connsiteY31" fmla="*/ 3244633 h 3614056"/>
              <a:gd name="connsiteX32" fmla="*/ 869294 w 2089376"/>
              <a:gd name="connsiteY32" fmla="*/ 3244633 h 3614056"/>
              <a:gd name="connsiteX33" fmla="*/ 869294 w 2089376"/>
              <a:gd name="connsiteY33" fmla="*/ 3244633 h 3614056"/>
              <a:gd name="connsiteX34" fmla="*/ 869294 w 2089376"/>
              <a:gd name="connsiteY34" fmla="*/ 3244633 h 3614056"/>
              <a:gd name="connsiteX35" fmla="*/ 1068180 w 2089376"/>
              <a:gd name="connsiteY35" fmla="*/ 3045747 h 3614056"/>
              <a:gd name="connsiteX36" fmla="*/ 1068180 w 2089376"/>
              <a:gd name="connsiteY36" fmla="*/ 3045747 h 3614056"/>
              <a:gd name="connsiteX37" fmla="*/ 1068180 w 2089376"/>
              <a:gd name="connsiteY37" fmla="*/ 3045747 h 361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89376" h="3614056">
                <a:moveTo>
                  <a:pt x="321256" y="0"/>
                </a:moveTo>
                <a:cubicBezTo>
                  <a:pt x="144562" y="0"/>
                  <a:pt x="0" y="144562"/>
                  <a:pt x="0" y="321256"/>
                </a:cubicBezTo>
                <a:lnTo>
                  <a:pt x="0" y="3292801"/>
                </a:lnTo>
                <a:cubicBezTo>
                  <a:pt x="0" y="3469495"/>
                  <a:pt x="144562" y="3614057"/>
                  <a:pt x="321256" y="3614057"/>
                </a:cubicBezTo>
                <a:lnTo>
                  <a:pt x="1815047" y="3614057"/>
                </a:lnTo>
                <a:cubicBezTo>
                  <a:pt x="1991741" y="3614057"/>
                  <a:pt x="2136303" y="3469495"/>
                  <a:pt x="2136303" y="3292801"/>
                </a:cubicBezTo>
                <a:lnTo>
                  <a:pt x="2136303" y="321256"/>
                </a:lnTo>
                <a:cubicBezTo>
                  <a:pt x="2136303" y="144562"/>
                  <a:pt x="1991741" y="0"/>
                  <a:pt x="1815047" y="0"/>
                </a:cubicBezTo>
                <a:lnTo>
                  <a:pt x="321256" y="0"/>
                </a:lnTo>
                <a:close/>
                <a:moveTo>
                  <a:pt x="889115" y="309397"/>
                </a:moveTo>
                <a:lnTo>
                  <a:pt x="1247302" y="309397"/>
                </a:lnTo>
                <a:cubicBezTo>
                  <a:pt x="1270849" y="309397"/>
                  <a:pt x="1289936" y="336390"/>
                  <a:pt x="1289936" y="369650"/>
                </a:cubicBezTo>
                <a:cubicBezTo>
                  <a:pt x="1289936" y="402911"/>
                  <a:pt x="1270849" y="429903"/>
                  <a:pt x="1247302" y="429903"/>
                </a:cubicBezTo>
                <a:lnTo>
                  <a:pt x="889115" y="429903"/>
                </a:lnTo>
                <a:cubicBezTo>
                  <a:pt x="865567" y="429903"/>
                  <a:pt x="846480" y="402911"/>
                  <a:pt x="846480" y="369650"/>
                </a:cubicBezTo>
                <a:cubicBezTo>
                  <a:pt x="846480" y="336390"/>
                  <a:pt x="865567" y="309397"/>
                  <a:pt x="889115" y="309397"/>
                </a:cubicBezTo>
                <a:close/>
                <a:moveTo>
                  <a:pt x="176468" y="738905"/>
                </a:moveTo>
                <a:lnTo>
                  <a:pt x="1959892" y="738905"/>
                </a:lnTo>
                <a:lnTo>
                  <a:pt x="1959892" y="2875208"/>
                </a:lnTo>
                <a:lnTo>
                  <a:pt x="176468" y="2875208"/>
                </a:lnTo>
                <a:lnTo>
                  <a:pt x="176468" y="738905"/>
                </a:lnTo>
                <a:close/>
                <a:moveTo>
                  <a:pt x="1068180" y="3045747"/>
                </a:moveTo>
                <a:cubicBezTo>
                  <a:pt x="1068180" y="3045747"/>
                  <a:pt x="1068180" y="3045747"/>
                  <a:pt x="1068180" y="3045747"/>
                </a:cubicBezTo>
                <a:cubicBezTo>
                  <a:pt x="1178013" y="3045747"/>
                  <a:pt x="1267066" y="3134799"/>
                  <a:pt x="1267066" y="3244633"/>
                </a:cubicBezTo>
                <a:cubicBezTo>
                  <a:pt x="1267066" y="3244633"/>
                  <a:pt x="1267066" y="3244633"/>
                  <a:pt x="1267066" y="3244633"/>
                </a:cubicBezTo>
                <a:lnTo>
                  <a:pt x="1267066" y="3244633"/>
                </a:lnTo>
                <a:cubicBezTo>
                  <a:pt x="1267066" y="3244633"/>
                  <a:pt x="1267066" y="3244633"/>
                  <a:pt x="1267066" y="3244633"/>
                </a:cubicBezTo>
                <a:cubicBezTo>
                  <a:pt x="1267066" y="3354466"/>
                  <a:pt x="1178013" y="3443519"/>
                  <a:pt x="1068180" y="3443519"/>
                </a:cubicBezTo>
                <a:cubicBezTo>
                  <a:pt x="1068180" y="3443519"/>
                  <a:pt x="1068180" y="3443519"/>
                  <a:pt x="1068180" y="3443519"/>
                </a:cubicBezTo>
                <a:lnTo>
                  <a:pt x="1068180" y="3443519"/>
                </a:lnTo>
                <a:cubicBezTo>
                  <a:pt x="1068180" y="3443519"/>
                  <a:pt x="1068180" y="3443519"/>
                  <a:pt x="1068180" y="3443519"/>
                </a:cubicBezTo>
                <a:cubicBezTo>
                  <a:pt x="958346" y="3443519"/>
                  <a:pt x="869294" y="3354466"/>
                  <a:pt x="869294" y="3244633"/>
                </a:cubicBezTo>
                <a:cubicBezTo>
                  <a:pt x="869294" y="3244633"/>
                  <a:pt x="869294" y="3244633"/>
                  <a:pt x="869294" y="3244633"/>
                </a:cubicBezTo>
                <a:lnTo>
                  <a:pt x="869294" y="3244633"/>
                </a:lnTo>
                <a:cubicBezTo>
                  <a:pt x="869294" y="3244633"/>
                  <a:pt x="869294" y="3244633"/>
                  <a:pt x="869294" y="3244633"/>
                </a:cubicBezTo>
                <a:cubicBezTo>
                  <a:pt x="869294" y="3134799"/>
                  <a:pt x="958346" y="3045747"/>
                  <a:pt x="1068180" y="3045747"/>
                </a:cubicBezTo>
                <a:cubicBezTo>
                  <a:pt x="1068180" y="3045747"/>
                  <a:pt x="1068180" y="3045747"/>
                  <a:pt x="1068180" y="3045747"/>
                </a:cubicBezTo>
                <a:lnTo>
                  <a:pt x="1068180" y="3045747"/>
                </a:lnTo>
                <a:close/>
              </a:path>
            </a:pathLst>
          </a:custGeom>
          <a:solidFill>
            <a:srgbClr val="CDCDCD"/>
          </a:solidFill>
          <a:ln w="564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520EB-0F65-403D-A973-B17B2A4C2E9D}"/>
              </a:ext>
            </a:extLst>
          </p:cNvPr>
          <p:cNvSpPr txBox="1"/>
          <p:nvPr/>
        </p:nvSpPr>
        <p:spPr>
          <a:xfrm>
            <a:off x="20676800" y="28351939"/>
            <a:ext cx="8077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DCDCD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Take a picture</a:t>
            </a:r>
            <a:r>
              <a:rPr lang="en-US" sz="4800" dirty="0">
                <a:solidFill>
                  <a:srgbClr val="CDCDCD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to </a:t>
            </a:r>
            <a:br>
              <a:rPr lang="en-US" sz="4800" dirty="0">
                <a:solidFill>
                  <a:srgbClr val="CDCDCD"/>
                </a:solidFill>
                <a:latin typeface="Lato" panose="020F0502020204030203" pitchFamily="34" charset="0"/>
                <a:cs typeface="Arial" panose="020B0604020202020204" pitchFamily="34" charset="0"/>
              </a:rPr>
            </a:br>
            <a:r>
              <a:rPr lang="en-US" sz="4800" dirty="0">
                <a:solidFill>
                  <a:srgbClr val="CDCDCD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download</a:t>
            </a:r>
            <a:r>
              <a:rPr lang="en-US" sz="4800" dirty="0">
                <a:solidFill>
                  <a:srgbClr val="CDCDCD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the</a:t>
            </a:r>
            <a:r>
              <a:rPr lang="en-US" sz="4800" b="1" dirty="0">
                <a:solidFill>
                  <a:srgbClr val="CDCDCD"/>
                </a:solidFill>
                <a:latin typeface="Lato" panose="020F0502020204030203" pitchFamily="34" charset="0"/>
                <a:cs typeface="Arial" panose="020B0604020202020204" pitchFamily="34" charset="0"/>
              </a:rPr>
              <a:t> </a:t>
            </a:r>
            <a:r>
              <a:rPr lang="en-US" sz="4800" dirty="0">
                <a:solidFill>
                  <a:srgbClr val="CDCDCD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full paper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B70FBA-A2DF-453C-9792-CA6E8DB0D343}"/>
              </a:ext>
            </a:extLst>
          </p:cNvPr>
          <p:cNvCxnSpPr>
            <a:cxnSpLocks/>
          </p:cNvCxnSpPr>
          <p:nvPr/>
        </p:nvCxnSpPr>
        <p:spPr>
          <a:xfrm flipH="1">
            <a:off x="17602661" y="29259302"/>
            <a:ext cx="1297464" cy="0"/>
          </a:xfrm>
          <a:prstGeom prst="straightConnector1">
            <a:avLst/>
          </a:prstGeom>
          <a:ln w="6667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BA4CF46-E210-4322-91D1-2A41779F64E4}"/>
              </a:ext>
            </a:extLst>
          </p:cNvPr>
          <p:cNvSpPr/>
          <p:nvPr/>
        </p:nvSpPr>
        <p:spPr>
          <a:xfrm>
            <a:off x="4797069" y="5313567"/>
            <a:ext cx="4608954" cy="14866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cs typeface="Segoe UI" panose="020B0502040204020203" pitchFamily="34" charset="0"/>
              </a:rPr>
              <a:t>PRESENTER:</a:t>
            </a:r>
            <a:r>
              <a:rPr lang="en-US" sz="3600" b="1" dirty="0">
                <a:latin typeface="Lato" panose="020F0502020204030203" pitchFamily="34" charset="0"/>
                <a:cs typeface="Segoe UI" panose="020B0502040204020203" pitchFamily="34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4400" b="1" dirty="0">
                <a:highlight>
                  <a:srgbClr val="FFC107"/>
                </a:highlight>
                <a:latin typeface="Lato" panose="020F0502020204030203" pitchFamily="34" charset="0"/>
                <a:cs typeface="Segoe UI" panose="020B0502040204020203" pitchFamily="34" charset="0"/>
              </a:rPr>
              <a:t>Steinar Björnsson</a:t>
            </a:r>
            <a:endParaRPr lang="en-US" sz="4400" b="1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C155C6-7E35-4156-B9B3-271571AF60CC}"/>
              </a:ext>
            </a:extLst>
          </p:cNvPr>
          <p:cNvSpPr txBox="1"/>
          <p:nvPr/>
        </p:nvSpPr>
        <p:spPr>
          <a:xfrm>
            <a:off x="93930" y="878732"/>
            <a:ext cx="113800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1" dirty="0">
                <a:latin typeface="Lato" panose="020F0502020204030203" pitchFamily="34" charset="0"/>
                <a:cs typeface="Segoe UI" panose="020B0502040204020203" pitchFamily="34" charset="0"/>
              </a:rPr>
              <a:t>Enhancing Bank Robustness through Dynamic Control of Leverage in Contingent Convertible Bonds:</a:t>
            </a:r>
            <a:br>
              <a:rPr lang="en-US" sz="5400" i="1" dirty="0">
                <a:latin typeface="Lato" panose="020F0502020204030203" pitchFamily="34" charset="0"/>
                <a:cs typeface="Segoe UI" panose="020B0502040204020203" pitchFamily="34" charset="0"/>
              </a:rPr>
            </a:br>
            <a:r>
              <a:rPr lang="en-US" sz="5400" i="1" dirty="0">
                <a:latin typeface="Lato" panose="020F0502020204030203" pitchFamily="34" charset="0"/>
                <a:cs typeface="Segoe UI" panose="020B0502040204020203" pitchFamily="34" charset="0"/>
              </a:rPr>
              <a:t>A Case Study Analysis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F61B32-8F5A-4CA2-B549-F3CD26098007}"/>
              </a:ext>
            </a:extLst>
          </p:cNvPr>
          <p:cNvSpPr txBox="1"/>
          <p:nvPr/>
        </p:nvSpPr>
        <p:spPr>
          <a:xfrm>
            <a:off x="41935147" y="25355308"/>
            <a:ext cx="75173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400" b="1" dirty="0">
                <a:latin typeface="Lato" panose="020F0502020204030203" pitchFamily="34" charset="0"/>
                <a:cs typeface="Segoe UI" panose="020B0502040204020203" pitchFamily="34" charset="0"/>
              </a:rPr>
              <a:t>Author: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400" dirty="0">
                <a:latin typeface="Lato" panose="020F0502020204030203" pitchFamily="34" charset="0"/>
                <a:cs typeface="Segoe UI" panose="020B0502040204020203" pitchFamily="34" charset="0"/>
              </a:rPr>
              <a:t>Steinar Björnsson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4400" dirty="0">
              <a:latin typeface="Lato" panose="020F050202020403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400" b="1" dirty="0">
                <a:latin typeface="Lato" panose="020F0502020204030203" pitchFamily="34" charset="0"/>
                <a:cs typeface="Segoe UI" panose="020B0502040204020203" pitchFamily="34" charset="0"/>
              </a:rPr>
              <a:t>Supervisors</a:t>
            </a:r>
            <a:r>
              <a:rPr lang="en-US" sz="4400" dirty="0">
                <a:latin typeface="Lato" panose="020F0502020204030203" pitchFamily="34" charset="0"/>
                <a:cs typeface="Segoe UI" panose="020B0502040204020203" pitchFamily="34" charset="0"/>
              </a:rPr>
              <a:t>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400" dirty="0">
                <a:latin typeface="Lato" panose="020F0502020204030203" pitchFamily="34" charset="0"/>
                <a:cs typeface="Segoe UI" panose="020B0502040204020203" pitchFamily="34" charset="0"/>
              </a:rPr>
              <a:t>Sverrir Ólafsson,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400" dirty="0">
                <a:latin typeface="Lato" panose="020F0502020204030203" pitchFamily="34" charset="0"/>
                <a:cs typeface="Segoe UI" panose="020B0502040204020203" pitchFamily="34" charset="0"/>
              </a:rPr>
              <a:t>Maxime Segal</a:t>
            </a:r>
            <a:endParaRPr lang="en-US" sz="4400" b="1" dirty="0">
              <a:latin typeface="Lato" panose="020F050202020403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Graphic 18">
            <a:extLst>
              <a:ext uri="{FF2B5EF4-FFF2-40B4-BE49-F238E27FC236}">
                <a16:creationId xmlns:a16="http://schemas.microsoft.com/office/drawing/2014/main" id="{1B355378-8069-4F41-9F33-76FF52B1D680}"/>
              </a:ext>
            </a:extLst>
          </p:cNvPr>
          <p:cNvSpPr/>
          <p:nvPr/>
        </p:nvSpPr>
        <p:spPr>
          <a:xfrm>
            <a:off x="40636456" y="25646249"/>
            <a:ext cx="927180" cy="860662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6FC4A3D8-9319-A665-A672-CE312C41F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34429" y="26444668"/>
            <a:ext cx="5496932" cy="5496932"/>
          </a:xfrm>
          <a:prstGeom prst="rect">
            <a:avLst/>
          </a:prstGeom>
        </p:spPr>
      </p:pic>
      <p:pic>
        <p:nvPicPr>
          <p:cNvPr id="31" name="Picture 30" descr="A graph of a credit suisse&#10;&#10;AI-generated content may be incorrect.">
            <a:extLst>
              <a:ext uri="{FF2B5EF4-FFF2-40B4-BE49-F238E27FC236}">
                <a16:creationId xmlns:a16="http://schemas.microsoft.com/office/drawing/2014/main" id="{DE459FF0-F33C-F2C5-94B1-EE5A6BFE85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2895" y="12249319"/>
            <a:ext cx="19988251" cy="11992951"/>
          </a:xfrm>
          <a:prstGeom prst="rect">
            <a:avLst/>
          </a:prstGeom>
        </p:spPr>
      </p:pic>
      <p:pic>
        <p:nvPicPr>
          <p:cNvPr id="33" name="Picture 32" descr="A person in a suit and bow tie&#10;&#10;AI-generated content may be incorrect.">
            <a:extLst>
              <a:ext uri="{FF2B5EF4-FFF2-40B4-BE49-F238E27FC236}">
                <a16:creationId xmlns:a16="http://schemas.microsoft.com/office/drawing/2014/main" id="{8F0C97EC-D43B-BDAC-4EAA-3369955CD6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8" t="19414" r="14573" b="22225"/>
          <a:stretch/>
        </p:blipFill>
        <p:spPr>
          <a:xfrm>
            <a:off x="1663663" y="4851567"/>
            <a:ext cx="2230152" cy="2410691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965A0D4-4973-DF61-A4F8-AFC17572A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9513" y="29842605"/>
            <a:ext cx="8655922" cy="251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4" name="Diagram 33">
            <a:extLst>
              <a:ext uri="{FF2B5EF4-FFF2-40B4-BE49-F238E27FC236}">
                <a16:creationId xmlns:a16="http://schemas.microsoft.com/office/drawing/2014/main" id="{03FE8AC5-0246-3350-6F9E-A779BD4390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7856308"/>
              </p:ext>
            </p:extLst>
          </p:nvPr>
        </p:nvGraphicFramePr>
        <p:xfrm>
          <a:off x="1001973" y="20497810"/>
          <a:ext cx="9563989" cy="4037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36" name="Picture 35" descr="A graph of a credit suisse&#10;&#10;AI-generated content may be incorrect.">
            <a:extLst>
              <a:ext uri="{FF2B5EF4-FFF2-40B4-BE49-F238E27FC236}">
                <a16:creationId xmlns:a16="http://schemas.microsoft.com/office/drawing/2014/main" id="{B3E75CF3-EA8D-675B-B6ED-C1C39AAE3FE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73" y="25838249"/>
            <a:ext cx="9144018" cy="5486411"/>
          </a:xfrm>
          <a:prstGeom prst="rect">
            <a:avLst/>
          </a:prstGeom>
        </p:spPr>
      </p:pic>
      <p:sp>
        <p:nvSpPr>
          <p:cNvPr id="37" name="Graphic 18">
            <a:extLst>
              <a:ext uri="{FF2B5EF4-FFF2-40B4-BE49-F238E27FC236}">
                <a16:creationId xmlns:a16="http://schemas.microsoft.com/office/drawing/2014/main" id="{AF945BE7-B3DA-0B9C-149C-7A43E568F3C5}"/>
              </a:ext>
            </a:extLst>
          </p:cNvPr>
          <p:cNvSpPr/>
          <p:nvPr/>
        </p:nvSpPr>
        <p:spPr>
          <a:xfrm>
            <a:off x="40622600" y="27959964"/>
            <a:ext cx="927180" cy="860662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9" name="Picture 38" descr="A screenshot of a graph&#10;&#10;AI-generated content may be incorrect.">
            <a:extLst>
              <a:ext uri="{FF2B5EF4-FFF2-40B4-BE49-F238E27FC236}">
                <a16:creationId xmlns:a16="http://schemas.microsoft.com/office/drawing/2014/main" id="{86C1FAC5-29BB-7499-832F-C13AB1EE794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1417" y="13562049"/>
            <a:ext cx="9144018" cy="10972822"/>
          </a:xfrm>
          <a:prstGeom prst="rect">
            <a:avLst/>
          </a:prstGeom>
        </p:spPr>
      </p:pic>
      <p:pic>
        <p:nvPicPr>
          <p:cNvPr id="41" name="Picture 40" descr="A graph of a stock market&#10;&#10;AI-generated content may be incorrect.">
            <a:extLst>
              <a:ext uri="{FF2B5EF4-FFF2-40B4-BE49-F238E27FC236}">
                <a16:creationId xmlns:a16="http://schemas.microsoft.com/office/drawing/2014/main" id="{70AB06E2-5F48-8AA3-833A-D15D75784E9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1417" y="1313845"/>
            <a:ext cx="9144018" cy="1097282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36D8732-6831-D572-666F-7B9B62A2FBFF}"/>
              </a:ext>
            </a:extLst>
          </p:cNvPr>
          <p:cNvSpPr txBox="1"/>
          <p:nvPr/>
        </p:nvSpPr>
        <p:spPr>
          <a:xfrm>
            <a:off x="38693063" y="667514"/>
            <a:ext cx="11380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latin typeface="Lato" panose="020F0502020204030203" pitchFamily="34" charset="0"/>
                <a:cs typeface="Segoe UI" panose="020B0502040204020203" pitchFamily="34" charset="0"/>
              </a:rPr>
              <a:t>Input data: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96DE52-40CD-CBA0-63B0-99A191EEFE72}"/>
              </a:ext>
            </a:extLst>
          </p:cNvPr>
          <p:cNvSpPr txBox="1"/>
          <p:nvPr/>
        </p:nvSpPr>
        <p:spPr>
          <a:xfrm>
            <a:off x="38693062" y="12796572"/>
            <a:ext cx="11380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latin typeface="Lato" panose="020F0502020204030203" pitchFamily="34" charset="0"/>
                <a:cs typeface="Segoe UI" panose="020B0502040204020203" pitchFamily="34" charset="0"/>
              </a:rPr>
              <a:t>Detailed results:</a:t>
            </a:r>
          </a:p>
        </p:txBody>
      </p:sp>
    </p:spTree>
    <p:extLst>
      <p:ext uri="{BB962C8B-B14F-4D97-AF65-F5344CB8AC3E}">
        <p14:creationId xmlns:p14="http://schemas.microsoft.com/office/powerpoint/2010/main" val="333858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10016</TotalTime>
  <Words>389</Words>
  <Application>Microsoft Office PowerPoint</Application>
  <PresentationFormat>Custom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 Light</vt:lpstr>
      <vt:lpstr>Lato Black</vt:lpstr>
      <vt:lpstr>Arial</vt:lpstr>
      <vt:lpstr>Lato</vt:lpstr>
      <vt:lpstr>Calibri</vt:lpstr>
      <vt:lpstr>Office Theme</vt:lpstr>
      <vt:lpstr>The 2023 Credit Suisse banking collapse would have been mitigated if it had applied a Dynamic Control of Leverage mechanism to its AT1 debt (Contingent Convertible bonds)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Notes:  1. Correct fonts won’t load until you open this in PowerPoint (e.g., if you’re previewing this in your browser it’ll look uglier than it actually is).  2. Generate QR codes here: https://www.qrcode-monkey.com/</dc:title>
  <dc:creator>Morrison, Mike</dc:creator>
  <cp:lastModifiedBy>Steinar Björnsson</cp:lastModifiedBy>
  <cp:revision>128</cp:revision>
  <cp:lastPrinted>2025-04-01T09:30:24Z</cp:lastPrinted>
  <dcterms:created xsi:type="dcterms:W3CDTF">2019-07-02T13:39:34Z</dcterms:created>
  <dcterms:modified xsi:type="dcterms:W3CDTF">2025-04-01T10:00:34Z</dcterms:modified>
</cp:coreProperties>
</file>