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80" r:id="rId3"/>
    <p:sldId id="257" r:id="rId4"/>
    <p:sldId id="283" r:id="rId5"/>
    <p:sldId id="271" r:id="rId6"/>
    <p:sldId id="259" r:id="rId7"/>
    <p:sldId id="272" r:id="rId8"/>
    <p:sldId id="273" r:id="rId9"/>
    <p:sldId id="278" r:id="rId10"/>
    <p:sldId id="260" r:id="rId11"/>
    <p:sldId id="261" r:id="rId12"/>
    <p:sldId id="262" r:id="rId13"/>
    <p:sldId id="276" r:id="rId14"/>
    <p:sldId id="274" r:id="rId15"/>
    <p:sldId id="275" r:id="rId16"/>
    <p:sldId id="277" r:id="rId17"/>
    <p:sldId id="263" r:id="rId18"/>
    <p:sldId id="264" r:id="rId19"/>
    <p:sldId id="282" r:id="rId20"/>
    <p:sldId id="265" r:id="rId21"/>
    <p:sldId id="266" r:id="rId22"/>
    <p:sldId id="285" r:id="rId23"/>
    <p:sldId id="284" r:id="rId24"/>
    <p:sldId id="286" r:id="rId25"/>
    <p:sldId id="267" r:id="rId26"/>
    <p:sldId id="268" r:id="rId27"/>
    <p:sldId id="287" r:id="rId28"/>
    <p:sldId id="288" r:id="rId29"/>
    <p:sldId id="289" r:id="rId30"/>
    <p:sldId id="290" r:id="rId31"/>
    <p:sldId id="269" r:id="rId32"/>
    <p:sldId id="270" r:id="rId33"/>
    <p:sldId id="291" r:id="rId34"/>
    <p:sldId id="292" r:id="rId35"/>
    <p:sldId id="293" r:id="rId36"/>
    <p:sldId id="294" r:id="rId37"/>
  </p:sldIdLst>
  <p:sldSz cx="12192000" cy="6858000"/>
  <p:notesSz cx="6858000" cy="9144000"/>
  <p:defaultTextStyle>
    <a:defPPr>
      <a:defRPr lang="is-I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04" autoAdjust="0"/>
    <p:restoredTop sz="69296" autoAdjust="0"/>
  </p:normalViewPr>
  <p:slideViewPr>
    <p:cSldViewPr snapToGrid="0">
      <p:cViewPr varScale="1">
        <p:scale>
          <a:sx n="76" d="100"/>
          <a:sy n="76" d="100"/>
        </p:scale>
        <p:origin x="11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4CF16-399B-486D-AB41-6C30CB4E37EF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s-I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s-I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5C373-D85A-4E37-953A-8379C44347C4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5028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Aim to lessen the need for taxpayers to bear  the loss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84366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  <a:p>
            <a:r>
              <a:rPr lang="en-GB" b="1" dirty="0"/>
              <a:t>Pre 2008</a:t>
            </a:r>
          </a:p>
          <a:p>
            <a:endParaRPr lang="en-GB" b="1" dirty="0"/>
          </a:p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task is to analyse DCLs in real world scenarios.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FINMA announces a complete write-down of Credit Suisse </a:t>
            </a:r>
            <a:r>
              <a:rPr lang="en-GB" dirty="0" err="1"/>
              <a:t>CoCo</a:t>
            </a:r>
            <a:r>
              <a:rPr lang="en-GB" dirty="0"/>
              <a:t> bonds</a:t>
            </a:r>
            <a:endParaRPr lang="is-IS" dirty="0"/>
          </a:p>
          <a:p>
            <a:r>
              <a:rPr lang="is-IS" dirty="0"/>
              <a:t>Bondholders wiped out before shareholders</a:t>
            </a:r>
          </a:p>
          <a:p>
            <a:r>
              <a:rPr lang="is-IS" dirty="0"/>
              <a:t>Uncertainty around regulatory discretion</a:t>
            </a:r>
          </a:p>
          <a:p>
            <a:r>
              <a:rPr lang="is-IS" dirty="0"/>
              <a:t>Triggers based on book values (CET1)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as part of a rescue merger with UBS</a:t>
            </a:r>
            <a:endParaRPr lang="en-GB" b="1" dirty="0"/>
          </a:p>
          <a:p>
            <a:endParaRPr lang="en-GB" b="1" dirty="0"/>
          </a:p>
          <a:p>
            <a:r>
              <a:rPr lang="en-US" dirty="0"/>
              <a:t>The collapse of Credit Suisse in 2023 and the subsequent write-down of CHF 16 billion worth of Additional Tier 1 (AT1) </a:t>
            </a:r>
            <a:r>
              <a:rPr lang="en-US" dirty="0" err="1"/>
              <a:t>CoCo</a:t>
            </a:r>
            <a:r>
              <a:rPr lang="en-US" dirty="0"/>
              <a:t> bonds by the Swiss Financial Market Supervisory Authority (FINMA) sent shockwaves through financial markets.</a:t>
            </a: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US" dirty="0"/>
              <a:t>Market reactions were immediate, with a sharp decline in AT1 bond prices globally and increased scrutiny of </a:t>
            </a:r>
            <a:r>
              <a:rPr lang="en-US" dirty="0" err="1"/>
              <a:t>CoCo</a:t>
            </a:r>
            <a:r>
              <a:rPr lang="en-US" dirty="0"/>
              <a:t> bonds and regulatory decision-making</a:t>
            </a:r>
            <a:endParaRPr lang="en-GB" b="1" dirty="0"/>
          </a:p>
          <a:p>
            <a:endParaRPr lang="en-GB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3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52194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Market based triggers carry their own risk (manipulation)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ECN (equity recourse notes)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4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04743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799339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s-IS" b="1" dirty="0"/>
                  <a:t>Baseline parameters used to simulate DCL: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Biannual payments and adjustments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Conversion price set to the initial share price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equity: 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34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Maximum leverage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is-IS" dirty="0"/>
                  <a:t>) set at 90%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Minimum leverage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s-I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is-IS" dirty="0"/>
                  <a:t>) at 85%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s-IS" b="1" dirty="0"/>
                  <a:t>Baseline parameters used to simulate DCL: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Biannual payments and adjustments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Conversion price set to the initial share price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equity:  </a:t>
                </a:r>
                <a:r>
                  <a:rPr lang="is-IS" i="0" dirty="0">
                    <a:latin typeface="Cambria Math" panose="02040503050406030204" pitchFamily="18" charset="0"/>
                  </a:rPr>
                  <a:t>𝐶𝐻𝐹 34 𝑏𝑛</a:t>
                </a:r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Maximum leverage (</a:t>
                </a:r>
                <a:r>
                  <a:rPr lang="is-IS" b="0" i="0">
                    <a:latin typeface="Cambria Math" panose="02040503050406030204" pitchFamily="18" charset="0"/>
                  </a:rPr>
                  <a:t>𝐿_𝑐</a:t>
                </a:r>
                <a:r>
                  <a:rPr lang="is-IS" dirty="0"/>
                  <a:t>) set at 90%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Minimum leverage (</a:t>
                </a:r>
                <a:r>
                  <a:rPr lang="is-IS" b="0" i="0">
                    <a:latin typeface="Cambria Math" panose="02040503050406030204" pitchFamily="18" charset="0"/>
                  </a:rPr>
                  <a:t>𝐿_𝑚𝑖𝑛</a:t>
                </a:r>
                <a:r>
                  <a:rPr lang="is-IS" dirty="0"/>
                  <a:t>) at 85%</a:t>
                </a:r>
              </a:p>
              <a:p>
                <a:endParaRPr lang="is-IS" dirty="0"/>
              </a:p>
              <a:p>
                <a:endParaRPr lang="is-I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10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547574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2008 GFC: </a:t>
            </a:r>
            <a:r>
              <a:rPr lang="en-GB" dirty="0"/>
              <a:t>In response to the 2008 crisis, contingent convertible (</a:t>
            </a:r>
            <a:r>
              <a:rPr lang="en-GB" dirty="0" err="1"/>
              <a:t>CoCo</a:t>
            </a:r>
            <a:r>
              <a:rPr lang="en-GB" dirty="0"/>
              <a:t>) are introduced as a mechanism to strengthen bank stability by automatically converting debt into equity during financial distress.</a:t>
            </a:r>
          </a:p>
          <a:p>
            <a:endParaRPr lang="en-GB" dirty="0"/>
          </a:p>
          <a:p>
            <a:r>
              <a:rPr lang="en-GB" b="1" dirty="0"/>
              <a:t>March 19, 2023:</a:t>
            </a:r>
            <a:r>
              <a:rPr lang="en-GB" dirty="0"/>
              <a:t> The Swiss Financial Market Supervisory Authority (FINMA) announces the complete write-down of Credit Suisse's Additional Tier 1 (AT1) bonds, amounting to approximately CHF 16 billion.</a:t>
            </a:r>
          </a:p>
          <a:p>
            <a:endParaRPr lang="en-GB" dirty="0"/>
          </a:p>
          <a:p>
            <a:r>
              <a:rPr lang="en-GB" b="1" dirty="0"/>
              <a:t>Going forward: </a:t>
            </a:r>
            <a:r>
              <a:rPr lang="en-GB" dirty="0"/>
              <a:t>Dynamic Control of Leverage (DCL) introduced to prevent sudden drawdowns by only drawing down interest payments during times of high leverage, therefore gradually adjusting the balance sheet. </a:t>
            </a:r>
          </a:p>
          <a:p>
            <a:endParaRPr lang="en-GB" dirty="0"/>
          </a:p>
          <a:p>
            <a:r>
              <a:rPr lang="en-GB" dirty="0"/>
              <a:t>My task is to analyse DCLs in real world scenarios.</a:t>
            </a:r>
            <a:endParaRPr lang="en-GB" b="1" dirty="0"/>
          </a:p>
          <a:p>
            <a:endParaRPr lang="en-GB" dirty="0"/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12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431712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s-I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Total AT1 debt for Deutsche Bank in 31 December 2024</a:t>
            </a:r>
            <a:endParaRPr lang="is-I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17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785830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s-IS" dirty="0"/>
              <a:t>Time can be used for additonal actions like merger deals or fixing the balance sheets of the 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26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614652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5C373-D85A-4E37-953A-8379C44347C4}" type="slidenum">
              <a:rPr lang="is-IS" smtClean="0"/>
              <a:t>31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047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BDBC-4A70-C694-22F0-CBEC64613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60CD32-1CF4-FF97-32A6-14873F92E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6F51-B4E2-B107-3BEE-E6E8B0919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C7AC-6134-159D-604D-CC787118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3588-135F-F48C-A19B-4CC7ACF03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84741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257F-9463-1F00-C8DE-3D4098DA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DEDB2-0614-2A73-BB93-0B163F503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4BAB-690A-6829-D6AE-9FD12CB0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86095-1A50-668F-CB8B-8E52E268A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65B88-DEF2-5069-59BD-6BB1F04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4249063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DDB52-5E57-4918-5B79-E8969E2125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337A7-C81D-C8CB-9559-6E7D5135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3B39-A424-5A1D-153C-50DD4701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821E-3704-AC27-35C9-0420B6D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6A9E8-AB09-62D8-C3AF-26C17B9D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183447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E8E6-0923-6E17-C62C-B666ED49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5C65-052F-CC9C-8F6A-2410A00ED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F755B-AD40-9A36-A784-69091351C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B0B7-80E7-6842-0EB6-41A4B16A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842C-4C6F-017B-1996-CB354BDB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3985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6E8D-6BEC-C7D9-9350-0AA07E42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3579C-FC70-F5C1-3E06-E552669D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F7253-D98D-ADDE-340F-4E9538DB5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59605-8B24-A85E-8685-F2747964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1F3F0-414D-E050-DC71-278DF461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296700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F399-7E72-EF5F-359C-2FC185DC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B511E-871C-B847-9C30-7EFE12F9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5425D-A5D0-C4AA-472B-4F61124EF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C40AE-2A47-8C9D-C22D-7AE1F107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D603-B535-98C8-DE3A-3FABFEB0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EC673-7EFA-3FA1-CE67-A2392F92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2077533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31DD-EED3-2D25-1C49-8F2462D39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A0375-B07E-D42F-0D13-F423C502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0B148-F5B6-29CF-4814-A747410C7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6E59D-9173-70EF-6E5E-738B66287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6ECC-D08F-35C7-7D32-35599B981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B9880-6850-92E5-D04B-96E60CDD8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466E5-E039-DD30-8DCE-08F39B3ED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6D312-650D-B51E-57B1-DFEB1A1C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196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7252-6CBD-0E3A-31BE-B60E0CB3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55C4-8CF7-88F2-060D-F1C47EE49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AECC2A-7EE8-ED21-1169-1E73A57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25B5D-3DA8-6F50-6FC5-D1E05B45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1795904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E93F04-791E-274B-B682-59EB4459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969E9-728D-4D2F-7E71-6F77AF5A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67AE6-DB28-4E8B-1D93-F4885619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87351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0ED-BCC1-B7BA-1BF3-D9F34AE6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8EC00-F615-EA5B-DF02-EA36A7901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BFEF3-D7DC-4E76-CA06-773DDD45D9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5DF5-2B1D-9A23-A472-B1596944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8D9CC-6C0B-E614-1841-DD34FF343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518B-886D-DB8F-60B9-427924DE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22482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BD2D4-C187-91D7-1388-29288FF98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B1DEB-BCDF-1548-5734-EF5620E77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s-I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465B-1425-BE2B-94EE-5401AEC3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D94C7-8AD1-DA4A-4676-609813145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ED7F4-7A2D-94E6-89DB-D6E1730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s-I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F421D-DC37-F720-8351-5EAD70E9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64635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510B1-828D-485D-59F8-73976105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s-I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7BE9E-EBB8-5A79-676A-C8B0FF6C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s-I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AC05-AA56-884A-C1F9-BACE4AD05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BF23D-AF95-4D60-B039-3CC323E1D905}" type="datetimeFigureOut">
              <a:rPr lang="is-IS" smtClean="0"/>
              <a:t>25.5.2025</a:t>
            </a:fld>
            <a:endParaRPr lang="is-I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6CD5-4BF2-FDFD-6DC3-4D5989E2F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s-I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707B3-7886-AFE5-56AA-4D070721D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A888C-4547-4AB8-B9D4-B8096DF3B6D7}" type="slidenum">
              <a:rPr lang="is-IS" smtClean="0"/>
              <a:t>‹#›</a:t>
            </a:fld>
            <a:endParaRPr lang="is-IS"/>
          </a:p>
        </p:txBody>
      </p:sp>
    </p:spTree>
    <p:extLst>
      <p:ext uri="{BB962C8B-B14F-4D97-AF65-F5344CB8AC3E}">
        <p14:creationId xmlns:p14="http://schemas.microsoft.com/office/powerpoint/2010/main" val="391067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s-I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F89E0-139C-A383-EAD3-049F7E093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463" y="268619"/>
            <a:ext cx="11077073" cy="2605395"/>
          </a:xfrm>
        </p:spPr>
        <p:txBody>
          <a:bodyPr>
            <a:no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Bank Robustness through Dynamic Control of Leverage (DCL) in Contingent Convertible Bonds (CoCos): A Case Study Analysis</a:t>
            </a:r>
            <a:endParaRPr lang="is-IS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4FFDF-144D-92DF-5448-F13CB6D4B824}"/>
              </a:ext>
            </a:extLst>
          </p:cNvPr>
          <p:cNvSpPr txBox="1"/>
          <p:nvPr/>
        </p:nvSpPr>
        <p:spPr>
          <a:xfrm>
            <a:off x="2983832" y="3183886"/>
            <a:ext cx="62243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000" b="1" dirty="0"/>
              <a:t>Steinar Björnsson</a:t>
            </a:r>
          </a:p>
          <a:p>
            <a:pPr algn="ctr"/>
            <a:endParaRPr lang="is-IS" dirty="0"/>
          </a:p>
          <a:p>
            <a:pPr algn="ctr"/>
            <a:r>
              <a:rPr lang="en-US" dirty="0"/>
              <a:t>Thesis of 30 ECTS credits submitted to the Department of Engineering at Reykjavík University in partial fulfillment of the requirements for the degree of Master of Science</a:t>
            </a:r>
            <a:endParaRPr lang="is-I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49BA61-E4A4-0D4C-856C-0479BC4457DD}"/>
              </a:ext>
            </a:extLst>
          </p:cNvPr>
          <p:cNvSpPr txBox="1"/>
          <p:nvPr/>
        </p:nvSpPr>
        <p:spPr>
          <a:xfrm>
            <a:off x="3765883" y="4787562"/>
            <a:ext cx="4660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Supervisor: Dr. Sverrir Ólafsson</a:t>
            </a:r>
          </a:p>
          <a:p>
            <a:pPr algn="ctr"/>
            <a:r>
              <a:rPr lang="is-IS" dirty="0"/>
              <a:t>Co-Supervisor: Dr. Maxime Elliott Tullio Segal</a:t>
            </a:r>
          </a:p>
          <a:p>
            <a:pPr algn="ctr"/>
            <a:r>
              <a:rPr lang="is-IS" dirty="0"/>
              <a:t>Examiner: Yngvi Harðarson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5261F-8EEF-4639-1378-809221F328A1}"/>
              </a:ext>
            </a:extLst>
          </p:cNvPr>
          <p:cNvSpPr txBox="1"/>
          <p:nvPr/>
        </p:nvSpPr>
        <p:spPr>
          <a:xfrm>
            <a:off x="3765883" y="5806464"/>
            <a:ext cx="4660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dirty="0"/>
              <a:t>26. May 2025</a:t>
            </a:r>
          </a:p>
        </p:txBody>
      </p:sp>
    </p:spTree>
    <p:extLst>
      <p:ext uri="{BB962C8B-B14F-4D97-AF65-F5344CB8AC3E}">
        <p14:creationId xmlns:p14="http://schemas.microsoft.com/office/powerpoint/2010/main" val="1399879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1774-26CD-2117-FDA7-866CA753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Parameters for DCL modelling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6EC6B4-D874-5EB5-ABC4-82FD9724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078344"/>
                  </p:ext>
                </p:extLst>
              </p:nvPr>
            </p:nvGraphicFramePr>
            <p:xfrm>
              <a:off x="2032000" y="2209800"/>
              <a:ext cx="8128000" cy="33536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45000">
                      <a:extLst>
                        <a:ext uri="{9D8B030D-6E8A-4147-A177-3AD203B41FA5}">
                          <a16:colId xmlns:a16="http://schemas.microsoft.com/office/drawing/2014/main" val="3991051541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66181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061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Initial</a:t>
                          </a:r>
                          <a:r>
                            <a:rPr lang="is-IS" baseline="0" dirty="0"/>
                            <a:t> n</a:t>
                          </a:r>
                          <a:r>
                            <a:rPr lang="is-IS" dirty="0"/>
                            <a:t>ominal debt value,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AT1 debt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03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Maturity of bond in years,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363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Frequency of payments &amp; adjustments,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7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Annual cost of debt,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22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Initial number of shares, </a:t>
                          </a:r>
                          <a14:m>
                            <m:oMath xmlns:m="http://schemas.openxmlformats.org/officeDocument/2006/math"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shares outstanding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3558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Conversion price,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initial share price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71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Critical (maximum</a:t>
                          </a:r>
                          <a:r>
                            <a:rPr lang="is-IS" dirty="0"/>
                            <a:t>)</a:t>
                          </a:r>
                          <a:r>
                            <a:rPr lang="en-US" dirty="0"/>
                            <a:t> leverage threshold,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4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Minimum leverage threshold,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is-IS" i="1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sub>
                              </m:sSub>
                              <m:r>
                                <a:rPr lang="is-IS" i="1" dirty="0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oMath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142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66EC6B4-D874-5EB5-ABC4-82FD97242B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7078344"/>
                  </p:ext>
                </p:extLst>
              </p:nvPr>
            </p:nvGraphicFramePr>
            <p:xfrm>
              <a:off x="2032000" y="2209800"/>
              <a:ext cx="8128000" cy="335368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445000">
                      <a:extLst>
                        <a:ext uri="{9D8B030D-6E8A-4147-A177-3AD203B41FA5}">
                          <a16:colId xmlns:a16="http://schemas.microsoft.com/office/drawing/2014/main" val="3991051541"/>
                        </a:ext>
                      </a:extLst>
                    </a:gridCol>
                    <a:gridCol w="3683000">
                      <a:extLst>
                        <a:ext uri="{9D8B030D-6E8A-4147-A177-3AD203B41FA5}">
                          <a16:colId xmlns:a16="http://schemas.microsoft.com/office/drawing/2014/main" val="661818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Parameters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is-IS" b="1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061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106557" r="-83014" b="-7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AT1 debt 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92033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206557" r="-83014" b="-6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53634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306557" r="-83014" b="-5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72780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406557" r="-83014" b="-4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7.5%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822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506557" r="-83014" b="-3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shares outstanding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235584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587302" r="-83014" b="-2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i="1" dirty="0"/>
                            <a:t>Set to historical initial share price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2716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709836" r="-83014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940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3"/>
                          <a:stretch>
                            <a:fillRect l="-137" t="-809836" r="-83014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dirty="0"/>
                            <a:t>0.85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071424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822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28106-EFC5-F012-B7DB-5967D9B6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Case studies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75C24-9600-4CA7-D353-0EEB2BB1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5449"/>
            <a:ext cx="7956176" cy="2235387"/>
          </a:xfrm>
        </p:spPr>
        <p:txBody>
          <a:bodyPr/>
          <a:lstStyle/>
          <a:p>
            <a:r>
              <a:rPr lang="en-GB" b="1" dirty="0"/>
              <a:t>Credit Suisse</a:t>
            </a:r>
            <a:r>
              <a:rPr lang="en-GB" dirty="0"/>
              <a:t> - Severe crisis and collapse</a:t>
            </a:r>
          </a:p>
          <a:p>
            <a:r>
              <a:rPr lang="en-GB" b="1" dirty="0" err="1"/>
              <a:t>Detusche</a:t>
            </a:r>
            <a:r>
              <a:rPr lang="en-GB" b="1" dirty="0"/>
              <a:t> Bank </a:t>
            </a:r>
            <a:r>
              <a:rPr lang="en-GB" dirty="0"/>
              <a:t>- Moderate stress</a:t>
            </a:r>
          </a:p>
          <a:p>
            <a:r>
              <a:rPr lang="en-GB" b="1" dirty="0"/>
              <a:t>Lehman Brothers </a:t>
            </a:r>
            <a:r>
              <a:rPr lang="en-GB" dirty="0"/>
              <a:t>- Rapid systemic collapse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50062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EFC6-88ED-8221-A7E8-0325F841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Credit Suisse</a:t>
            </a:r>
            <a:endParaRPr lang="is-I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B1C43-DE8F-D7D8-A9AC-585FF69FC27B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to historical AT1 debt (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10.2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is-I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𝐶𝐻𝐹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301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=3.4%</m:t>
                    </m:r>
                  </m:oMath>
                </a14:m>
                <a:endParaRPr lang="is-I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2B1C43-DE8F-D7D8-A9AC-585FF69F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6096000" cy="1200329"/>
              </a:xfrm>
              <a:prstGeom prst="rect">
                <a:avLst/>
              </a:prstGeom>
              <a:blipFill>
                <a:blip r:embed="rId3"/>
                <a:stretch>
                  <a:fillRect l="-900" t="-3046" b="-81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E064FB6B-B81E-1515-EAED-6DA5F302C3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312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9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83D93-B936-E341-DC72-A79821E8E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number of payments&#10;&#10;AI-generated content may be incorrect.">
            <a:extLst>
              <a:ext uri="{FF2B5EF4-FFF2-40B4-BE49-F238E27FC236}">
                <a16:creationId xmlns:a16="http://schemas.microsoft.com/office/drawing/2014/main" id="{0946FC5F-5946-9EED-13FA-59178EFA5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548641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A6340F-16F7-868B-E545-8D3BA1153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17" y="5829194"/>
            <a:ext cx="4944165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5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showing a number of different critical times&#10;&#10;AI-generated content may be incorrect.">
            <a:extLst>
              <a:ext uri="{FF2B5EF4-FFF2-40B4-BE49-F238E27FC236}">
                <a16:creationId xmlns:a16="http://schemas.microsoft.com/office/drawing/2014/main" id="{25BF267D-1C92-937F-B1EB-C683F261C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209544"/>
            <a:ext cx="9144018" cy="5486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1E7A-B0C5-A3B1-954A-044AEA544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86" y="5695955"/>
            <a:ext cx="3410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2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51D6-AF3F-A3C2-82A2-3FA7242D9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249FBF22-CDC9-2AF9-A3C6-D6E81724D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52394"/>
            <a:ext cx="9144018" cy="548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9C71A1-0E7C-A833-D4E5-38BA10FD9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82" y="5638805"/>
            <a:ext cx="330563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5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746A2-26D8-6E5C-78B2-BCE6395F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financial graph&#10;&#10;AI-generated content may be incorrect.">
            <a:extLst>
              <a:ext uri="{FF2B5EF4-FFF2-40B4-BE49-F238E27FC236}">
                <a16:creationId xmlns:a16="http://schemas.microsoft.com/office/drawing/2014/main" id="{6817CCC2-6C32-27D0-F772-385D52E60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228594"/>
            <a:ext cx="9144018" cy="54864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49DC97-F419-C458-532C-84B68C50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08" y="5600535"/>
            <a:ext cx="3829584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3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284C-09A9-9EBF-FA77-0DC9E580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286250" cy="1325563"/>
          </a:xfrm>
        </p:spPr>
        <p:txBody>
          <a:bodyPr/>
          <a:lstStyle/>
          <a:p>
            <a:r>
              <a:rPr lang="en-GB" dirty="0"/>
              <a:t>Deutsche Bank - Moderate stress</a:t>
            </a:r>
            <a:endParaRPr lang="is-I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FFC93B5B-8C00-FEB8-00BB-4D2C6DB03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746" y="0"/>
            <a:ext cx="428625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671F2-B9A5-7532-0090-9022C46F2415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52588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to historical AT1 debt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s-IS" dirty="0">
                        <a:latin typeface="Cambria Math" panose="02040503050406030204" pitchFamily="18" charset="0"/>
                      </a:rPr>
                      <m:t>E</m:t>
                    </m:r>
                    <m:r>
                      <m:rPr>
                        <m:sty m:val="p"/>
                      </m:rPr>
                      <a:rPr lang="is-IS" b="0" i="0" dirty="0" smtClean="0">
                        <a:latin typeface="Cambria Math" panose="02040503050406030204" pitchFamily="18" charset="0"/>
                      </a:rPr>
                      <m:t>UR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 4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r>
                  <a:rPr lang="is-IS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EUR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242.6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is-I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5671F2-B9A5-7532-0090-9022C46F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5258841" cy="1200329"/>
              </a:xfrm>
              <a:prstGeom prst="rect">
                <a:avLst/>
              </a:prstGeom>
              <a:blipFill>
                <a:blip r:embed="rId4"/>
                <a:stretch>
                  <a:fillRect l="-1044" t="-3046" b="-8122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9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CEF3F-83D1-8A6E-3ACD-5FE5FC7A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Lehman Brothers – Rapid systemic collapse</a:t>
            </a:r>
            <a:endParaRPr lang="is-IS" dirty="0"/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B29EF661-A664-3A96-8ADF-586B1E6AB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"/>
            <a:ext cx="4058047" cy="6492875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7B990-8F8C-4CAE-A298-41D22DAA0CB8}"/>
                  </a:ext>
                </a:extLst>
              </p:cNvPr>
              <p:cNvSpPr txBox="1"/>
              <p:nvPr/>
            </p:nvSpPr>
            <p:spPr>
              <a:xfrm>
                <a:off x="1039905" y="2098212"/>
                <a:ext cx="525884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nominal value set to same proportion as Credit Suisse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Initial total debt: EUR</a:t>
                </a:r>
                <a14:m>
                  <m:oMath xmlns:m="http://schemas.openxmlformats.org/officeDocument/2006/math"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38.5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𝑏𝑛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is-IS" dirty="0"/>
                  <a:t>Ratio of DCL to toal debt,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s-I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is-IS" i="1" dirty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is-IS" dirty="0"/>
              </a:p>
              <a:p>
                <a:pPr marL="342900" indent="-342900">
                  <a:buFont typeface="+mj-lt"/>
                  <a:buAutoNum type="arabicPeriod"/>
                </a:pPr>
                <a:endParaRPr lang="is-I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67B990-8F8C-4CAE-A298-41D22DAA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5" y="2098212"/>
                <a:ext cx="5258841" cy="1477328"/>
              </a:xfrm>
              <a:prstGeom prst="rect">
                <a:avLst/>
              </a:prstGeom>
              <a:blipFill>
                <a:blip r:embed="rId3"/>
                <a:stretch>
                  <a:fillRect l="-1044" t="-2469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064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19820-03FB-A40B-2829-5BA8DA0E2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Case Studies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644E-B391-CB6B-BFA2-EEB164B8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Deutsche Bank </a:t>
            </a:r>
            <a:r>
              <a:rPr lang="en-GB" dirty="0"/>
              <a:t>- Moderate stress</a:t>
            </a:r>
          </a:p>
          <a:p>
            <a:pPr lvl="1"/>
            <a:r>
              <a:rPr lang="en-GB" dirty="0"/>
              <a:t>No collapse scenario - greater value for bondholders</a:t>
            </a:r>
          </a:p>
          <a:p>
            <a:r>
              <a:rPr lang="en-GB" b="1" dirty="0"/>
              <a:t>Credit Suisse</a:t>
            </a:r>
            <a:r>
              <a:rPr lang="en-GB" dirty="0"/>
              <a:t> - Severe crisis and collapse</a:t>
            </a:r>
          </a:p>
          <a:p>
            <a:pPr lvl="1"/>
            <a:r>
              <a:rPr lang="en-GB" dirty="0"/>
              <a:t>DCL effectively delays the collapse</a:t>
            </a:r>
          </a:p>
          <a:p>
            <a:r>
              <a:rPr lang="en-GB" b="1" dirty="0"/>
              <a:t>Lehman Brothers </a:t>
            </a:r>
            <a:r>
              <a:rPr lang="en-GB" dirty="0"/>
              <a:t>- Rapid systemic collapse</a:t>
            </a:r>
          </a:p>
          <a:p>
            <a:pPr lvl="1"/>
            <a:r>
              <a:rPr lang="en-GB" dirty="0"/>
              <a:t>DCL has a limited effect for a very rapid collapse</a:t>
            </a:r>
            <a:endParaRPr lang="is-IS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42954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DB82-080B-8B25-C7A7-D49B0419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0875"/>
            <a:ext cx="10515600" cy="1325563"/>
          </a:xfrm>
        </p:spPr>
        <p:txBody>
          <a:bodyPr/>
          <a:lstStyle/>
          <a:p>
            <a:pPr algn="ctr"/>
            <a:r>
              <a:rPr lang="is-IS" dirty="0"/>
              <a:t>Contingent Convertible </a:t>
            </a:r>
            <a:r>
              <a:rPr lang="is-IS" sz="4000" dirty="0"/>
              <a:t>Bonds</a:t>
            </a:r>
            <a:r>
              <a:rPr lang="is-IS" dirty="0"/>
              <a:t> (CoCos)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0748D-59B6-BC88-8F78-8140A980D1B3}"/>
              </a:ext>
            </a:extLst>
          </p:cNvPr>
          <p:cNvSpPr txBox="1">
            <a:spLocks/>
          </p:cNvSpPr>
          <p:nvPr/>
        </p:nvSpPr>
        <p:spPr>
          <a:xfrm>
            <a:off x="2667000" y="3121819"/>
            <a:ext cx="6858000" cy="99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s-IS" sz="2400" i="1" dirty="0"/>
              <a:t>Bonds that are automatically converted into equity (or written down) during financial distress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CC686-4C5D-D020-BD00-50FD8305DA4C}"/>
              </a:ext>
            </a:extLst>
          </p:cNvPr>
          <p:cNvSpPr txBox="1"/>
          <p:nvPr/>
        </p:nvSpPr>
        <p:spPr>
          <a:xfrm>
            <a:off x="2362200" y="4588431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/>
              <a:t>Aim is to avoid taxpayer-funded bailouts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/>
              <a:t>Common conversion triggers are CET1 ratio of less than 7% or 5.125%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s-IS" dirty="0"/>
              <a:t>Most CoCos allow the regulator to force a conversion</a:t>
            </a:r>
          </a:p>
        </p:txBody>
      </p:sp>
    </p:spTree>
    <p:extLst>
      <p:ext uri="{BB962C8B-B14F-4D97-AF65-F5344CB8AC3E}">
        <p14:creationId xmlns:p14="http://schemas.microsoft.com/office/powerpoint/2010/main" val="6843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9192DCF-A6E1-1CA7-8412-0E8DF2D6E5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37824"/>
                  </p:ext>
                </p:extLst>
              </p:nvPr>
            </p:nvGraphicFramePr>
            <p:xfrm>
              <a:off x="3651792" y="2872740"/>
              <a:ext cx="48884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018505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196557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F9192DCF-A6E1-1CA7-8412-0E8DF2D6E5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37824"/>
                  </p:ext>
                </p:extLst>
              </p:nvPr>
            </p:nvGraphicFramePr>
            <p:xfrm>
              <a:off x="3651792" y="2872740"/>
              <a:ext cx="4888416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3354">
                      <a:extLst>
                        <a:ext uri="{9D8B030D-6E8A-4147-A177-3AD203B41FA5}">
                          <a16:colId xmlns:a16="http://schemas.microsoft.com/office/drawing/2014/main" val="185481089"/>
                        </a:ext>
                      </a:extLst>
                    </a:gridCol>
                    <a:gridCol w="2018505">
                      <a:extLst>
                        <a:ext uri="{9D8B030D-6E8A-4147-A177-3AD203B41FA5}">
                          <a16:colId xmlns:a16="http://schemas.microsoft.com/office/drawing/2014/main" val="678669351"/>
                        </a:ext>
                      </a:extLst>
                    </a:gridCol>
                    <a:gridCol w="2196557">
                      <a:extLst>
                        <a:ext uri="{9D8B030D-6E8A-4147-A177-3AD203B41FA5}">
                          <a16:colId xmlns:a16="http://schemas.microsoft.com/office/drawing/2014/main" val="27924344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This paper</a:t>
                          </a:r>
                          <a:endParaRPr lang="is-I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b="1" dirty="0"/>
                            <a:t>Original DCL paper</a:t>
                          </a:r>
                          <a:endParaRPr lang="is-I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255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106557" r="-631818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0.85</a:t>
                          </a:r>
                          <a:endParaRPr lang="is-I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0.5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99864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blipFill>
                          <a:blip r:embed="rId2"/>
                          <a:stretch>
                            <a:fillRect l="-909" t="-206557" r="-631818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0.8</a:t>
                          </a:r>
                          <a:endParaRPr lang="is-I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68331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2754B4F6-46E0-8C78-824B-73DFE47B3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52440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BDAA-C158-BC91-83D3-558A59198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69E5-5BA3-4EAF-C0A0-B62C01A50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9495" cy="879475"/>
          </a:xfrm>
        </p:spPr>
        <p:txBody>
          <a:bodyPr/>
          <a:lstStyle/>
          <a:p>
            <a:r>
              <a:rPr lang="en-GB" dirty="0"/>
              <a:t>Leverage adjustment asymmetry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B87413B-F500-E959-EC98-D829F299D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7" y="67235"/>
            <a:ext cx="4244228" cy="6790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07C1A-8C99-E7DD-D6A8-506930ABC969}"/>
                  </a:ext>
                </a:extLst>
              </p:cNvPr>
              <p:cNvSpPr txBox="1"/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307C1A-8C99-E7DD-D6A8-506930ABC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ED5D48-098E-0B53-2B0E-149FCAD72180}"/>
                  </a:ext>
                </a:extLst>
              </p:cNvPr>
              <p:cNvSpPr txBox="1"/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ED5D48-098E-0B53-2B0E-149FCAD72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3E0935-382E-185D-BE36-7A4B52CE7366}"/>
              </a:ext>
            </a:extLst>
          </p:cNvPr>
          <p:cNvSpPr txBox="1">
            <a:spLocks/>
          </p:cNvSpPr>
          <p:nvPr/>
        </p:nvSpPr>
        <p:spPr>
          <a:xfrm>
            <a:off x="838199" y="3984186"/>
            <a:ext cx="6045595" cy="16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Minimum leverage adjustments require larger top-up loan issuances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246595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49CDA-1D2B-32B6-91C3-3D6FBAC62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3658-C4AA-A42E-BF70-8864EBE13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D9276-CC50-CBBC-F049-CA49831E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9495" cy="879475"/>
          </a:xfrm>
        </p:spPr>
        <p:txBody>
          <a:bodyPr/>
          <a:lstStyle/>
          <a:p>
            <a:r>
              <a:rPr lang="en-GB" dirty="0"/>
              <a:t>Leverage adjustment asymmetry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78DFBF1-790D-7D88-6778-B8B42D2EF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7" y="67235"/>
            <a:ext cx="4244228" cy="6790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963BD-3C8E-AA45-901E-A3C8EA99849C}"/>
                  </a:ext>
                </a:extLst>
              </p:cNvPr>
              <p:cNvSpPr txBox="1"/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963BD-3C8E-AA45-901E-A3C8EA998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735A65-0318-0951-825E-7CD45A2D6AF8}"/>
                  </a:ext>
                </a:extLst>
              </p:cNvPr>
              <p:cNvSpPr txBox="1"/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735A65-0318-0951-825E-7CD45A2D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EF7295D-58CD-0A26-14F8-CAD054FB65C1}"/>
              </a:ext>
            </a:extLst>
          </p:cNvPr>
          <p:cNvSpPr txBox="1">
            <a:spLocks/>
          </p:cNvSpPr>
          <p:nvPr/>
        </p:nvSpPr>
        <p:spPr>
          <a:xfrm>
            <a:off x="838199" y="3984186"/>
            <a:ext cx="6045595" cy="16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Minimum leverage adjustments require larger top-up loan issuances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906349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51554B-AD63-A9C1-9580-90F3CF32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1137" cy="1325563"/>
          </a:xfrm>
        </p:spPr>
        <p:txBody>
          <a:bodyPr/>
          <a:lstStyle/>
          <a:p>
            <a:r>
              <a:rPr lang="en-GB" dirty="0"/>
              <a:t>Results of Higher Leverage Thresholds</a:t>
            </a:r>
            <a:endParaRPr lang="is-I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42BD9A-7828-24BB-B21F-5EE16ECD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28" y="2568310"/>
            <a:ext cx="2897721" cy="2514808"/>
          </a:xfrm>
          <a:prstGeom prst="rect">
            <a:avLst/>
          </a:prstGeom>
        </p:spPr>
      </p:pic>
      <p:pic>
        <p:nvPicPr>
          <p:cNvPr id="10" name="Picture 9" descr="A graph with a line&#10;&#10;AI-generated content may be incorrect.">
            <a:extLst>
              <a:ext uri="{FF2B5EF4-FFF2-40B4-BE49-F238E27FC236}">
                <a16:creationId xmlns:a16="http://schemas.microsoft.com/office/drawing/2014/main" id="{7CBA6D53-7067-5F86-300D-4C4929669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10" y="2119915"/>
            <a:ext cx="6126490" cy="364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310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C60D-6B8F-58A4-989D-3CF98DF1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4260-E9B7-E345-0C31-AD172DE2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359495" cy="879475"/>
          </a:xfrm>
        </p:spPr>
        <p:txBody>
          <a:bodyPr/>
          <a:lstStyle/>
          <a:p>
            <a:r>
              <a:rPr lang="en-GB" dirty="0"/>
              <a:t>Leverage adjustment asymmetry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67D89F66-0F4B-1E4B-0E04-9F28016C0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017" y="67235"/>
            <a:ext cx="4244228" cy="67907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9735BD-1D05-72E0-910D-FCBB7983C2A3}"/>
                  </a:ext>
                </a:extLst>
              </p:cNvPr>
              <p:cNvSpPr txBox="1"/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r>
                            <a:rPr lang="is-I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s-I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ptos" panose="020B0004020202020204" pitchFamily="34" charset="0"/>
                            </a:rPr>
                            <m:t>)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9735BD-1D05-72E0-910D-FCBB7983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0067" y="4650098"/>
                <a:ext cx="5791200" cy="1357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B852A-522D-AEEF-69D4-CEB3CD339720}"/>
                  </a:ext>
                </a:extLst>
              </p:cNvPr>
              <p:cNvSpPr txBox="1"/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ptos" panose="020B00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is-I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ptos" panose="020B00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s-IS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ptos" panose="020B0004020202020204" pitchFamily="34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sz="20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ptos" panose="020B00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8B852A-522D-AEEF-69D4-CEB3CD339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61" y="2365833"/>
                <a:ext cx="3420556" cy="13487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B50F86-6CDD-FD86-77F9-777D155AB90D}"/>
              </a:ext>
            </a:extLst>
          </p:cNvPr>
          <p:cNvSpPr txBox="1">
            <a:spLocks/>
          </p:cNvSpPr>
          <p:nvPr/>
        </p:nvSpPr>
        <p:spPr>
          <a:xfrm>
            <a:off x="838199" y="3984186"/>
            <a:ext cx="6045595" cy="162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Minimum leverage adjustments require larger top-up loan issuances</a:t>
            </a:r>
            <a:endParaRPr lang="is-I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C2EEAD-1B3E-488E-4CBF-EA9DAB21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10450" cy="1325563"/>
          </a:xfrm>
        </p:spPr>
        <p:txBody>
          <a:bodyPr/>
          <a:lstStyle/>
          <a:p>
            <a:r>
              <a:rPr lang="en-GB" dirty="0"/>
              <a:t>Solving leverage adjustment asymmetry</a:t>
            </a: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427711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94DE-8FCD-E507-1417-09C0B835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401050" cy="1325563"/>
          </a:xfrm>
        </p:spPr>
        <p:txBody>
          <a:bodyPr/>
          <a:lstStyle/>
          <a:p>
            <a:r>
              <a:rPr lang="en-GB" dirty="0"/>
              <a:t>Solving leverage adjustment asymmetry</a:t>
            </a:r>
            <a:endParaRPr lang="is-IS" dirty="0"/>
          </a:p>
        </p:txBody>
      </p:sp>
      <p:pic>
        <p:nvPicPr>
          <p:cNvPr id="6" name="Picture 5" descr="A graph with a line&#10;&#10;AI-generated content may be incorrect.">
            <a:extLst>
              <a:ext uri="{FF2B5EF4-FFF2-40B4-BE49-F238E27FC236}">
                <a16:creationId xmlns:a16="http://schemas.microsoft.com/office/drawing/2014/main" id="{7E532B93-6D3E-D366-AD19-3DD24E0EA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133" y="2114550"/>
            <a:ext cx="5647606" cy="335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A171DC-FA7E-888C-128A-3C6DA00EE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6170"/>
            <a:ext cx="453453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3EFBC-A73A-C5F0-9F44-E730DDBF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– Time gained under DCL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9D9E-879C-B671-2B05-647CAE896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2087"/>
            <a:ext cx="10515600" cy="22320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s-IS" dirty="0"/>
              <a:t>Rather than preventing banks from collapsing, the additional time gained before collapse should not be underestimated.</a:t>
            </a:r>
          </a:p>
          <a:p>
            <a:pPr marL="0" indent="0">
              <a:buNone/>
            </a:pPr>
            <a:r>
              <a:rPr lang="is-IS" dirty="0"/>
              <a:t>The parameters of DCL bonds could even be determined with the goal of achieving a certain amount of time gained.</a:t>
            </a:r>
          </a:p>
          <a:p>
            <a:pPr marL="0" indent="0">
              <a:buNone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73124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CE9-0EBD-87E0-B8B6-0256E38F3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3CF89-B611-980C-46B1-0C06875C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– Time as a design objective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C85B-C94F-03EA-5A48-C799B7CB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Time gained before collapse</a:t>
            </a:r>
          </a:p>
          <a:p>
            <a:endParaRPr lang="is-IS" dirty="0"/>
          </a:p>
          <a:p>
            <a:endParaRPr lang="is-IS" dirty="0"/>
          </a:p>
          <a:p>
            <a:r>
              <a:rPr lang="is-IS" dirty="0"/>
              <a:t>Time gained is inherently stochastic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6ECAD-23C0-A947-41C3-A41C9846C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460" y="2476466"/>
            <a:ext cx="3557790" cy="610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20157B-B8DF-78BF-4BAB-E6DCD13B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460" y="4001294"/>
            <a:ext cx="434400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879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F294-0218-1296-E414-E6DA0209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Monte Carlo framework for estimating time gained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C7935-161B-6F42-0FFA-E55BF4A32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96" y="5519326"/>
            <a:ext cx="4344006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49AB8B-2BAD-FC96-3666-D62464C4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343" y="2114859"/>
            <a:ext cx="5553313" cy="3366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625A-DB4B-21F4-FEE0-E69F24506BB4}"/>
              </a:ext>
            </a:extLst>
          </p:cNvPr>
          <p:cNvSpPr txBox="1"/>
          <p:nvPr/>
        </p:nvSpPr>
        <p:spPr>
          <a:xfrm>
            <a:off x="4290893" y="1745527"/>
            <a:ext cx="458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dirty="0"/>
              <a:t>Monte Carlo simulation parameters</a:t>
            </a:r>
          </a:p>
        </p:txBody>
      </p:sp>
    </p:spTree>
    <p:extLst>
      <p:ext uri="{BB962C8B-B14F-4D97-AF65-F5344CB8AC3E}">
        <p14:creationId xmlns:p14="http://schemas.microsoft.com/office/powerpoint/2010/main" val="4007519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9BA9-17F1-687D-6867-9AA43A09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Monte Carlo Results (2000 runs)</a:t>
            </a:r>
          </a:p>
        </p:txBody>
      </p:sp>
      <p:pic>
        <p:nvPicPr>
          <p:cNvPr id="5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BD93E7CF-5583-8F1C-B6C6-F1F647875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229" y="1844675"/>
            <a:ext cx="6962141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298BD-B47F-83C9-EA8C-2A1AB9A17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82" y="2914564"/>
            <a:ext cx="3495847" cy="1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367F5-C3AD-DFF0-7473-BD6B1188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7A28-F485-D2A5-2BDB-659F6B8A7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8254181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37C479-30E9-5F0F-33E6-056A3BEBF663}"/>
              </a:ext>
            </a:extLst>
          </p:cNvPr>
          <p:cNvSpPr txBox="1">
            <a:spLocks/>
          </p:cNvSpPr>
          <p:nvPr/>
        </p:nvSpPr>
        <p:spPr>
          <a:xfrm>
            <a:off x="12192000" y="1897656"/>
            <a:ext cx="7458917" cy="40446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Contingent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Convetible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bonds (CoCos)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hh</a:t>
            </a:r>
            <a:endParaRPr lang="en-GB" sz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GB" sz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(pre 2008 -&gt; 2008 response (BIS, </a:t>
            </a:r>
            <a:r>
              <a:rPr lang="en-GB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flannery</a:t>
            </a:r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Lloyds &amp; Credit Suisse issuances) -&gt; (Change in trigger popularity) -&gt; 2023 Credit Suisse collapse -&gt; criticisms of CoCos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 bonds (Describe the triggers)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 studies (Credit Suisse, Deutsche Bank, Lehman)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Leverage adjustments</a:t>
            </a:r>
          </a:p>
          <a:p>
            <a:pPr algn="l"/>
            <a:r>
              <a:rPr lang="en-GB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gained as a design 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2ED6C7-8382-EC27-113B-199EEA1078A0}"/>
              </a:ext>
            </a:extLst>
          </p:cNvPr>
          <p:cNvSpPr txBox="1"/>
          <p:nvPr/>
        </p:nvSpPr>
        <p:spPr>
          <a:xfrm>
            <a:off x="3896933" y="586593"/>
            <a:ext cx="739787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b="1" dirty="0"/>
          </a:p>
          <a:p>
            <a:r>
              <a:rPr lang="en-GB" b="1" dirty="0"/>
              <a:t>Pre 2008: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Flannery,  </a:t>
            </a:r>
            <a:r>
              <a:rPr lang="en-GB" dirty="0" err="1"/>
              <a:t>Squam</a:t>
            </a:r>
            <a:r>
              <a:rPr lang="en-GB" dirty="0"/>
              <a:t> Lake Working Group lay out the general framework for Contingent Capital bonds</a:t>
            </a:r>
            <a:endParaRPr lang="en-GB" b="1" dirty="0"/>
          </a:p>
          <a:p>
            <a:r>
              <a:rPr lang="en-GB" b="1" dirty="0"/>
              <a:t>2008: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Great Financial Crisis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b="1" dirty="0"/>
          </a:p>
          <a:p>
            <a:r>
              <a:rPr lang="en-GB" b="1" dirty="0"/>
              <a:t>2009 - 2011: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Lloyds issues </a:t>
            </a:r>
            <a:r>
              <a:rPr lang="en-GB" i="1" dirty="0"/>
              <a:t>Enhanced Capital Notes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Basel III </a:t>
            </a:r>
            <a:r>
              <a:rPr lang="en-GB" dirty="0"/>
              <a:t>set conditions for inclusion as AT1 and Tier 1 capital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Credit Suisse, issue AT1 </a:t>
            </a:r>
            <a:r>
              <a:rPr lang="en-GB" i="1" dirty="0"/>
              <a:t>high trigger </a:t>
            </a:r>
            <a:r>
              <a:rPr lang="en-GB" dirty="0"/>
              <a:t>CoCos</a:t>
            </a:r>
          </a:p>
          <a:p>
            <a:r>
              <a:rPr lang="en-GB" b="1" dirty="0"/>
              <a:t>2013: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~$70 Billion </a:t>
            </a:r>
            <a:r>
              <a:rPr lang="en-GB" dirty="0"/>
              <a:t>issued since inception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2023: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CoCo</a:t>
            </a:r>
            <a:r>
              <a:rPr lang="en-GB" dirty="0"/>
              <a:t>/AT1 market grown to  </a:t>
            </a:r>
            <a:r>
              <a:rPr lang="en-GB" b="1" dirty="0"/>
              <a:t>~$275 Billion </a:t>
            </a:r>
          </a:p>
          <a:p>
            <a:endParaRPr lang="en-GB" dirty="0"/>
          </a:p>
          <a:p>
            <a:r>
              <a:rPr lang="en-GB" b="1" dirty="0"/>
              <a:t>March 19, 2023 (Credit Suisse crisis):</a:t>
            </a:r>
            <a:r>
              <a:rPr lang="en-GB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FINMA announces a complete write-down of Credit Suisse </a:t>
            </a:r>
            <a:r>
              <a:rPr lang="en-GB" dirty="0" err="1"/>
              <a:t>CoCo</a:t>
            </a:r>
            <a:r>
              <a:rPr lang="en-GB" dirty="0"/>
              <a:t> bonds</a:t>
            </a:r>
          </a:p>
        </p:txBody>
      </p:sp>
    </p:spTree>
    <p:extLst>
      <p:ext uri="{BB962C8B-B14F-4D97-AF65-F5344CB8AC3E}">
        <p14:creationId xmlns:p14="http://schemas.microsoft.com/office/powerpoint/2010/main" val="1434778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B4E51C94-923A-0E93-CB85-80B01CC29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075" y="0"/>
            <a:ext cx="4286250" cy="6858000"/>
          </a:xfr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8C5DE944-DB84-B8FE-0089-6BCEAB613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8625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B944CA-2432-707A-CFDA-859CA592D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739" y="2561813"/>
            <a:ext cx="3495847" cy="17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9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5FB20-8DFA-14ED-D31E-C5CDA7B6B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and Conclusions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8D360-EA85-BF86-E758-91DB986A6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3425"/>
            <a:ext cx="10515600" cy="3600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How effective is the Dynamic Control of Leverage (DCL) framework in stabilizing banks during periods of financial distress compared to traditional </a:t>
            </a:r>
            <a:r>
              <a:rPr lang="en-US" sz="2400" i="1" dirty="0" err="1"/>
              <a:t>CoCo</a:t>
            </a:r>
            <a:r>
              <a:rPr lang="en-US" sz="2400" i="1" dirty="0"/>
              <a:t> bonds?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To what extent can the implementation of DCL-based </a:t>
            </a:r>
            <a:r>
              <a:rPr lang="en-US" sz="2400" i="1" dirty="0" err="1"/>
              <a:t>CoCo</a:t>
            </a:r>
            <a:r>
              <a:rPr lang="en-US" sz="2400" i="1" dirty="0"/>
              <a:t> bonds mitigate financial distress and influence outcomes across different types of banking crises?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i="1" dirty="0"/>
              <a:t>What are the key parameters influencing the performance of DCL </a:t>
            </a:r>
            <a:r>
              <a:rPr lang="en-US" sz="2400" i="1" dirty="0" err="1"/>
              <a:t>CoCo</a:t>
            </a:r>
            <a:r>
              <a:rPr lang="en-US" sz="2400" i="1" dirty="0"/>
              <a:t> </a:t>
            </a:r>
            <a:r>
              <a:rPr lang="en-US" sz="2400" i="1" dirty="0" err="1"/>
              <a:t>bonds,and</a:t>
            </a:r>
            <a:r>
              <a:rPr lang="en-US" sz="2400" i="1" dirty="0"/>
              <a:t> how can they be optimized?</a:t>
            </a:r>
            <a:endParaRPr lang="is-IS" sz="2400" i="1" dirty="0"/>
          </a:p>
          <a:p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1340203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D30D-C43F-4225-CDC3-332C79C90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5049-5102-18A7-B0CE-C335DEDC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0E475-6E76-C0D4-6D72-461E4FEC7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89764"/>
            <a:ext cx="4859095" cy="53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65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3E249-CE78-29C0-27BF-65803BBEE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1360-7EA9-BD5C-7D1C-FA229B65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59671-A05A-E278-087D-CB8E477C2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4815B-F02C-BEC5-7C3B-5B1C6AC87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58914"/>
            <a:ext cx="4360872" cy="60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168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668D-547B-A62D-072C-706859CCA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0714-40CB-A41F-FEA1-DA0A885E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E75C1-E59D-3CE3-F519-E3908A1E2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1FE58-D090-EA74-6DA4-4D5EF568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626" y="660897"/>
            <a:ext cx="4229218" cy="583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3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4D91A-85B1-38C0-8C07-4C6F5A51B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073D-DC4C-B6CB-8DE8-B06E628A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A73B9-A9C4-4348-80FB-8F086288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7A082-6A98-E10F-0777-528838F80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40440"/>
            <a:ext cx="4385311" cy="575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477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646E-A8E6-3CEC-E66C-D40F0CAC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806-F585-2653-BBEB-25F184C9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Bibliography</a:t>
            </a:r>
            <a:endParaRPr lang="is-I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C194-7F65-D27F-3792-5264B25F9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s-I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AA2634-03C0-8B57-C9C2-22D313D2C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257800" cy="493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76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B64D-EE3B-1A42-0FE8-8AD72197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Criticisms of traditional CoCo bonds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F4BFA-67F8-0445-3979-B0AB64680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7725"/>
            <a:ext cx="10515600" cy="3279775"/>
          </a:xfrm>
        </p:spPr>
        <p:txBody>
          <a:bodyPr>
            <a:normAutofit lnSpcReduction="10000"/>
          </a:bodyPr>
          <a:lstStyle/>
          <a:p>
            <a:r>
              <a:rPr lang="is-IS" dirty="0"/>
              <a:t>Bail-in only occurs at a </a:t>
            </a:r>
            <a:r>
              <a:rPr lang="is-IS" i="1" dirty="0"/>
              <a:t>point of non-viability</a:t>
            </a:r>
            <a:r>
              <a:rPr lang="is-IS" dirty="0"/>
              <a:t> (PONV)</a:t>
            </a:r>
          </a:p>
          <a:p>
            <a:r>
              <a:rPr lang="is-IS" dirty="0"/>
              <a:t>Triggers based on accounting ratios (CET1)</a:t>
            </a:r>
          </a:p>
          <a:p>
            <a:pPr lvl="1"/>
            <a:r>
              <a:rPr lang="is-IS" dirty="0"/>
              <a:t>Lack responsiveness and transparency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pPr marL="0" indent="0">
              <a:buNone/>
            </a:pPr>
            <a:r>
              <a:rPr lang="is-IS" dirty="0"/>
              <a:t>Researchers have propose to use market based triggers instead</a:t>
            </a:r>
          </a:p>
          <a:p>
            <a:pPr lvl="1"/>
            <a:r>
              <a:rPr lang="is-IS" dirty="0"/>
              <a:t>ERN (equity recourse notes)</a:t>
            </a:r>
          </a:p>
          <a:p>
            <a:pPr lvl="1"/>
            <a:r>
              <a:rPr lang="is-IS" dirty="0"/>
              <a:t>DCL (dynamic control of leverage)</a:t>
            </a:r>
          </a:p>
        </p:txBody>
      </p:sp>
    </p:spTree>
    <p:extLst>
      <p:ext uri="{BB962C8B-B14F-4D97-AF65-F5344CB8AC3E}">
        <p14:creationId xmlns:p14="http://schemas.microsoft.com/office/powerpoint/2010/main" val="411973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37953-E19B-3E58-60ED-BE93EE129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DCL defines both minimum and maximum leverage thresholds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A1F0A0-7A64-3C9D-7E51-0F4189D4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16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0B13-0129-BCDF-0609-FDED6FF6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FC1F-4185-EDE0-341C-9ECF60330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11186653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861171"/>
                  </p:ext>
                </p:extLst>
              </p:nvPr>
            </p:nvGraphicFramePr>
            <p:xfrm>
              <a:off x="7049364" y="1778113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𝑅𝑄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Ratio of DCL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debt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𝑅𝑄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sub>
                                </m:sSub>
                                <m:d>
                                  <m:d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861171"/>
                  </p:ext>
                </p:extLst>
              </p:nvPr>
            </p:nvGraphicFramePr>
            <p:xfrm>
              <a:off x="7049364" y="1778113"/>
              <a:ext cx="4545780" cy="261575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856458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689322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09" t="-11475" r="-431206" b="-6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111475" r="-431206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211475" r="-431206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311475" r="-431206" b="-3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3432" t="-311475" r="-330" b="-3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411475" r="-431206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09" t="-511475" r="-431206" b="-1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  <a:tr h="390716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9" t="-582813" r="-431206" b="-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DCL payment 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20990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FBB20A-40BB-5E9A-5451-6C72B3E0ECB0}"/>
              </a:ext>
            </a:extLst>
          </p:cNvPr>
          <p:cNvSpPr txBox="1"/>
          <p:nvPr/>
        </p:nvSpPr>
        <p:spPr>
          <a:xfrm>
            <a:off x="7049364" y="1408781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Variables:</a:t>
            </a:r>
            <a:endParaRPr lang="is-I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19D7-1FC9-1B75-EC13-4D178563BE4D}"/>
                  </a:ext>
                </a:extLst>
              </p:cNvPr>
              <p:cNvSpPr txBox="1"/>
              <p:nvPr/>
            </p:nvSpPr>
            <p:spPr>
              <a:xfrm>
                <a:off x="7049364" y="5133586"/>
                <a:ext cx="2626809" cy="5596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𝑟𝑄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19D7-1FC9-1B75-EC13-4D178563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9364" y="5133586"/>
                <a:ext cx="2626809" cy="559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4C241-6871-109F-E2FA-78413144227C}"/>
                  </a:ext>
                </a:extLst>
              </p:cNvPr>
              <p:cNvSpPr txBox="1"/>
              <p:nvPr/>
            </p:nvSpPr>
            <p:spPr>
              <a:xfrm>
                <a:off x="7026184" y="5769426"/>
                <a:ext cx="3901709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is-I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4C241-6871-109F-E2FA-784131442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184" y="5769426"/>
                <a:ext cx="3901709" cy="7159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768FA9-6522-5780-C2A1-D48CFE025E5D}"/>
              </a:ext>
            </a:extLst>
          </p:cNvPr>
          <p:cNvSpPr txBox="1"/>
          <p:nvPr/>
        </p:nvSpPr>
        <p:spPr>
          <a:xfrm>
            <a:off x="897192" y="1585604"/>
            <a:ext cx="437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Dynamic control of leverage:</a:t>
            </a:r>
            <a:endParaRPr lang="is-I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FB77D4-1657-6890-669B-3A8AF98F5A29}"/>
                  </a:ext>
                </a:extLst>
              </p:cNvPr>
              <p:cNvSpPr txBox="1"/>
              <p:nvPr/>
            </p:nvSpPr>
            <p:spPr>
              <a:xfrm>
                <a:off x="1134255" y="2681561"/>
                <a:ext cx="57518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s-IS" dirty="0"/>
                  <a:t>     </a:t>
                </a:r>
                <a:r>
                  <a:rPr lang="is-IS" sz="1600" i="1" dirty="0"/>
                  <a:t>Convert bond payment into equity:</a:t>
                </a:r>
                <a:endParaRPr lang="is-I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FB77D4-1657-6890-669B-3A8AF98F5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55" y="2681561"/>
                <a:ext cx="5751833" cy="369332"/>
              </a:xfrm>
              <a:prstGeom prst="rect">
                <a:avLst/>
              </a:prstGeom>
              <a:blipFill>
                <a:blip r:embed="rId6"/>
                <a:stretch>
                  <a:fillRect l="-847" t="-8333" b="-28333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424B8-0E25-EBB5-1D06-B3C5ED10BC46}"/>
                  </a:ext>
                </a:extLst>
              </p:cNvPr>
              <p:cNvSpPr txBox="1"/>
              <p:nvPr/>
            </p:nvSpPr>
            <p:spPr>
              <a:xfrm>
                <a:off x="1134256" y="4243893"/>
                <a:ext cx="5198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is-IS" dirty="0"/>
                  <a:t>    </a:t>
                </a:r>
                <a:r>
                  <a:rPr lang="is-IS" sz="1600" i="1" dirty="0"/>
                  <a:t>Issue additional DCL debt:</a:t>
                </a:r>
                <a:endParaRPr lang="is-IS" dirty="0"/>
              </a:p>
              <a:p>
                <a:endParaRPr lang="is-I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2424B8-0E25-EBB5-1D06-B3C5ED10B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56" y="4243893"/>
                <a:ext cx="5198808" cy="646331"/>
              </a:xfrm>
              <a:prstGeom prst="rect">
                <a:avLst/>
              </a:prstGeom>
              <a:blipFill>
                <a:blip r:embed="rId7"/>
                <a:stretch>
                  <a:fillRect l="-938" t="-3774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8B0ABC4-11E7-2767-2FD9-3F09B8847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97" y="4729606"/>
            <a:ext cx="4634827" cy="12298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8EEB9B-FF08-A8F7-5E79-2F34657316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26184" y="4431035"/>
            <a:ext cx="3749570" cy="702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68D7A-947A-F9E7-5073-4E84C6571A35}"/>
                  </a:ext>
                </a:extLst>
              </p:cNvPr>
              <p:cNvSpPr txBox="1"/>
              <p:nvPr/>
            </p:nvSpPr>
            <p:spPr>
              <a:xfrm>
                <a:off x="1145681" y="2172867"/>
                <a:ext cx="50146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s-IS" b="1" dirty="0"/>
                  <a:t>    </a:t>
                </a:r>
                <a:r>
                  <a:rPr lang="is-IS" sz="1600" i="1" dirty="0"/>
                  <a:t>No adjustments needed.</a:t>
                </a:r>
                <a:endParaRPr lang="is-IS" i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668D7A-947A-F9E7-5073-4E84C6571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681" y="2172867"/>
                <a:ext cx="5014693" cy="369332"/>
              </a:xfrm>
              <a:prstGeom prst="rect">
                <a:avLst/>
              </a:prstGeom>
              <a:blipFill>
                <a:blip r:embed="rId10"/>
                <a:stretch>
                  <a:fillRect l="-1094" t="-655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06488E4-576C-9ED0-0BD3-371855A097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8792" y="3198736"/>
            <a:ext cx="2790718" cy="4932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B9F6DA-790D-0C45-AB62-EFCC27CF81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18792" y="3554060"/>
            <a:ext cx="2690022" cy="6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036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E2212-991F-29BE-E3CB-C9DB66AB4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E6BE-7DA1-49F1-0CA5-A9812931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192" y="639096"/>
            <a:ext cx="11186653" cy="727433"/>
          </a:xfrm>
        </p:spPr>
        <p:txBody>
          <a:bodyPr>
            <a:noAutofit/>
          </a:bodyPr>
          <a:lstStyle/>
          <a:p>
            <a:pPr algn="l"/>
            <a:r>
              <a:rPr lang="en-GB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Control of Leverage (DCL)</a:t>
            </a:r>
            <a:endParaRPr lang="is-I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459DD-56E7-7F68-BDC6-FE12BC09378B}"/>
                  </a:ext>
                </a:extLst>
              </p:cNvPr>
              <p:cNvSpPr txBox="1"/>
              <p:nvPr/>
            </p:nvSpPr>
            <p:spPr>
              <a:xfrm>
                <a:off x="1407088" y="2971708"/>
                <a:ext cx="3921202" cy="567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is-I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9459DD-56E7-7F68-BDC6-FE12BC093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088" y="2971708"/>
                <a:ext cx="3921202" cy="567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94304688-A41E-D803-ACE2-BDAD8B7AB3E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13601" y="2433320"/>
              <a:ext cx="454578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6183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779597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𝑅𝑄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Ratio of DCL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is-IS" sz="1800" b="0" kern="1200" dirty="0" err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debt</a:t>
                          </a:r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𝑅𝑄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kumimoji="0" lang="en-GB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en-GB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is-IS" sz="1800" b="0" kern="12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)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GB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GB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5F249EAC-873D-9713-7608-CD4353C489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6700662"/>
                  </p:ext>
                </p:extLst>
              </p:nvPr>
            </p:nvGraphicFramePr>
            <p:xfrm>
              <a:off x="7213601" y="2433320"/>
              <a:ext cx="4545780" cy="22250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766183">
                      <a:extLst>
                        <a:ext uri="{9D8B030D-6E8A-4147-A177-3AD203B41FA5}">
                          <a16:colId xmlns:a16="http://schemas.microsoft.com/office/drawing/2014/main" val="937613492"/>
                        </a:ext>
                      </a:extLst>
                    </a:gridCol>
                    <a:gridCol w="3779597">
                      <a:extLst>
                        <a:ext uri="{9D8B030D-6E8A-4147-A177-3AD203B41FA5}">
                          <a16:colId xmlns:a16="http://schemas.microsoft.com/office/drawing/2014/main" val="34313797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794" t="-11475" r="-494444" b="-5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GB" sz="1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Total debt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82698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111475" r="-494444" b="-4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equity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644196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211475" r="-494444" b="-3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Residual value of DCL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3032025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311475" r="-494444" b="-2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20451" t="-311475" r="-322" b="-2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0052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794" t="-411475" r="-49444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Total shares outstanding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271678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s-I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4" t="-511475" r="-494444" b="-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b="0" dirty="0">
                              <a:latin typeface="Cambria Math" panose="02040503050406030204" pitchFamily="18" charset="0"/>
                            </a:rPr>
                            <a:t>Stock price</a:t>
                          </a:r>
                          <a:endParaRPr lang="is-I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84390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B0C58D-6390-F24D-4F3F-87E9D99B75B4}"/>
              </a:ext>
            </a:extLst>
          </p:cNvPr>
          <p:cNvSpPr txBox="1"/>
          <p:nvPr/>
        </p:nvSpPr>
        <p:spPr>
          <a:xfrm>
            <a:off x="7213601" y="2063988"/>
            <a:ext cx="1179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Variables:</a:t>
            </a:r>
            <a:endParaRPr lang="is-I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F28D3F-1327-9274-DA2F-FA770B10E53D}"/>
              </a:ext>
            </a:extLst>
          </p:cNvPr>
          <p:cNvSpPr txBox="1"/>
          <p:nvPr/>
        </p:nvSpPr>
        <p:spPr>
          <a:xfrm>
            <a:off x="6595807" y="5572572"/>
            <a:ext cx="2890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(Figure showing leverage, </a:t>
            </a:r>
            <a:r>
              <a:rPr lang="en-GB" dirty="0" err="1"/>
              <a:t>RQ_k</a:t>
            </a:r>
            <a:r>
              <a:rPr lang="en-GB" dirty="0"/>
              <a:t> and market cap)</a:t>
            </a:r>
            <a:endParaRPr lang="is-I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50EB06-5C68-16EB-BAEC-F9FF94C23658}"/>
              </a:ext>
            </a:extLst>
          </p:cNvPr>
          <p:cNvSpPr txBox="1"/>
          <p:nvPr/>
        </p:nvSpPr>
        <p:spPr>
          <a:xfrm>
            <a:off x="1190889" y="2461394"/>
            <a:ext cx="4373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Dynamic control of leverage:</a:t>
            </a:r>
            <a:endParaRPr lang="is-I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BBC417-BF0F-FDEF-CF74-D068537FC3B7}"/>
                  </a:ext>
                </a:extLst>
              </p:cNvPr>
              <p:cNvSpPr txBox="1"/>
              <p:nvPr/>
            </p:nvSpPr>
            <p:spPr>
              <a:xfrm>
                <a:off x="1426581" y="3719560"/>
                <a:ext cx="437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is-IS" dirty="0"/>
                  <a:t>: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BBC417-BF0F-FDEF-CF74-D068537FC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1" y="3719560"/>
                <a:ext cx="4373092" cy="369332"/>
              </a:xfrm>
              <a:prstGeom prst="rect">
                <a:avLst/>
              </a:prstGeom>
              <a:blipFill>
                <a:blip r:embed="rId4"/>
                <a:stretch>
                  <a:fillRect l="-1116" t="-655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7C832-04B9-3EDB-8F09-21BB0346378F}"/>
                  </a:ext>
                </a:extLst>
              </p:cNvPr>
              <p:cNvSpPr txBox="1"/>
              <p:nvPr/>
            </p:nvSpPr>
            <p:spPr>
              <a:xfrm>
                <a:off x="1426581" y="4712102"/>
                <a:ext cx="43730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is-IS" b="1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is-I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is-I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is-IS" dirty="0"/>
                  <a:t>: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47C832-04B9-3EDB-8F09-21BB03463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81" y="4712102"/>
                <a:ext cx="4373092" cy="369332"/>
              </a:xfrm>
              <a:prstGeom prst="rect">
                <a:avLst/>
              </a:prstGeom>
              <a:blipFill>
                <a:blip r:embed="rId5"/>
                <a:stretch>
                  <a:fillRect l="-1116" t="-8197" b="-26230"/>
                </a:stretch>
              </a:blipFill>
            </p:spPr>
            <p:txBody>
              <a:bodyPr/>
              <a:lstStyle/>
              <a:p>
                <a:r>
                  <a:rPr lang="is-I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3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E3EB-3F46-142B-691C-AFADF4EF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8E06-4D6C-1AEE-1C35-21874F14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How effective is the Dynamic Control of Leverage (DCL) framework in stabilizing banks during periods of financial distress compared to traditional </a:t>
            </a:r>
            <a:r>
              <a:rPr lang="en-US" sz="2000" i="1" dirty="0" err="1"/>
              <a:t>CoCo</a:t>
            </a:r>
            <a:r>
              <a:rPr lang="en-US" sz="2000" i="1" dirty="0"/>
              <a:t> bonds?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To what extent can the implementation of DCL-based </a:t>
            </a:r>
            <a:r>
              <a:rPr lang="en-US" sz="2000" i="1" dirty="0" err="1"/>
              <a:t>CoCo</a:t>
            </a:r>
            <a:r>
              <a:rPr lang="en-US" sz="2000" i="1" dirty="0"/>
              <a:t> bonds mitigate financial distress and influence outcomes across different types of banking crises?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What are the key parameters influencing the performance of DCL </a:t>
            </a:r>
            <a:r>
              <a:rPr lang="en-US" sz="2000" i="1" dirty="0" err="1"/>
              <a:t>CoCo</a:t>
            </a:r>
            <a:r>
              <a:rPr lang="en-US" sz="2000" i="1" dirty="0"/>
              <a:t> </a:t>
            </a:r>
            <a:r>
              <a:rPr lang="en-US" sz="2000" i="1" dirty="0" err="1"/>
              <a:t>bonds,and</a:t>
            </a:r>
            <a:r>
              <a:rPr lang="en-US" sz="2000" i="1" dirty="0"/>
              <a:t> how can they be optimized?</a:t>
            </a:r>
            <a:endParaRPr lang="is-IS" sz="2000" i="1" dirty="0"/>
          </a:p>
        </p:txBody>
      </p:sp>
    </p:spTree>
    <p:extLst>
      <p:ext uri="{BB962C8B-B14F-4D97-AF65-F5344CB8AC3E}">
        <p14:creationId xmlns:p14="http://schemas.microsoft.com/office/powerpoint/2010/main" val="3614062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3724-49BD-F3AD-2102-1E134118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s-IS" dirty="0"/>
              <a:t>Methodology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EC6980D-298C-3FF3-B3EB-CA759CC72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50" y="552450"/>
            <a:ext cx="4794250" cy="575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09076F-D67C-74E8-7493-A4A64BE525F1}"/>
              </a:ext>
            </a:extLst>
          </p:cNvPr>
          <p:cNvSpPr txBox="1"/>
          <p:nvPr/>
        </p:nvSpPr>
        <p:spPr>
          <a:xfrm>
            <a:off x="838200" y="160282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b="1" dirty="0"/>
              <a:t>Simulating DCL bonds for case studies:</a:t>
            </a:r>
          </a:p>
          <a:p>
            <a:endParaRPr lang="is-IS" dirty="0"/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Gather real-world data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Stock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Shares outstanding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Total debt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AT1 debt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Simulate leverage with and without Dynamic Control of Leverage (DCL)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Interpret the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Leverage adjustments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Shareholder dilutions (additional share issuances)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Bond conversions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s-IS" dirty="0"/>
              <a:t>Compare DCL and non-DCL scenarios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s-I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s-IS" dirty="0"/>
          </a:p>
        </p:txBody>
      </p:sp>
    </p:spTree>
    <p:extLst>
      <p:ext uri="{BB962C8B-B14F-4D97-AF65-F5344CB8AC3E}">
        <p14:creationId xmlns:p14="http://schemas.microsoft.com/office/powerpoint/2010/main" val="231119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5771</TotalTime>
  <Words>1569</Words>
  <Application>Microsoft Office PowerPoint</Application>
  <PresentationFormat>Widescreen</PresentationFormat>
  <Paragraphs>250</Paragraphs>
  <Slides>36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Consolas</vt:lpstr>
      <vt:lpstr>Office Theme</vt:lpstr>
      <vt:lpstr>Enhancing Bank Robustness through Dynamic Control of Leverage (DCL) in Contingent Convertible Bonds (CoCos): A Case Study Analysis</vt:lpstr>
      <vt:lpstr>Contingent Convertible Bonds (CoCos)</vt:lpstr>
      <vt:lpstr>Timeline</vt:lpstr>
      <vt:lpstr>Criticisms of traditional CoCo bonds</vt:lpstr>
      <vt:lpstr>Dynamic Control of Leverage (DCL)</vt:lpstr>
      <vt:lpstr>Dynamic Control of Leverage (DCL)</vt:lpstr>
      <vt:lpstr>Dynamic Control of Leverage (DCL)</vt:lpstr>
      <vt:lpstr>Research questions</vt:lpstr>
      <vt:lpstr>Methodology</vt:lpstr>
      <vt:lpstr>Parameters for DCL modelling</vt:lpstr>
      <vt:lpstr>Case studies</vt:lpstr>
      <vt:lpstr>Credit Suisse</vt:lpstr>
      <vt:lpstr>PowerPoint Presentation</vt:lpstr>
      <vt:lpstr>PowerPoint Presentation</vt:lpstr>
      <vt:lpstr>PowerPoint Presentation</vt:lpstr>
      <vt:lpstr>PowerPoint Presentation</vt:lpstr>
      <vt:lpstr>Deutsche Bank - Moderate stress</vt:lpstr>
      <vt:lpstr>Lehman Brothers – Rapid systemic collapse</vt:lpstr>
      <vt:lpstr>Case Studies - Summary</vt:lpstr>
      <vt:lpstr>Results of Higher Leverage Thresholds</vt:lpstr>
      <vt:lpstr>Results of Higher Leverage Thresholds</vt:lpstr>
      <vt:lpstr>Results of Higher Leverage Thresholds</vt:lpstr>
      <vt:lpstr>Results of Higher Leverage Thresholds</vt:lpstr>
      <vt:lpstr>Solving leverage adjustment asymmetry</vt:lpstr>
      <vt:lpstr>Solving leverage adjustment asymmetry</vt:lpstr>
      <vt:lpstr>Discussion – Time gained under DCL</vt:lpstr>
      <vt:lpstr>Discussion – Time as a design objective</vt:lpstr>
      <vt:lpstr>Monte Carlo framework for estimating time gained</vt:lpstr>
      <vt:lpstr>Monte Carlo Results (2000 runs)</vt:lpstr>
      <vt:lpstr>PowerPoint Presentation</vt:lpstr>
      <vt:lpstr>Summary and Conclusions</vt:lpstr>
      <vt:lpstr>Bibliography</vt:lpstr>
      <vt:lpstr>Bibliography</vt:lpstr>
      <vt:lpstr>Bibliography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Steinar Björnsson</dc:creator>
  <cp:lastModifiedBy>Steinar Björnsson</cp:lastModifiedBy>
  <cp:revision>4</cp:revision>
  <dcterms:created xsi:type="dcterms:W3CDTF">2025-05-21T11:21:37Z</dcterms:created>
  <dcterms:modified xsi:type="dcterms:W3CDTF">2025-05-25T22:29:36Z</dcterms:modified>
</cp:coreProperties>
</file>