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BDBC-4A70-C694-22F0-CBEC64613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0CD32-1CF4-FF97-32A6-14873F92E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36F51-B4E2-B107-3BEE-E6E8B091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21.5.2025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C7AC-6134-159D-604D-CC787118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3588-135F-F48C-A19B-4CC7ACF0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4741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257F-9463-1F00-C8DE-3D4098DA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DEDB2-0614-2A73-BB93-0B163F503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94BAB-690A-6829-D6AE-9FD12CB0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21.5.2025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86095-1A50-668F-CB8B-8E52E268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65B88-DEF2-5069-59BD-6BB1F04E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24906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DDB52-5E57-4918-5B79-E8969E212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337A7-C81D-C8CB-9559-6E7D51353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E3B39-A424-5A1D-153C-50DD4701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21.5.2025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F821E-3704-AC27-35C9-0420B6D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6A9E8-AB09-62D8-C3AF-26C17B9D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8344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E8E6-0923-6E17-C62C-B666ED49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95C65-052F-CC9C-8F6A-2410A00ED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F755B-AD40-9A36-A784-69091351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21.5.2025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B0B7-80E7-6842-0EB6-41A4B16A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842C-4C6F-017B-1996-CB354BDB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9857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6E8D-6BEC-C7D9-9350-0AA07E42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3579C-FC70-F5C1-3E06-E552669DE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F7253-D98D-ADDE-340F-4E9538DB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21.5.2025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59605-8B24-A85E-8685-F2747964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1F3F0-414D-E050-DC71-278DF461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9670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F399-7E72-EF5F-359C-2FC185DC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511E-871C-B847-9C30-7EFE12F99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5425D-A5D0-C4AA-472B-4F61124EF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C40AE-2A47-8C9D-C22D-7AE1F107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21.5.2025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3D603-B535-98C8-DE3A-3FABFEB0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EC673-7EFA-3FA1-CE67-A2392F92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7753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31DD-EED3-2D25-1C49-8F2462D3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A0375-B07E-D42F-0D13-F423C5021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0B148-F5B6-29CF-4814-A747410C7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6E59D-9173-70EF-6E5E-738B66287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16ECC-D08F-35C7-7D32-35599B981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B9880-6850-92E5-D04B-96E60CDD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21.5.2025</a:t>
            </a:fld>
            <a:endParaRPr lang="is-I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466E5-E039-DD30-8DCE-08F39B3E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6D312-650D-B51E-57B1-DFEB1A1C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196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7252-6CBD-0E3A-31BE-B60E0CB3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E55C4-8CF7-88F2-060D-F1C47EE4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21.5.2025</a:t>
            </a:fld>
            <a:endParaRPr lang="is-I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ECC2A-7EE8-ED21-1169-1E73A574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25B5D-3DA8-6F50-6FC5-D1E05B45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7959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93F04-791E-274B-B682-59EB4459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21.5.2025</a:t>
            </a:fld>
            <a:endParaRPr lang="is-I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969E9-728D-4D2F-7E71-6F77AF5A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67AE6-DB28-4E8B-1D93-F4885619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87351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10ED-BCC1-B7BA-1BF3-D9F34AE65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8EC00-F615-EA5B-DF02-EA36A7901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BFEF3-D7DC-4E76-CA06-773DDD45D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5DF5-2B1D-9A23-A472-B1596944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21.5.2025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8D9CC-6C0B-E614-1841-DD34FF34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2518B-886D-DB8F-60B9-427924DE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2482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D2D4-C187-91D7-1388-29288FF9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B1DEB-BCDF-1548-5734-EF5620E77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6465B-1425-BE2B-94EE-5401AEC3C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D94C7-8AD1-DA4A-4676-60981314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21.5.2025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ED7F4-7A2D-94E6-89DB-D6E17304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F421D-DC37-F720-8351-5EAD70E9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4635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510B1-828D-485D-59F8-73976105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7BE9E-EBB8-5A79-676A-C8B0FF6C2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AC05-AA56-884A-C1F9-BACE4AD05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BF23D-AF95-4D60-B039-3CC323E1D905}" type="datetimeFigureOut">
              <a:rPr lang="is-IS" smtClean="0"/>
              <a:t>21.5.2025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E6CD5-4BF2-FDFD-6DC3-4D5989E2F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707B3-7886-AFE5-56AA-4D070721D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1067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89E0-139C-A383-EAD3-049F7E093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8909" y="1789470"/>
            <a:ext cx="8254181" cy="2605395"/>
          </a:xfrm>
        </p:spPr>
        <p:txBody>
          <a:bodyPr>
            <a:noAutofit/>
          </a:bodyPr>
          <a:lstStyle/>
          <a:p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Enhancing Bank Robustness through Dynamic Control of Leverage (DCL) in Contingent Convertible Bonds (CoCos): A Case Study Analysis</a:t>
            </a:r>
            <a:endParaRPr lang="is-I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879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BDAA-C158-BC91-83D3-558A5919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of higher leverage thresholds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69E5-5BA3-4EAF-C0A0-B62C01A50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0548" cy="4351338"/>
          </a:xfrm>
        </p:spPr>
        <p:txBody>
          <a:bodyPr/>
          <a:lstStyle/>
          <a:p>
            <a:r>
              <a:rPr lang="en-GB" dirty="0"/>
              <a:t>Leverage adjustment asymmetry</a:t>
            </a:r>
          </a:p>
          <a:p>
            <a:r>
              <a:rPr lang="en-GB" dirty="0"/>
              <a:t>Minimum leverage adjustments require much larger top-up loan issuances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246595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94DE-8FCD-E507-1417-09C0B8356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leverage asymmetry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276B6-3D4F-30CC-0BA9-EC48EE9CC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36514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EFBC-A73A-C5F0-9F44-E730DDBF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– Time as a design objective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9D9E-879C-B671-2B05-647CAE896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731241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FB20-8DFA-14ED-D31E-C5CDA7B6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8D360-EA85-BF86-E758-91DB986A6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34020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D30D-C43F-4225-CDC3-332C79C9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C5049-5102-18A7-B0CE-C335DEDC1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8206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367F5-C3AD-DFF0-7473-BD6B1188D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7A28-F485-D2A5-2BDB-659F6B8A7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192" y="639096"/>
            <a:ext cx="8254181" cy="727433"/>
          </a:xfrm>
        </p:spPr>
        <p:txBody>
          <a:bodyPr>
            <a:noAutofit/>
          </a:bodyPr>
          <a:lstStyle/>
          <a:p>
            <a:pPr algn="l"/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is-I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637C479-30E9-5F0F-33E6-056A3BEBF663}"/>
              </a:ext>
            </a:extLst>
          </p:cNvPr>
          <p:cNvSpPr txBox="1">
            <a:spLocks/>
          </p:cNvSpPr>
          <p:nvPr/>
        </p:nvSpPr>
        <p:spPr>
          <a:xfrm>
            <a:off x="897192" y="2002170"/>
            <a:ext cx="10075609" cy="40446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Contingent </a:t>
            </a:r>
            <a:r>
              <a:rPr lang="en-GB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Convetible</a:t>
            </a: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bonds (CoCos)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hh</a:t>
            </a:r>
            <a:endParaRPr lang="en-GB" sz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</a:p>
          <a:p>
            <a:pPr algn="l"/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(pre 2008 -&gt; 2008 response (BIS, </a:t>
            </a:r>
            <a:r>
              <a:rPr lang="en-GB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flannery</a:t>
            </a: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Lloyds &amp; Credit Suisse issuances) -&gt; (Change in trigger popularity) -&gt; 2023 Credit Suisse collapse -&gt; criticisms of CoCos</a:t>
            </a:r>
          </a:p>
          <a:p>
            <a:pPr algn="l"/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DCL bonds (Describe the triggers)</a:t>
            </a:r>
          </a:p>
          <a:p>
            <a:pPr algn="l"/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 studies (Credit Suisse, Deutsche Bank, Lehman)</a:t>
            </a:r>
          </a:p>
          <a:p>
            <a:pPr algn="l"/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 Leverage adjustments</a:t>
            </a:r>
          </a:p>
          <a:p>
            <a:pPr algn="l"/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gained as a design objective</a:t>
            </a:r>
          </a:p>
        </p:txBody>
      </p:sp>
    </p:spTree>
    <p:extLst>
      <p:ext uri="{BB962C8B-B14F-4D97-AF65-F5344CB8AC3E}">
        <p14:creationId xmlns:p14="http://schemas.microsoft.com/office/powerpoint/2010/main" val="143477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40B13-0129-BCDF-0609-FDED6FF6E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FC1F-4185-EDE0-341C-9ECF60330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192" y="639096"/>
            <a:ext cx="11186653" cy="727433"/>
          </a:xfrm>
        </p:spPr>
        <p:txBody>
          <a:bodyPr>
            <a:noAutofit/>
          </a:bodyPr>
          <a:lstStyle/>
          <a:p>
            <a:pPr algn="l"/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Control of Leverage (DCL)</a:t>
            </a:r>
            <a:endParaRPr lang="is-I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B2838E-5502-0D13-F75A-13CA1C510CA0}"/>
                  </a:ext>
                </a:extLst>
              </p:cNvPr>
              <p:cNvSpPr txBox="1"/>
              <p:nvPr/>
            </p:nvSpPr>
            <p:spPr>
              <a:xfrm>
                <a:off x="1427547" y="2063988"/>
                <a:ext cx="3921202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s-I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B2838E-5502-0D13-F75A-13CA1C510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47" y="2063988"/>
                <a:ext cx="3921202" cy="567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F249EAC-873D-9713-7608-CD4353C489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6700662"/>
                  </p:ext>
                </p:extLst>
              </p:nvPr>
            </p:nvGraphicFramePr>
            <p:xfrm>
              <a:off x="7213601" y="2433320"/>
              <a:ext cx="4545780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6183">
                      <a:extLst>
                        <a:ext uri="{9D8B030D-6E8A-4147-A177-3AD203B41FA5}">
                          <a16:colId xmlns:a16="http://schemas.microsoft.com/office/drawing/2014/main" val="937613492"/>
                        </a:ext>
                      </a:extLst>
                    </a:gridCol>
                    <a:gridCol w="3779597">
                      <a:extLst>
                        <a:ext uri="{9D8B030D-6E8A-4147-A177-3AD203B41FA5}">
                          <a16:colId xmlns:a16="http://schemas.microsoft.com/office/drawing/2014/main" val="34313797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GB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Total debt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82698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Total equity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64419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𝑅𝑄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Residual value of DCL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3202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is-IS" sz="1800" b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Ratio of DCL </a:t>
                          </a:r>
                          <a:r>
                            <a:rPr lang="is-IS" sz="1800" b="0" kern="120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to</a:t>
                          </a:r>
                          <a:r>
                            <a:rPr lang="is-IS" sz="1800" b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is-IS" sz="1800" b="0" kern="120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total</a:t>
                          </a:r>
                          <a:r>
                            <a:rPr lang="is-IS" sz="1800" b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is-IS" sz="1800" b="0" kern="120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debt</a:t>
                          </a:r>
                          <a:r>
                            <a:rPr lang="is-IS" sz="1800" b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𝑅𝑄</m:t>
                                  </m:r>
                                </m:e>
                                <m:sub>
                                  <m: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0" lang="en-GB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is-IS" sz="1800" b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67005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𝑁𝑆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Total shares outstanding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71678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Stock price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184390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F249EAC-873D-9713-7608-CD4353C489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6700662"/>
                  </p:ext>
                </p:extLst>
              </p:nvPr>
            </p:nvGraphicFramePr>
            <p:xfrm>
              <a:off x="7213601" y="2433320"/>
              <a:ext cx="4545780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6183">
                      <a:extLst>
                        <a:ext uri="{9D8B030D-6E8A-4147-A177-3AD203B41FA5}">
                          <a16:colId xmlns:a16="http://schemas.microsoft.com/office/drawing/2014/main" val="937613492"/>
                        </a:ext>
                      </a:extLst>
                    </a:gridCol>
                    <a:gridCol w="3779597">
                      <a:extLst>
                        <a:ext uri="{9D8B030D-6E8A-4147-A177-3AD203B41FA5}">
                          <a16:colId xmlns:a16="http://schemas.microsoft.com/office/drawing/2014/main" val="34313797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794" t="-11475" r="-494444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GB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Total debt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82698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94" t="-111475" r="-494444" b="-4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Total equity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64419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94" t="-211475" r="-49444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Residual value of DCL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3202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94" t="-311475" r="-494444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451" t="-311475" r="-322" b="-2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7005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94" t="-411475" r="-494444" b="-1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Total shares outstanding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71678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94" t="-511475" r="-494444" b="-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Stock price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18439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FBB20A-40BB-5E9A-5451-6C72B3E0ECB0}"/>
              </a:ext>
            </a:extLst>
          </p:cNvPr>
          <p:cNvSpPr txBox="1"/>
          <p:nvPr/>
        </p:nvSpPr>
        <p:spPr>
          <a:xfrm>
            <a:off x="7213601" y="2063988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Variables:</a:t>
            </a:r>
            <a:endParaRPr lang="is-I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A06C0-71FB-C6EA-1398-0B9F435365DF}"/>
              </a:ext>
            </a:extLst>
          </p:cNvPr>
          <p:cNvSpPr txBox="1"/>
          <p:nvPr/>
        </p:nvSpPr>
        <p:spPr>
          <a:xfrm>
            <a:off x="2753032" y="4011561"/>
            <a:ext cx="289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(Figure showing leverage, </a:t>
            </a:r>
            <a:r>
              <a:rPr lang="en-GB" dirty="0" err="1"/>
              <a:t>RQ_k</a:t>
            </a:r>
            <a:r>
              <a:rPr lang="en-GB" dirty="0"/>
              <a:t> and market cap)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10903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1774-26CD-2117-FDA7-866CA753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simulations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387F4-3841-7A3A-69FB-966EF2C23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28226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8106-EFC5-F012-B7DB-5967D9B6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studies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75C24-9600-4CA7-D353-0EEB2BB1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Credit Suisse ()</a:t>
            </a:r>
          </a:p>
          <a:p>
            <a:r>
              <a:rPr lang="en-GB" dirty="0" err="1"/>
              <a:t>Detusche</a:t>
            </a:r>
            <a:r>
              <a:rPr lang="en-GB" dirty="0"/>
              <a:t> Bank ()</a:t>
            </a:r>
          </a:p>
          <a:p>
            <a:r>
              <a:rPr lang="en-GB" dirty="0"/>
              <a:t>Lehman Brothers ()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50062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EFC6-88ED-8221-A7E8-0325F841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Credit Suisse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58EF9-1596-B2DE-04F2-46D307471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1829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284C-09A9-9EBF-FA77-0DC9E580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Deutsche Bank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FA609-5710-0C0B-BEFA-07E0FFA72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419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EF3F-83D1-8A6E-3ACD-5FE5FC7AE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Lehman Brothers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5D1C4-0D1E-179D-B550-0574B7E4F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4206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DCA2-D0E7-BC05-A0A3-F45128F6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Difference from the original paper</a:t>
            </a:r>
            <a:endParaRPr lang="is-I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8F95F51-06EF-2E2B-5E22-CE08C5EFB8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1896128"/>
                  </p:ext>
                </p:extLst>
              </p:nvPr>
            </p:nvGraphicFramePr>
            <p:xfrm>
              <a:off x="3651791" y="2872740"/>
              <a:ext cx="4888417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3354">
                      <a:extLst>
                        <a:ext uri="{9D8B030D-6E8A-4147-A177-3AD203B41FA5}">
                          <a16:colId xmlns:a16="http://schemas.microsoft.com/office/drawing/2014/main" val="185481089"/>
                        </a:ext>
                      </a:extLst>
                    </a:gridCol>
                    <a:gridCol w="2184718">
                      <a:extLst>
                        <a:ext uri="{9D8B030D-6E8A-4147-A177-3AD203B41FA5}">
                          <a16:colId xmlns:a16="http://schemas.microsoft.com/office/drawing/2014/main" val="678669351"/>
                        </a:ext>
                      </a:extLst>
                    </a:gridCol>
                    <a:gridCol w="2030345">
                      <a:extLst>
                        <a:ext uri="{9D8B030D-6E8A-4147-A177-3AD203B41FA5}">
                          <a16:colId xmlns:a16="http://schemas.microsoft.com/office/drawing/2014/main" val="27924344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Original DCL paper</a:t>
                          </a:r>
                          <a:endParaRPr lang="is-I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This paper</a:t>
                          </a:r>
                          <a:endParaRPr lang="is-I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125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dirty="0" smtClean="0"/>
                                    </m:ctrlPr>
                                  </m:sSubPr>
                                  <m:e>
                                    <m:r>
                                      <a:rPr lang="en-GB" dirty="0" smtClean="0"/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dirty="0" smtClean="0"/>
                                      <m:t>min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0.5</a:t>
                          </a:r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0.85</a:t>
                          </a:r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98648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dirty="0" smtClean="0"/>
                                    </m:ctrlPr>
                                  </m:sSubPr>
                                  <m:e>
                                    <m:r>
                                      <a:rPr lang="en-GB" dirty="0" smtClean="0"/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dirty="0" smtClean="0"/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0.8</a:t>
                          </a:r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68331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8F95F51-06EF-2E2B-5E22-CE08C5EFB8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1896128"/>
                  </p:ext>
                </p:extLst>
              </p:nvPr>
            </p:nvGraphicFramePr>
            <p:xfrm>
              <a:off x="3651791" y="2872740"/>
              <a:ext cx="4888417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3354">
                      <a:extLst>
                        <a:ext uri="{9D8B030D-6E8A-4147-A177-3AD203B41FA5}">
                          <a16:colId xmlns:a16="http://schemas.microsoft.com/office/drawing/2014/main" val="185481089"/>
                        </a:ext>
                      </a:extLst>
                    </a:gridCol>
                    <a:gridCol w="2184718">
                      <a:extLst>
                        <a:ext uri="{9D8B030D-6E8A-4147-A177-3AD203B41FA5}">
                          <a16:colId xmlns:a16="http://schemas.microsoft.com/office/drawing/2014/main" val="678669351"/>
                        </a:ext>
                      </a:extLst>
                    </a:gridCol>
                    <a:gridCol w="2030345">
                      <a:extLst>
                        <a:ext uri="{9D8B030D-6E8A-4147-A177-3AD203B41FA5}">
                          <a16:colId xmlns:a16="http://schemas.microsoft.com/office/drawing/2014/main" val="27924344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Original DCL paper</a:t>
                          </a:r>
                          <a:endParaRPr lang="is-I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This paper</a:t>
                          </a:r>
                          <a:endParaRPr lang="is-I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125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6557" r="-631818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0.5</a:t>
                          </a:r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0.85</a:t>
                          </a:r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98648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206557" r="-631818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0.8</a:t>
                          </a:r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68331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244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4759</TotalTime>
  <Words>212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Cambria Math</vt:lpstr>
      <vt:lpstr>Office Theme</vt:lpstr>
      <vt:lpstr>Enhancing Bank Robustness through Dynamic Control of Leverage (DCL) in Contingent Convertible Bonds (CoCos): A Case Study Analysis</vt:lpstr>
      <vt:lpstr>Overview</vt:lpstr>
      <vt:lpstr>Dynamic Control of Leverage (DCL)</vt:lpstr>
      <vt:lpstr>Theoretical simulations</vt:lpstr>
      <vt:lpstr>Case studies</vt:lpstr>
      <vt:lpstr>Credit Suisse</vt:lpstr>
      <vt:lpstr>Deutsche Bank</vt:lpstr>
      <vt:lpstr>Lehman Brothers</vt:lpstr>
      <vt:lpstr>Difference from the original paper</vt:lpstr>
      <vt:lpstr>Results of higher leverage thresholds</vt:lpstr>
      <vt:lpstr>Solving leverage asymmetry</vt:lpstr>
      <vt:lpstr>Discussion – Time as a design objective</vt:lpstr>
      <vt:lpstr>Thanks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Steinar Björnsson</dc:creator>
  <cp:lastModifiedBy>Steinar Björnsson</cp:lastModifiedBy>
  <cp:revision>1</cp:revision>
  <dcterms:created xsi:type="dcterms:W3CDTF">2025-05-21T11:21:37Z</dcterms:created>
  <dcterms:modified xsi:type="dcterms:W3CDTF">2025-05-24T18:41:25Z</dcterms:modified>
</cp:coreProperties>
</file>