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308" r:id="rId7"/>
    <p:sldId id="261" r:id="rId8"/>
    <p:sldId id="262" r:id="rId9"/>
    <p:sldId id="263" r:id="rId10"/>
    <p:sldId id="264" r:id="rId11"/>
    <p:sldId id="26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F42D9-D7B6-476F-AB33-445B59DDC81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</dgm:pt>
    <dgm:pt modelId="{9FFF7381-C52A-4763-81E7-A12554EDBC42}">
      <dgm:prSet phldrT="[Text]"/>
      <dgm:spPr/>
      <dgm:t>
        <a:bodyPr/>
        <a:lstStyle/>
        <a:p>
          <a:r>
            <a:rPr lang="is-IS" dirty="0"/>
            <a:t>1. Get </a:t>
          </a:r>
          <a:r>
            <a:rPr lang="is-IS" dirty="0" err="1"/>
            <a:t>financial</a:t>
          </a:r>
          <a:r>
            <a:rPr lang="is-IS" dirty="0"/>
            <a:t> </a:t>
          </a:r>
          <a:r>
            <a:rPr lang="is-IS" dirty="0" err="1"/>
            <a:t>data</a:t>
          </a:r>
          <a:r>
            <a:rPr lang="is-IS" dirty="0"/>
            <a:t> from Reuters </a:t>
          </a:r>
          <a:r>
            <a:rPr lang="is-IS" dirty="0" err="1"/>
            <a:t>and</a:t>
          </a:r>
          <a:r>
            <a:rPr lang="is-IS" dirty="0"/>
            <a:t> 20-F </a:t>
          </a:r>
          <a:r>
            <a:rPr lang="is-IS" dirty="0" err="1"/>
            <a:t>reports</a:t>
          </a:r>
          <a:endParaRPr lang="is-IS" dirty="0"/>
        </a:p>
      </dgm:t>
    </dgm:pt>
    <dgm:pt modelId="{173DD50A-32C3-4020-A220-37912E503CAE}" type="parTrans" cxnId="{B2B10E6D-ADFA-4717-A229-AAF4848B7D60}">
      <dgm:prSet/>
      <dgm:spPr/>
      <dgm:t>
        <a:bodyPr/>
        <a:lstStyle/>
        <a:p>
          <a:endParaRPr lang="is-IS"/>
        </a:p>
      </dgm:t>
    </dgm:pt>
    <dgm:pt modelId="{9CBA14FE-2C98-4BDC-9926-A50302BF45D5}" type="sibTrans" cxnId="{B2B10E6D-ADFA-4717-A229-AAF4848B7D60}">
      <dgm:prSet/>
      <dgm:spPr/>
      <dgm:t>
        <a:bodyPr/>
        <a:lstStyle/>
        <a:p>
          <a:endParaRPr lang="is-IS"/>
        </a:p>
      </dgm:t>
    </dgm:pt>
    <dgm:pt modelId="{E0CDEB3A-F195-42C3-A354-4530028BE3BD}">
      <dgm:prSet phldrT="[Text]"/>
      <dgm:spPr/>
      <dgm:t>
        <a:bodyPr/>
        <a:lstStyle/>
        <a:p>
          <a:r>
            <a:rPr lang="is-IS" dirty="0"/>
            <a:t>2. Set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thresholds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conversion</a:t>
          </a:r>
          <a:r>
            <a:rPr lang="is-IS" dirty="0"/>
            <a:t> </a:t>
          </a:r>
          <a:r>
            <a:rPr lang="is-IS" dirty="0" err="1"/>
            <a:t>parameters</a:t>
          </a:r>
          <a:endParaRPr lang="is-IS" dirty="0"/>
        </a:p>
      </dgm:t>
    </dgm:pt>
    <dgm:pt modelId="{F9B5CA3F-E4C4-4D31-8041-94A10A49F950}" type="parTrans" cxnId="{9D0FE094-32F2-4D85-91CA-D0669D62495C}">
      <dgm:prSet/>
      <dgm:spPr/>
      <dgm:t>
        <a:bodyPr/>
        <a:lstStyle/>
        <a:p>
          <a:endParaRPr lang="is-IS"/>
        </a:p>
      </dgm:t>
    </dgm:pt>
    <dgm:pt modelId="{557453D1-645D-4A8A-8DD5-30EB23865089}" type="sibTrans" cxnId="{9D0FE094-32F2-4D85-91CA-D0669D62495C}">
      <dgm:prSet/>
      <dgm:spPr/>
      <dgm:t>
        <a:bodyPr/>
        <a:lstStyle/>
        <a:p>
          <a:endParaRPr lang="is-IS"/>
        </a:p>
      </dgm:t>
    </dgm:pt>
    <dgm:pt modelId="{4212593F-A48E-43ED-A133-FA4DD20A533F}">
      <dgm:prSet phldrT="[Text]"/>
      <dgm:spPr/>
      <dgm:t>
        <a:bodyPr/>
        <a:lstStyle/>
        <a:p>
          <a:r>
            <a:rPr lang="is-IS" dirty="0"/>
            <a:t>3. </a:t>
          </a:r>
          <a:r>
            <a:rPr lang="is-IS" dirty="0" err="1"/>
            <a:t>Run</a:t>
          </a:r>
          <a:r>
            <a:rPr lang="is-IS" dirty="0"/>
            <a:t> DCL </a:t>
          </a:r>
          <a:r>
            <a:rPr lang="is-IS" dirty="0" err="1"/>
            <a:t>simulations</a:t>
          </a:r>
          <a:endParaRPr lang="is-IS" dirty="0"/>
        </a:p>
      </dgm:t>
    </dgm:pt>
    <dgm:pt modelId="{EBFF04E9-4A4F-4C5F-AAB5-7181E73D1512}" type="parTrans" cxnId="{BCF9C415-624E-48DE-AAE6-640E1B2CB324}">
      <dgm:prSet/>
      <dgm:spPr/>
      <dgm:t>
        <a:bodyPr/>
        <a:lstStyle/>
        <a:p>
          <a:endParaRPr lang="is-IS"/>
        </a:p>
      </dgm:t>
    </dgm:pt>
    <dgm:pt modelId="{D0B8AF22-2607-4F2D-9903-B05B69A26917}" type="sibTrans" cxnId="{BCF9C415-624E-48DE-AAE6-640E1B2CB324}">
      <dgm:prSet/>
      <dgm:spPr/>
      <dgm:t>
        <a:bodyPr/>
        <a:lstStyle/>
        <a:p>
          <a:endParaRPr lang="is-IS"/>
        </a:p>
      </dgm:t>
    </dgm:pt>
    <dgm:pt modelId="{4D911F0D-8E94-4507-9ED4-135C0E1A3B77}">
      <dgm:prSet/>
      <dgm:spPr/>
      <dgm:t>
        <a:bodyPr/>
        <a:lstStyle/>
        <a:p>
          <a:r>
            <a:rPr lang="is-IS" dirty="0"/>
            <a:t>4. </a:t>
          </a:r>
          <a:r>
            <a:rPr lang="is-IS" dirty="0" err="1"/>
            <a:t>Analyze</a:t>
          </a:r>
          <a:r>
            <a:rPr lang="is-IS" dirty="0"/>
            <a:t>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dilution</a:t>
          </a:r>
          <a:r>
            <a:rPr lang="is-IS" dirty="0"/>
            <a:t> </a:t>
          </a:r>
          <a:r>
            <a:rPr lang="is-IS" dirty="0" err="1"/>
            <a:t>outcomes</a:t>
          </a:r>
          <a:endParaRPr lang="is-IS" dirty="0"/>
        </a:p>
      </dgm:t>
    </dgm:pt>
    <dgm:pt modelId="{4109B640-B097-488E-8391-0C6D2A45F2C6}" type="parTrans" cxnId="{5E81972B-CEF9-48EB-BEFC-C65B3AAE9001}">
      <dgm:prSet/>
      <dgm:spPr/>
      <dgm:t>
        <a:bodyPr/>
        <a:lstStyle/>
        <a:p>
          <a:endParaRPr lang="is-IS"/>
        </a:p>
      </dgm:t>
    </dgm:pt>
    <dgm:pt modelId="{E23B4726-D617-4362-B132-5AB77F934E05}" type="sibTrans" cxnId="{5E81972B-CEF9-48EB-BEFC-C65B3AAE9001}">
      <dgm:prSet/>
      <dgm:spPr/>
      <dgm:t>
        <a:bodyPr/>
        <a:lstStyle/>
        <a:p>
          <a:endParaRPr lang="is-IS"/>
        </a:p>
      </dgm:t>
    </dgm:pt>
    <dgm:pt modelId="{CF7AD31E-A63A-4976-A5B6-2374AB1DFA90}" type="pres">
      <dgm:prSet presAssocID="{32FF42D9-D7B6-476F-AB33-445B59DDC815}" presName="diagram" presStyleCnt="0">
        <dgm:presLayoutVars>
          <dgm:dir/>
          <dgm:resizeHandles val="exact"/>
        </dgm:presLayoutVars>
      </dgm:prSet>
      <dgm:spPr/>
    </dgm:pt>
    <dgm:pt modelId="{AAF93F3D-1240-4B56-8742-F7C2BD56307F}" type="pres">
      <dgm:prSet presAssocID="{9FFF7381-C52A-4763-81E7-A12554EDBC42}" presName="node" presStyleLbl="node1" presStyleIdx="0" presStyleCnt="4">
        <dgm:presLayoutVars>
          <dgm:bulletEnabled val="1"/>
        </dgm:presLayoutVars>
      </dgm:prSet>
      <dgm:spPr/>
    </dgm:pt>
    <dgm:pt modelId="{52AE40B5-4003-4F3B-A033-0E68D744FC2F}" type="pres">
      <dgm:prSet presAssocID="{9CBA14FE-2C98-4BDC-9926-A50302BF45D5}" presName="sibTrans" presStyleCnt="0"/>
      <dgm:spPr/>
    </dgm:pt>
    <dgm:pt modelId="{891F7276-16BC-4067-8701-4795EF168192}" type="pres">
      <dgm:prSet presAssocID="{E0CDEB3A-F195-42C3-A354-4530028BE3BD}" presName="node" presStyleLbl="node1" presStyleIdx="1" presStyleCnt="4">
        <dgm:presLayoutVars>
          <dgm:bulletEnabled val="1"/>
        </dgm:presLayoutVars>
      </dgm:prSet>
      <dgm:spPr/>
    </dgm:pt>
    <dgm:pt modelId="{6CD21586-7D94-4B22-A634-42639E192C4F}" type="pres">
      <dgm:prSet presAssocID="{557453D1-645D-4A8A-8DD5-30EB23865089}" presName="sibTrans" presStyleCnt="0"/>
      <dgm:spPr/>
    </dgm:pt>
    <dgm:pt modelId="{34E02C03-5687-472E-8306-4D91328F5C47}" type="pres">
      <dgm:prSet presAssocID="{4212593F-A48E-43ED-A133-FA4DD20A533F}" presName="node" presStyleLbl="node1" presStyleIdx="2" presStyleCnt="4">
        <dgm:presLayoutVars>
          <dgm:bulletEnabled val="1"/>
        </dgm:presLayoutVars>
      </dgm:prSet>
      <dgm:spPr/>
    </dgm:pt>
    <dgm:pt modelId="{216153D6-632B-4195-A4B4-B264D668FDE0}" type="pres">
      <dgm:prSet presAssocID="{D0B8AF22-2607-4F2D-9903-B05B69A26917}" presName="sibTrans" presStyleCnt="0"/>
      <dgm:spPr/>
    </dgm:pt>
    <dgm:pt modelId="{EA6F4544-D63B-4A5B-9D5A-B399B40F61B5}" type="pres">
      <dgm:prSet presAssocID="{4D911F0D-8E94-4507-9ED4-135C0E1A3B77}" presName="node" presStyleLbl="node1" presStyleIdx="3" presStyleCnt="4">
        <dgm:presLayoutVars>
          <dgm:bulletEnabled val="1"/>
        </dgm:presLayoutVars>
      </dgm:prSet>
      <dgm:spPr/>
    </dgm:pt>
  </dgm:ptLst>
  <dgm:cxnLst>
    <dgm:cxn modelId="{BCF9C415-624E-48DE-AAE6-640E1B2CB324}" srcId="{32FF42D9-D7B6-476F-AB33-445B59DDC815}" destId="{4212593F-A48E-43ED-A133-FA4DD20A533F}" srcOrd="2" destOrd="0" parTransId="{EBFF04E9-4A4F-4C5F-AAB5-7181E73D1512}" sibTransId="{D0B8AF22-2607-4F2D-9903-B05B69A26917}"/>
    <dgm:cxn modelId="{86170817-8201-440B-85C1-D8668DCBA881}" type="presOf" srcId="{9FFF7381-C52A-4763-81E7-A12554EDBC42}" destId="{AAF93F3D-1240-4B56-8742-F7C2BD56307F}" srcOrd="0" destOrd="0" presId="urn:microsoft.com/office/officeart/2005/8/layout/default"/>
    <dgm:cxn modelId="{5E81972B-CEF9-48EB-BEFC-C65B3AAE9001}" srcId="{32FF42D9-D7B6-476F-AB33-445B59DDC815}" destId="{4D911F0D-8E94-4507-9ED4-135C0E1A3B77}" srcOrd="3" destOrd="0" parTransId="{4109B640-B097-488E-8391-0C6D2A45F2C6}" sibTransId="{E23B4726-D617-4362-B132-5AB77F934E05}"/>
    <dgm:cxn modelId="{B2B10E6D-ADFA-4717-A229-AAF4848B7D60}" srcId="{32FF42D9-D7B6-476F-AB33-445B59DDC815}" destId="{9FFF7381-C52A-4763-81E7-A12554EDBC42}" srcOrd="0" destOrd="0" parTransId="{173DD50A-32C3-4020-A220-37912E503CAE}" sibTransId="{9CBA14FE-2C98-4BDC-9926-A50302BF45D5}"/>
    <dgm:cxn modelId="{EC74F956-97DD-43F5-8EEC-5C89B016288F}" type="presOf" srcId="{32FF42D9-D7B6-476F-AB33-445B59DDC815}" destId="{CF7AD31E-A63A-4976-A5B6-2374AB1DFA90}" srcOrd="0" destOrd="0" presId="urn:microsoft.com/office/officeart/2005/8/layout/default"/>
    <dgm:cxn modelId="{9D0FE094-32F2-4D85-91CA-D0669D62495C}" srcId="{32FF42D9-D7B6-476F-AB33-445B59DDC815}" destId="{E0CDEB3A-F195-42C3-A354-4530028BE3BD}" srcOrd="1" destOrd="0" parTransId="{F9B5CA3F-E4C4-4D31-8041-94A10A49F950}" sibTransId="{557453D1-645D-4A8A-8DD5-30EB23865089}"/>
    <dgm:cxn modelId="{ECDAEDE0-6DE4-49C4-AF3D-AAE76D83505F}" type="presOf" srcId="{4D911F0D-8E94-4507-9ED4-135C0E1A3B77}" destId="{EA6F4544-D63B-4A5B-9D5A-B399B40F61B5}" srcOrd="0" destOrd="0" presId="urn:microsoft.com/office/officeart/2005/8/layout/default"/>
    <dgm:cxn modelId="{7EDEFFF0-E895-43DA-8325-095A661ADEF4}" type="presOf" srcId="{E0CDEB3A-F195-42C3-A354-4530028BE3BD}" destId="{891F7276-16BC-4067-8701-4795EF168192}" srcOrd="0" destOrd="0" presId="urn:microsoft.com/office/officeart/2005/8/layout/default"/>
    <dgm:cxn modelId="{037A58F9-A67F-47CF-9224-48B33976F5D8}" type="presOf" srcId="{4212593F-A48E-43ED-A133-FA4DD20A533F}" destId="{34E02C03-5687-472E-8306-4D91328F5C47}" srcOrd="0" destOrd="0" presId="urn:microsoft.com/office/officeart/2005/8/layout/default"/>
    <dgm:cxn modelId="{C289F1F5-144A-4A1D-99FA-2B4BB229921D}" type="presParOf" srcId="{CF7AD31E-A63A-4976-A5B6-2374AB1DFA90}" destId="{AAF93F3D-1240-4B56-8742-F7C2BD56307F}" srcOrd="0" destOrd="0" presId="urn:microsoft.com/office/officeart/2005/8/layout/default"/>
    <dgm:cxn modelId="{8B98733B-D3A2-4210-A370-59F724B5583E}" type="presParOf" srcId="{CF7AD31E-A63A-4976-A5B6-2374AB1DFA90}" destId="{52AE40B5-4003-4F3B-A033-0E68D744FC2F}" srcOrd="1" destOrd="0" presId="urn:microsoft.com/office/officeart/2005/8/layout/default"/>
    <dgm:cxn modelId="{41831DBC-F404-4914-854F-BC45EF577811}" type="presParOf" srcId="{CF7AD31E-A63A-4976-A5B6-2374AB1DFA90}" destId="{891F7276-16BC-4067-8701-4795EF168192}" srcOrd="2" destOrd="0" presId="urn:microsoft.com/office/officeart/2005/8/layout/default"/>
    <dgm:cxn modelId="{357D8C07-A9D1-4AD9-97D4-31B854A4DAEC}" type="presParOf" srcId="{CF7AD31E-A63A-4976-A5B6-2374AB1DFA90}" destId="{6CD21586-7D94-4B22-A634-42639E192C4F}" srcOrd="3" destOrd="0" presId="urn:microsoft.com/office/officeart/2005/8/layout/default"/>
    <dgm:cxn modelId="{7BE51247-B203-4137-9EDA-452A9B43DC17}" type="presParOf" srcId="{CF7AD31E-A63A-4976-A5B6-2374AB1DFA90}" destId="{34E02C03-5687-472E-8306-4D91328F5C47}" srcOrd="4" destOrd="0" presId="urn:microsoft.com/office/officeart/2005/8/layout/default"/>
    <dgm:cxn modelId="{5DCA5A00-55AB-4179-9ACC-2C4073C88B06}" type="presParOf" srcId="{CF7AD31E-A63A-4976-A5B6-2374AB1DFA90}" destId="{216153D6-632B-4195-A4B4-B264D668FDE0}" srcOrd="5" destOrd="0" presId="urn:microsoft.com/office/officeart/2005/8/layout/default"/>
    <dgm:cxn modelId="{B0E8FB36-A9BD-4EAB-BC3B-C77F2C5D1EA9}" type="presParOf" srcId="{CF7AD31E-A63A-4976-A5B6-2374AB1DFA90}" destId="{EA6F4544-D63B-4A5B-9D5A-B399B40F61B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93F3D-1240-4B56-8742-F7C2BD56307F}">
      <dsp:nvSpPr>
        <dsp:cNvPr id="0" name=""/>
        <dsp:cNvSpPr/>
      </dsp:nvSpPr>
      <dsp:spPr>
        <a:xfrm>
          <a:off x="317943" y="623"/>
          <a:ext cx="646005" cy="3876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600" kern="1200" dirty="0"/>
            <a:t>1. Get </a:t>
          </a:r>
          <a:r>
            <a:rPr lang="is-IS" sz="600" kern="1200" dirty="0" err="1"/>
            <a:t>financial</a:t>
          </a:r>
          <a:r>
            <a:rPr lang="is-IS" sz="600" kern="1200" dirty="0"/>
            <a:t> </a:t>
          </a:r>
          <a:r>
            <a:rPr lang="is-IS" sz="600" kern="1200" dirty="0" err="1"/>
            <a:t>data</a:t>
          </a:r>
          <a:r>
            <a:rPr lang="is-IS" sz="600" kern="1200" dirty="0"/>
            <a:t> from Reuters </a:t>
          </a:r>
          <a:r>
            <a:rPr lang="is-IS" sz="600" kern="1200" dirty="0" err="1"/>
            <a:t>and</a:t>
          </a:r>
          <a:r>
            <a:rPr lang="is-IS" sz="600" kern="1200" dirty="0"/>
            <a:t> 20-F </a:t>
          </a:r>
          <a:r>
            <a:rPr lang="is-IS" sz="600" kern="1200" dirty="0" err="1"/>
            <a:t>reports</a:t>
          </a:r>
          <a:endParaRPr lang="is-IS" sz="600" kern="1200" dirty="0"/>
        </a:p>
      </dsp:txBody>
      <dsp:txXfrm>
        <a:off x="317943" y="623"/>
        <a:ext cx="646005" cy="387603"/>
      </dsp:txXfrm>
    </dsp:sp>
    <dsp:sp modelId="{891F7276-16BC-4067-8701-4795EF168192}">
      <dsp:nvSpPr>
        <dsp:cNvPr id="0" name=""/>
        <dsp:cNvSpPr/>
      </dsp:nvSpPr>
      <dsp:spPr>
        <a:xfrm>
          <a:off x="1028549" y="623"/>
          <a:ext cx="646005" cy="38760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600" kern="1200" dirty="0"/>
            <a:t>2. Set </a:t>
          </a:r>
          <a:r>
            <a:rPr lang="is-IS" sz="600" kern="1200" dirty="0" err="1"/>
            <a:t>leverage</a:t>
          </a:r>
          <a:r>
            <a:rPr lang="is-IS" sz="600" kern="1200" dirty="0"/>
            <a:t> </a:t>
          </a:r>
          <a:r>
            <a:rPr lang="is-IS" sz="600" kern="1200" dirty="0" err="1"/>
            <a:t>thresholds</a:t>
          </a:r>
          <a:r>
            <a:rPr lang="is-IS" sz="600" kern="1200" dirty="0"/>
            <a:t> </a:t>
          </a:r>
          <a:r>
            <a:rPr lang="is-IS" sz="600" kern="1200" dirty="0" err="1"/>
            <a:t>and</a:t>
          </a:r>
          <a:r>
            <a:rPr lang="is-IS" sz="600" kern="1200" dirty="0"/>
            <a:t> </a:t>
          </a:r>
          <a:r>
            <a:rPr lang="is-IS" sz="600" kern="1200" dirty="0" err="1"/>
            <a:t>conversion</a:t>
          </a:r>
          <a:r>
            <a:rPr lang="is-IS" sz="600" kern="1200" dirty="0"/>
            <a:t> </a:t>
          </a:r>
          <a:r>
            <a:rPr lang="is-IS" sz="600" kern="1200" dirty="0" err="1"/>
            <a:t>parameters</a:t>
          </a:r>
          <a:endParaRPr lang="is-IS" sz="600" kern="1200" dirty="0"/>
        </a:p>
      </dsp:txBody>
      <dsp:txXfrm>
        <a:off x="1028549" y="623"/>
        <a:ext cx="646005" cy="387603"/>
      </dsp:txXfrm>
    </dsp:sp>
    <dsp:sp modelId="{34E02C03-5687-472E-8306-4D91328F5C47}">
      <dsp:nvSpPr>
        <dsp:cNvPr id="0" name=""/>
        <dsp:cNvSpPr/>
      </dsp:nvSpPr>
      <dsp:spPr>
        <a:xfrm>
          <a:off x="317943" y="452827"/>
          <a:ext cx="646005" cy="38760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600" kern="1200" dirty="0"/>
            <a:t>3. </a:t>
          </a:r>
          <a:r>
            <a:rPr lang="is-IS" sz="600" kern="1200" dirty="0" err="1"/>
            <a:t>Run</a:t>
          </a:r>
          <a:r>
            <a:rPr lang="is-IS" sz="600" kern="1200" dirty="0"/>
            <a:t> DCL </a:t>
          </a:r>
          <a:r>
            <a:rPr lang="is-IS" sz="600" kern="1200" dirty="0" err="1"/>
            <a:t>simulations</a:t>
          </a:r>
          <a:endParaRPr lang="is-IS" sz="600" kern="1200" dirty="0"/>
        </a:p>
      </dsp:txBody>
      <dsp:txXfrm>
        <a:off x="317943" y="452827"/>
        <a:ext cx="646005" cy="387603"/>
      </dsp:txXfrm>
    </dsp:sp>
    <dsp:sp modelId="{EA6F4544-D63B-4A5B-9D5A-B399B40F61B5}">
      <dsp:nvSpPr>
        <dsp:cNvPr id="0" name=""/>
        <dsp:cNvSpPr/>
      </dsp:nvSpPr>
      <dsp:spPr>
        <a:xfrm>
          <a:off x="1028549" y="452827"/>
          <a:ext cx="646005" cy="38760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600" kern="1200" dirty="0"/>
            <a:t>4. </a:t>
          </a:r>
          <a:r>
            <a:rPr lang="is-IS" sz="600" kern="1200" dirty="0" err="1"/>
            <a:t>Analyze</a:t>
          </a:r>
          <a:r>
            <a:rPr lang="is-IS" sz="600" kern="1200" dirty="0"/>
            <a:t> </a:t>
          </a:r>
          <a:r>
            <a:rPr lang="is-IS" sz="600" kern="1200" dirty="0" err="1"/>
            <a:t>leverage</a:t>
          </a:r>
          <a:r>
            <a:rPr lang="is-IS" sz="600" kern="1200" dirty="0"/>
            <a:t> </a:t>
          </a:r>
          <a:r>
            <a:rPr lang="is-IS" sz="600" kern="1200" dirty="0" err="1"/>
            <a:t>and</a:t>
          </a:r>
          <a:r>
            <a:rPr lang="is-IS" sz="600" kern="1200" dirty="0"/>
            <a:t> </a:t>
          </a:r>
          <a:r>
            <a:rPr lang="is-IS" sz="600" kern="1200" dirty="0" err="1"/>
            <a:t>dilution</a:t>
          </a:r>
          <a:r>
            <a:rPr lang="is-IS" sz="600" kern="1200" dirty="0"/>
            <a:t> </a:t>
          </a:r>
          <a:r>
            <a:rPr lang="is-IS" sz="600" kern="1200" dirty="0" err="1"/>
            <a:t>outcomes</a:t>
          </a:r>
          <a:endParaRPr lang="is-IS" sz="600" kern="1200" dirty="0"/>
        </a:p>
      </dsp:txBody>
      <dsp:txXfrm>
        <a:off x="1028549" y="452827"/>
        <a:ext cx="646005" cy="387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24AE6-87B6-4FB5-BFD4-9455FA9FFE45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64BD-C625-4A43-AE30-A4C0F9AE0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5792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7796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557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291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9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22842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1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435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495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027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918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920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338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114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539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3.svg"/><Relationship Id="rId9" Type="http://schemas.openxmlformats.org/officeDocument/2006/relationships/diagramLayout" Target="../diagrams/layout1.xm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00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9DBD-A578-5DCB-4B7C-685B402F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 err="1"/>
              <a:t>Minimum</a:t>
            </a:r>
            <a:r>
              <a:rPr lang="is-IS" sz="3600" dirty="0"/>
              <a:t> </a:t>
            </a:r>
            <a:r>
              <a:rPr lang="is-IS" sz="3600" dirty="0" err="1"/>
              <a:t>trigger</a:t>
            </a:r>
            <a:r>
              <a:rPr lang="is-IS" sz="3600" dirty="0"/>
              <a:t> </a:t>
            </a:r>
            <a:r>
              <a:rPr lang="is-IS" sz="3600" dirty="0" err="1"/>
              <a:t>breaches</a:t>
            </a:r>
            <a:r>
              <a:rPr lang="is-IS" sz="3600" dirty="0"/>
              <a:t> for </a:t>
            </a:r>
            <a:r>
              <a:rPr lang="is-IS" sz="3600" dirty="0" err="1"/>
              <a:t>highly</a:t>
            </a:r>
            <a:r>
              <a:rPr lang="is-IS" sz="3600" dirty="0"/>
              <a:t> </a:t>
            </a:r>
            <a:r>
              <a:rPr lang="is-IS" sz="3600" dirty="0" err="1"/>
              <a:t>levered</a:t>
            </a:r>
            <a:r>
              <a:rPr lang="is-IS" sz="3600" dirty="0"/>
              <a:t> </a:t>
            </a:r>
            <a:r>
              <a:rPr lang="is-IS" sz="3600" dirty="0" err="1"/>
              <a:t>companies</a:t>
            </a:r>
            <a:endParaRPr lang="is-IS" sz="3600" dirty="0"/>
          </a:p>
        </p:txBody>
      </p:sp>
      <p:pic>
        <p:nvPicPr>
          <p:cNvPr id="5" name="Content Placeholder 4" descr="A graph with a blue line&#10;&#10;AI-generated content may be incorrect.">
            <a:extLst>
              <a:ext uri="{FF2B5EF4-FFF2-40B4-BE49-F238E27FC236}">
                <a16:creationId xmlns:a16="http://schemas.microsoft.com/office/drawing/2014/main" id="{460B172C-0BBA-A1A3-2FAE-B0E2E59E1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7" y="1791304"/>
            <a:ext cx="7271119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C82247-CC44-6B5B-1AC8-D6F0FD48D4E5}"/>
                  </a:ext>
                </a:extLst>
              </p:cNvPr>
              <p:cNvSpPr txBox="1"/>
              <p:nvPr/>
            </p:nvSpPr>
            <p:spPr>
              <a:xfrm>
                <a:off x="-314633" y="2879670"/>
                <a:ext cx="5447071" cy="1809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𝑇𝑜𝑡𝑎𝑙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𝑑𝑒𝑏𝑡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 =274,280,000,000</m:t>
                      </m:r>
                    </m:oMath>
                  </m:oMathPara>
                </a14:m>
                <a:endParaRPr lang="is-IS" sz="1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  <a:p>
                <a:pPr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𝐸𝑞𝑢𝑖𝑡𝑦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𝑣𝑎𝑙𝑢𝑒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 48,813,335,162</m:t>
                      </m:r>
                    </m:oMath>
                  </m:oMathPara>
                </a14:m>
                <a:endParaRPr lang="is-IS" sz="1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274,280,000,000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274,280,000,000+ </m:t>
                          </m:r>
                          <m:r>
                            <a:rPr lang="is-I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48,813,335,162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≈0.8489</m:t>
                      </m:r>
                    </m:oMath>
                  </m:oMathPara>
                </a14:m>
                <a:endParaRPr lang="is-IS" sz="1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C82247-CC44-6B5B-1AC8-D6F0FD48D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633" y="2879670"/>
                <a:ext cx="5447071" cy="1809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8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9176446" y="0"/>
            <a:ext cx="20802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35"/>
            <a:r>
              <a:rPr lang="en-US" sz="375" b="1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952500" y="0"/>
            <a:ext cx="2410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3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5418" y="298122"/>
            <a:ext cx="5576105" cy="224316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2023 Credit Suisse banking collapse would have been mitigated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if it had applied a </a:t>
            </a:r>
            <a:r>
              <a:rPr lang="en-US" sz="2604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Dynamic Control of Leverage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mechanism to its AT1 debt (Contingent Convertible bonds)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91025" y="1628911"/>
            <a:ext cx="1992498" cy="525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66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</a:p>
          <a:p>
            <a:pPr defTabSz="95235">
              <a:lnSpc>
                <a:spcPct val="120000"/>
              </a:lnSpc>
            </a:pP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The 2023 </a:t>
            </a:r>
            <a:r>
              <a:rPr lang="en-US" sz="66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collapse of Credit Suisse</a:t>
            </a: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exposed significant weaknesses in traditional Contingent Convertible Bonds (CoCos</a:t>
            </a:r>
            <a:r>
              <a:rPr lang="en-US" sz="66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). Traditional CoCos failed </a:t>
            </a: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due to delayed regulatory triggers and caused sudden market instability. Dynamic Control of Leverage (DCL) </a:t>
            </a:r>
            <a:r>
              <a:rPr lang="en-US" sz="667" dirty="0" err="1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CoCo</a:t>
            </a: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Bonds propose an </a:t>
            </a:r>
            <a:r>
              <a:rPr lang="en-US" sz="66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alternative with gradual equity conversions based on continuous leverage monitoring</a:t>
            </a: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, enhancing bank stability and predictability.</a:t>
            </a:r>
            <a:endParaRPr lang="en-US" sz="667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667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Collected data on equity values, debt, and Additional Tier 1 (AT1) debt for Credit Suisse via Refinitiv Eikon and quarterly company financial reports (20-F).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Simulated results of adding Dynamic Control of Leverage (DCL) dynamics to the AT1 debt.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Interpret the results (leverage adjustments, shareholder dilution, additional share issuances, </a:t>
            </a:r>
            <a:r>
              <a:rPr lang="en-US" sz="667" dirty="0" err="1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etc</a:t>
            </a: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…)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66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6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DCLs can significantly correct leverage given time, and they can be used effectively to preemptively stabilize financial markets.</a:t>
            </a: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4909966" y="5886043"/>
            <a:ext cx="261834" cy="452902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white">
                  <a:lumMod val="85000"/>
                </a:prstClr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5260167" y="5906654"/>
            <a:ext cx="168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1000" b="1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4619721" y="6095688"/>
            <a:ext cx="270305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1951889" y="1106993"/>
            <a:ext cx="1101584" cy="382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 defTabSz="95235">
              <a:lnSpc>
                <a:spcPct val="120000"/>
              </a:lnSpc>
            </a:pPr>
            <a:r>
              <a:rPr lang="en-US" sz="917" b="1" dirty="0">
                <a:solidFill>
                  <a:prstClr val="black"/>
                </a:solidFill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972069" y="183069"/>
            <a:ext cx="2370849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235"/>
            <a:r>
              <a:rPr lang="en-US" sz="1125" b="1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Enhancing Bank Robustness through Dynamic Control of Leverage in Contingent Convertible Bonds:</a:t>
            </a:r>
            <a:b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 Case Study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9688989" y="5282356"/>
            <a:ext cx="1566109" cy="93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Author:</a:t>
            </a:r>
          </a:p>
          <a:p>
            <a:pPr defTabSz="95235"/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</a:p>
          <a:p>
            <a:pPr defTabSz="95235"/>
            <a:endParaRPr lang="en-US" sz="917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/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Supervisors</a:t>
            </a: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: </a:t>
            </a:r>
          </a:p>
          <a:p>
            <a:pPr defTabSz="95235"/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Sverrir Ólafsson, </a:t>
            </a:r>
          </a:p>
          <a:p>
            <a:pPr defTabSz="95235"/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Maxime Segal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9418428" y="5342968"/>
            <a:ext cx="193163" cy="179305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FC4A3D8-9319-A665-A672-CE312C41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339" y="5509306"/>
            <a:ext cx="1145194" cy="1145194"/>
          </a:xfrm>
          <a:prstGeom prst="rect">
            <a:avLst/>
          </a:prstGeom>
        </p:spPr>
      </p:pic>
      <p:pic>
        <p:nvPicPr>
          <p:cNvPr id="31" name="Picture 30" descr="A graph of a credit suisse&#10;&#10;AI-generated content may be incorrect.">
            <a:extLst>
              <a:ext uri="{FF2B5EF4-FFF2-40B4-BE49-F238E27FC236}">
                <a16:creationId xmlns:a16="http://schemas.microsoft.com/office/drawing/2014/main" id="{DE459FF0-F33C-F2C5-94B1-EE5A6BFE8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37" y="2551942"/>
            <a:ext cx="4164219" cy="2498531"/>
          </a:xfrm>
          <a:prstGeom prst="rect">
            <a:avLst/>
          </a:prstGeom>
        </p:spPr>
      </p:pic>
      <p:pic>
        <p:nvPicPr>
          <p:cNvPr id="33" name="Picture 32" descr="A person in a suit and bow tie&#10;&#10;AI-generated content may be incorrect.">
            <a:extLst>
              <a:ext uri="{FF2B5EF4-FFF2-40B4-BE49-F238E27FC236}">
                <a16:creationId xmlns:a16="http://schemas.microsoft.com/office/drawing/2014/main" id="{8F0C97EC-D43B-BDAC-4EAA-3369955CD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9414" r="14573" b="22225"/>
          <a:stretch/>
        </p:blipFill>
        <p:spPr>
          <a:xfrm>
            <a:off x="1299096" y="1010743"/>
            <a:ext cx="464615" cy="50222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65A0D4-4973-DF61-A4F8-AFC1757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99" y="6217209"/>
            <a:ext cx="1803317" cy="5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3FE8AC5-0246-3350-6F9E-A779BD4390F5}"/>
              </a:ext>
            </a:extLst>
          </p:cNvPr>
          <p:cNvGraphicFramePr/>
          <p:nvPr/>
        </p:nvGraphicFramePr>
        <p:xfrm>
          <a:off x="1161244" y="4270377"/>
          <a:ext cx="1992498" cy="84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6" name="Picture 35" descr="A graph of a credit suisse&#10;&#10;AI-generated content may be incorrect.">
            <a:extLst>
              <a:ext uri="{FF2B5EF4-FFF2-40B4-BE49-F238E27FC236}">
                <a16:creationId xmlns:a16="http://schemas.microsoft.com/office/drawing/2014/main" id="{B3E75CF3-EA8D-675B-B6ED-C1C39AAE3F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4" y="5382969"/>
            <a:ext cx="1905004" cy="1143002"/>
          </a:xfrm>
          <a:prstGeom prst="rect">
            <a:avLst/>
          </a:prstGeom>
        </p:spPr>
      </p:pic>
      <p:sp>
        <p:nvSpPr>
          <p:cNvPr id="37" name="Graphic 18">
            <a:extLst>
              <a:ext uri="{FF2B5EF4-FFF2-40B4-BE49-F238E27FC236}">
                <a16:creationId xmlns:a16="http://schemas.microsoft.com/office/drawing/2014/main" id="{AF945BE7-B3DA-0B9C-149C-7A43E568F3C5}"/>
              </a:ext>
            </a:extLst>
          </p:cNvPr>
          <p:cNvSpPr/>
          <p:nvPr/>
        </p:nvSpPr>
        <p:spPr>
          <a:xfrm>
            <a:off x="9415541" y="5824992"/>
            <a:ext cx="193163" cy="179305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9" name="Picture 38" descr="A screenshot of a graph&#10;&#10;AI-generated content may be incorrect.">
            <a:extLst>
              <a:ext uri="{FF2B5EF4-FFF2-40B4-BE49-F238E27FC236}">
                <a16:creationId xmlns:a16="http://schemas.microsoft.com/office/drawing/2014/main" id="{86C1FAC5-29BB-7499-832F-C13AB1EE79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12" y="2825427"/>
            <a:ext cx="1905004" cy="2286005"/>
          </a:xfrm>
          <a:prstGeom prst="rect">
            <a:avLst/>
          </a:prstGeom>
        </p:spPr>
      </p:pic>
      <p:pic>
        <p:nvPicPr>
          <p:cNvPr id="41" name="Picture 40" descr="A graph of a stock market&#10;&#10;AI-generated content may be incorrect.">
            <a:extLst>
              <a:ext uri="{FF2B5EF4-FFF2-40B4-BE49-F238E27FC236}">
                <a16:creationId xmlns:a16="http://schemas.microsoft.com/office/drawing/2014/main" id="{70AB06E2-5F48-8AA3-833A-D15D75784E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12" y="273718"/>
            <a:ext cx="1905004" cy="228600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6D8732-6831-D572-666F-7B9B62A2FBFF}"/>
              </a:ext>
            </a:extLst>
          </p:cNvPr>
          <p:cNvSpPr txBox="1"/>
          <p:nvPr/>
        </p:nvSpPr>
        <p:spPr>
          <a:xfrm>
            <a:off x="9013555" y="139066"/>
            <a:ext cx="23708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235"/>
            <a:r>
              <a:rPr lang="en-US" sz="750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Input data: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96DE52-40CD-CBA0-63B0-99A191EEFE72}"/>
              </a:ext>
            </a:extLst>
          </p:cNvPr>
          <p:cNvSpPr txBox="1"/>
          <p:nvPr/>
        </p:nvSpPr>
        <p:spPr>
          <a:xfrm>
            <a:off x="9013555" y="2665953"/>
            <a:ext cx="23708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235"/>
            <a:r>
              <a:rPr lang="en-US" sz="750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Detailed results:</a:t>
            </a:r>
          </a:p>
        </p:txBody>
      </p: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F68D-2EF1-B489-6A1F-2DC0A4EA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 err="1"/>
              <a:t>Overview</a:t>
            </a:r>
            <a:endParaRPr lang="is-I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3834A-1815-DB7B-FE78-C5FD1779B199}"/>
              </a:ext>
            </a:extLst>
          </p:cNvPr>
          <p:cNvSpPr txBox="1"/>
          <p:nvPr/>
        </p:nvSpPr>
        <p:spPr>
          <a:xfrm>
            <a:off x="3048000" y="169068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2008 GFC: </a:t>
            </a:r>
            <a:r>
              <a:rPr lang="en-GB" dirty="0"/>
              <a:t>In response to the 2008 crisis, contingent convertible (</a:t>
            </a:r>
            <a:r>
              <a:rPr lang="en-GB" dirty="0" err="1"/>
              <a:t>CoCo</a:t>
            </a:r>
            <a:r>
              <a:rPr lang="en-GB" dirty="0"/>
              <a:t>) are introduced as a mechanism to strengthen bank stability by automatically converting debt into equity during financial distress.</a:t>
            </a:r>
          </a:p>
          <a:p>
            <a:endParaRPr lang="en-GB" dirty="0"/>
          </a:p>
          <a:p>
            <a:r>
              <a:rPr lang="en-GB" b="1" dirty="0"/>
              <a:t>March 19, 2023:</a:t>
            </a:r>
            <a:r>
              <a:rPr lang="en-GB" dirty="0"/>
              <a:t> The Swiss Financial Market Supervisory Authority (FINMA) announces the complete write-down of Credit Suisse's Additional Tier 1 (AT1) bonds, amounting to approximately CHF 16 billion.</a:t>
            </a:r>
          </a:p>
          <a:p>
            <a:endParaRPr lang="en-GB" dirty="0"/>
          </a:p>
          <a:p>
            <a:r>
              <a:rPr lang="en-GB" b="1" dirty="0"/>
              <a:t>Going forward: </a:t>
            </a:r>
            <a:r>
              <a:rPr lang="en-GB" dirty="0"/>
              <a:t>Dynamic Control of Leverage (DCL) introduced to prevent sudden drawdowns by only drawing down interest payments during times of high leverage, therefore gradually adjusting the balance sheet. </a:t>
            </a:r>
          </a:p>
          <a:p>
            <a:endParaRPr lang="en-GB" dirty="0"/>
          </a:p>
          <a:p>
            <a:r>
              <a:rPr lang="en-GB" dirty="0"/>
              <a:t>My thesis is about analysing DCLs in real world scenarios.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5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9BB-4B35-EFC1-0CD2-C423993F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 err="1"/>
              <a:t>Dynamic</a:t>
            </a:r>
            <a:r>
              <a:rPr lang="is-IS" sz="3600" dirty="0"/>
              <a:t> Control of </a:t>
            </a:r>
            <a:r>
              <a:rPr lang="is-IS" sz="3600" dirty="0" err="1"/>
              <a:t>Leverage</a:t>
            </a:r>
            <a:r>
              <a:rPr lang="is-IS" sz="3600" dirty="0"/>
              <a:t> (DCL)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3906-388C-6794-8EFE-F7233C629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794" y="4739758"/>
                <a:ext cx="4090219" cy="1753117"/>
              </a:xfrm>
            </p:spPr>
            <p:txBody>
              <a:bodyPr>
                <a:normAutofit/>
              </a:bodyPr>
              <a:lstStyle/>
              <a:p>
                <a:r>
                  <a:rPr lang="is-IS" sz="1800" dirty="0"/>
                  <a:t>Dynamic </a:t>
                </a:r>
                <a:r>
                  <a:rPr lang="is-IS" sz="1800" dirty="0" err="1"/>
                  <a:t>trigger</a:t>
                </a:r>
                <a:r>
                  <a:rPr lang="is-IS" sz="1800" dirty="0"/>
                  <a:t> on </a:t>
                </a:r>
                <a:r>
                  <a:rPr lang="is-IS" sz="1800" dirty="0" err="1"/>
                  <a:t>payment</a:t>
                </a:r>
                <a:r>
                  <a:rPr lang="is-IS" sz="1800" dirty="0"/>
                  <a:t> </a:t>
                </a:r>
                <a:r>
                  <a:rPr lang="is-IS" sz="1800" dirty="0" err="1"/>
                  <a:t>date</a:t>
                </a:r>
                <a:r>
                  <a:rPr lang="is-IS" sz="1800" dirty="0"/>
                  <a:t>:</a:t>
                </a:r>
              </a:p>
              <a:p>
                <a:pPr lvl="1"/>
                <a:r>
                  <a:rPr lang="is-IS" sz="1400" dirty="0" err="1"/>
                  <a:t>If</a:t>
                </a:r>
                <a:r>
                  <a:rPr lang="is-IS" sz="1400" dirty="0"/>
                  <a:t> </a:t>
                </a:r>
                <a:r>
                  <a:rPr lang="is-IS" sz="1400" dirty="0" err="1"/>
                  <a:t>leverage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above</a:t>
                </a:r>
                <a:r>
                  <a:rPr lang="is-IS" sz="1400" dirty="0"/>
                  <a:t> a </a:t>
                </a:r>
                <a:r>
                  <a:rPr lang="is-IS" sz="1400" dirty="0" err="1"/>
                  <a:t>maximum</a:t>
                </a:r>
                <a:r>
                  <a:rPr lang="is-IS" sz="1400" dirty="0"/>
                  <a:t> </a:t>
                </a:r>
                <a:r>
                  <a:rPr lang="is-IS" sz="1400" dirty="0" err="1"/>
                  <a:t>threshold</a:t>
                </a:r>
                <a:r>
                  <a:rPr lang="is-IS" sz="1400" dirty="0"/>
                  <a:t> then </a:t>
                </a:r>
                <a:r>
                  <a:rPr lang="is-IS" sz="1400" dirty="0" err="1"/>
                  <a:t>the</a:t>
                </a:r>
                <a:r>
                  <a:rPr lang="is-IS" sz="1400" dirty="0"/>
                  <a:t> </a:t>
                </a:r>
                <a:r>
                  <a:rPr lang="is-IS" sz="1400" dirty="0" err="1"/>
                  <a:t>interest</a:t>
                </a:r>
                <a:r>
                  <a:rPr lang="is-IS" sz="1400" dirty="0"/>
                  <a:t> </a:t>
                </a:r>
                <a:r>
                  <a:rPr lang="is-IS" sz="1400" dirty="0" err="1"/>
                  <a:t>payment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converted</a:t>
                </a:r>
                <a:r>
                  <a:rPr lang="is-IS" sz="1400" dirty="0"/>
                  <a:t> </a:t>
                </a:r>
                <a:r>
                  <a:rPr lang="is-IS" sz="1400" dirty="0" err="1"/>
                  <a:t>into</a:t>
                </a:r>
                <a:r>
                  <a:rPr lang="is-I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s-IS" sz="1400" dirty="0"/>
                  <a:t> </a:t>
                </a:r>
                <a:r>
                  <a:rPr lang="is-IS" sz="1400" dirty="0" err="1"/>
                  <a:t>shares</a:t>
                </a:r>
                <a:r>
                  <a:rPr lang="is-IS" sz="1400" dirty="0"/>
                  <a:t>.</a:t>
                </a:r>
              </a:p>
              <a:p>
                <a:pPr lvl="1"/>
                <a:r>
                  <a:rPr lang="is-IS" sz="1400" dirty="0" err="1"/>
                  <a:t>If</a:t>
                </a:r>
                <a:r>
                  <a:rPr lang="is-IS" sz="1400" dirty="0"/>
                  <a:t> </a:t>
                </a:r>
                <a:r>
                  <a:rPr lang="is-IS" sz="1400" dirty="0" err="1"/>
                  <a:t>leverage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below</a:t>
                </a:r>
                <a:r>
                  <a:rPr lang="is-IS" sz="1400" dirty="0"/>
                  <a:t> a </a:t>
                </a:r>
                <a:r>
                  <a:rPr lang="is-IS" sz="1400" dirty="0" err="1"/>
                  <a:t>minimum</a:t>
                </a:r>
                <a:r>
                  <a:rPr lang="is-IS" sz="1400" dirty="0"/>
                  <a:t> </a:t>
                </a:r>
                <a:r>
                  <a:rPr lang="is-IS" sz="1400" dirty="0" err="1"/>
                  <a:t>threshold</a:t>
                </a:r>
                <a:r>
                  <a:rPr lang="is-IS" sz="1400" dirty="0"/>
                  <a:t> then </a:t>
                </a:r>
                <a:r>
                  <a:rPr lang="is-IS" sz="1400" dirty="0" err="1"/>
                  <a:t>additional</a:t>
                </a:r>
                <a:r>
                  <a:rPr lang="is-IS" sz="1400" dirty="0"/>
                  <a:t> DCL </a:t>
                </a:r>
                <a:r>
                  <a:rPr lang="is-IS" sz="1400" dirty="0" err="1"/>
                  <a:t>debt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issued</a:t>
                </a:r>
                <a:r>
                  <a:rPr lang="is-IS" sz="1400" dirty="0"/>
                  <a:t> with </a:t>
                </a:r>
                <a:r>
                  <a:rPr lang="is-IS" sz="1400" dirty="0" err="1"/>
                  <a:t>the</a:t>
                </a:r>
                <a:r>
                  <a:rPr lang="is-IS" sz="1400" dirty="0"/>
                  <a:t> </a:t>
                </a:r>
                <a:r>
                  <a:rPr lang="is-IS" sz="1400" dirty="0" err="1"/>
                  <a:t>same</a:t>
                </a:r>
                <a:r>
                  <a:rPr lang="is-IS" sz="1400" dirty="0"/>
                  <a:t> </a:t>
                </a:r>
                <a:r>
                  <a:rPr lang="is-IS" sz="1400" dirty="0" err="1"/>
                  <a:t>maturity</a:t>
                </a:r>
                <a:r>
                  <a:rPr lang="is-IS" sz="1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3906-388C-6794-8EFE-F7233C629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794" y="4739758"/>
                <a:ext cx="4090219" cy="1753117"/>
              </a:xfrm>
              <a:blipFill>
                <a:blip r:embed="rId2"/>
                <a:stretch>
                  <a:fillRect l="-894" t="-348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2AFE4-E3E5-AAA1-938F-5D36A26EE673}"/>
                  </a:ext>
                </a:extLst>
              </p:cNvPr>
              <p:cNvSpPr txBox="1"/>
              <p:nvPr/>
            </p:nvSpPr>
            <p:spPr>
              <a:xfrm>
                <a:off x="2883307" y="3761557"/>
                <a:ext cx="5875198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𝑑𝑒𝑏𝑡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𝑑𝑒𝑏𝑡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𝑒𝑞𝑢𝑖𝑡𝑦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2AFE4-E3E5-AAA1-938F-5D36A26E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07" y="3761557"/>
                <a:ext cx="5875198" cy="573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BBF47-68CF-8551-11B5-4C54420A8885}"/>
                  </a:ext>
                </a:extLst>
              </p:cNvPr>
              <p:cNvSpPr txBox="1"/>
              <p:nvPr/>
            </p:nvSpPr>
            <p:spPr>
              <a:xfrm>
                <a:off x="3870048" y="2640688"/>
                <a:ext cx="3901709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BBF47-68CF-8551-11B5-4C54420A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48" y="2640688"/>
                <a:ext cx="3901709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A57C6-FDAE-0302-EF8A-C897903B75CC}"/>
                  </a:ext>
                </a:extLst>
              </p:cNvPr>
              <p:cNvSpPr txBox="1"/>
              <p:nvPr/>
            </p:nvSpPr>
            <p:spPr>
              <a:xfrm>
                <a:off x="4507500" y="1743425"/>
                <a:ext cx="262680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A57C6-FDAE-0302-EF8A-C897903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00" y="1743425"/>
                <a:ext cx="2626809" cy="559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1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86BB-54A7-B94E-CE27-583AD770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0"/>
            <a:ext cx="8519160" cy="1325563"/>
          </a:xfrm>
        </p:spPr>
        <p:txBody>
          <a:bodyPr>
            <a:normAutofit/>
          </a:bodyPr>
          <a:lstStyle/>
          <a:p>
            <a:r>
              <a:rPr lang="is-IS" sz="3600" dirty="0" err="1"/>
              <a:t>Theoretical</a:t>
            </a:r>
            <a:r>
              <a:rPr lang="is-IS" sz="3600" dirty="0"/>
              <a:t> </a:t>
            </a:r>
            <a:r>
              <a:rPr lang="is-IS" sz="3600" dirty="0" err="1"/>
              <a:t>Case</a:t>
            </a:r>
            <a:r>
              <a:rPr lang="is-IS" sz="3600" dirty="0"/>
              <a:t> </a:t>
            </a:r>
            <a:r>
              <a:rPr lang="is-IS" sz="3600" dirty="0" err="1"/>
              <a:t>Study</a:t>
            </a:r>
            <a:endParaRPr lang="is-I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65E34-25A4-E08F-E2DA-468B1F41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7" y="1027906"/>
            <a:ext cx="6785105" cy="54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1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1302-E263-F3E0-2D07-2069DE96F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FFC1-BC1B-E253-9465-A4B2AA83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/>
              <a:t>Real </a:t>
            </a:r>
            <a:r>
              <a:rPr lang="is-IS" sz="3600" dirty="0" err="1"/>
              <a:t>world</a:t>
            </a:r>
            <a:r>
              <a:rPr lang="is-IS" sz="3600" dirty="0"/>
              <a:t> </a:t>
            </a:r>
            <a:r>
              <a:rPr lang="is-IS" sz="3600" dirty="0" err="1"/>
              <a:t>simulations</a:t>
            </a:r>
            <a:r>
              <a:rPr lang="is-IS" sz="3600" dirty="0"/>
              <a:t> &amp; Research </a:t>
            </a:r>
            <a:r>
              <a:rPr lang="is-IS" sz="3600" dirty="0" err="1"/>
              <a:t>questions</a:t>
            </a:r>
            <a:endParaRPr lang="is-I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A6F8-8160-CA17-FE5E-7EF23E0B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sz="1800" dirty="0" err="1"/>
              <a:t>How</a:t>
            </a:r>
            <a:r>
              <a:rPr lang="is-IS" sz="1800" dirty="0"/>
              <a:t> </a:t>
            </a:r>
            <a:r>
              <a:rPr lang="is-IS" sz="1800" dirty="0" err="1"/>
              <a:t>would</a:t>
            </a:r>
            <a:r>
              <a:rPr lang="is-IS" sz="1800" dirty="0"/>
              <a:t> DCL </a:t>
            </a:r>
            <a:r>
              <a:rPr lang="is-IS" sz="1800" dirty="0" err="1"/>
              <a:t>bonds</a:t>
            </a:r>
            <a:r>
              <a:rPr lang="is-IS" sz="1800" dirty="0"/>
              <a:t> </a:t>
            </a:r>
            <a:r>
              <a:rPr lang="is-IS" sz="1800" dirty="0" err="1"/>
              <a:t>behave</a:t>
            </a:r>
            <a:r>
              <a:rPr lang="is-IS" sz="1800" dirty="0"/>
              <a:t> </a:t>
            </a:r>
            <a:r>
              <a:rPr lang="is-IS" sz="1800" dirty="0" err="1"/>
              <a:t>in</a:t>
            </a:r>
            <a:r>
              <a:rPr lang="is-IS" sz="1800" dirty="0"/>
              <a:t> </a:t>
            </a:r>
            <a:r>
              <a:rPr lang="is-IS" sz="1800" dirty="0" err="1"/>
              <a:t>the</a:t>
            </a:r>
            <a:r>
              <a:rPr lang="is-IS" sz="1800" dirty="0"/>
              <a:t> </a:t>
            </a:r>
            <a:r>
              <a:rPr lang="is-IS" sz="1800" dirty="0" err="1"/>
              <a:t>real</a:t>
            </a:r>
            <a:r>
              <a:rPr lang="is-IS" sz="1800" dirty="0"/>
              <a:t> </a:t>
            </a:r>
            <a:r>
              <a:rPr lang="is-IS" sz="1800" dirty="0" err="1"/>
              <a:t>world</a:t>
            </a:r>
            <a:r>
              <a:rPr lang="is-IS" sz="1800" dirty="0"/>
              <a:t> </a:t>
            </a:r>
            <a:r>
              <a:rPr lang="is-IS" sz="1800" dirty="0" err="1"/>
              <a:t>scenarios</a:t>
            </a:r>
            <a:r>
              <a:rPr lang="is-IS" sz="1800" dirty="0"/>
              <a:t>?</a:t>
            </a:r>
          </a:p>
          <a:p>
            <a:pPr lvl="1"/>
            <a:r>
              <a:rPr lang="is-IS" sz="1800" dirty="0" err="1"/>
              <a:t>Would</a:t>
            </a:r>
            <a:r>
              <a:rPr lang="is-IS" sz="1800" dirty="0"/>
              <a:t> DCL </a:t>
            </a:r>
            <a:r>
              <a:rPr lang="is-IS" sz="1800" dirty="0" err="1"/>
              <a:t>have</a:t>
            </a:r>
            <a:r>
              <a:rPr lang="is-IS" sz="1800" dirty="0"/>
              <a:t> </a:t>
            </a:r>
            <a:r>
              <a:rPr lang="is-IS" sz="1800" dirty="0" err="1"/>
              <a:t>saved</a:t>
            </a:r>
            <a:r>
              <a:rPr lang="is-IS" sz="1800" dirty="0"/>
              <a:t> </a:t>
            </a:r>
            <a:r>
              <a:rPr lang="is-IS" sz="1800" dirty="0" err="1"/>
              <a:t>Credit</a:t>
            </a:r>
            <a:r>
              <a:rPr lang="is-IS" sz="1800" dirty="0"/>
              <a:t> </a:t>
            </a:r>
            <a:r>
              <a:rPr lang="is-IS" sz="1800" dirty="0" err="1"/>
              <a:t>Suisse</a:t>
            </a:r>
            <a:r>
              <a:rPr lang="is-IS" sz="1800" dirty="0"/>
              <a:t>?</a:t>
            </a:r>
          </a:p>
          <a:p>
            <a:pPr lvl="1"/>
            <a:r>
              <a:rPr lang="is-IS" sz="1800" dirty="0" err="1"/>
              <a:t>What</a:t>
            </a:r>
            <a:r>
              <a:rPr lang="is-IS" sz="1800" dirty="0"/>
              <a:t> </a:t>
            </a:r>
            <a:r>
              <a:rPr lang="is-IS" sz="1800" dirty="0" err="1"/>
              <a:t>effect</a:t>
            </a:r>
            <a:r>
              <a:rPr lang="is-IS" sz="1800" dirty="0"/>
              <a:t> </a:t>
            </a:r>
            <a:r>
              <a:rPr lang="is-IS" sz="1800" dirty="0" err="1"/>
              <a:t>would</a:t>
            </a:r>
            <a:r>
              <a:rPr lang="is-IS" sz="1800" dirty="0"/>
              <a:t> DCL </a:t>
            </a:r>
            <a:r>
              <a:rPr lang="is-IS" sz="1800" dirty="0" err="1"/>
              <a:t>have</a:t>
            </a:r>
            <a:r>
              <a:rPr lang="is-IS" sz="1800" dirty="0"/>
              <a:t> for banks </a:t>
            </a:r>
            <a:r>
              <a:rPr lang="is-IS" sz="1800" dirty="0" err="1"/>
              <a:t>in</a:t>
            </a:r>
            <a:r>
              <a:rPr lang="is-IS" sz="1800" dirty="0"/>
              <a:t> </a:t>
            </a:r>
            <a:r>
              <a:rPr lang="is-IS" sz="1800" dirty="0" err="1"/>
              <a:t>the</a:t>
            </a:r>
            <a:r>
              <a:rPr lang="is-IS" sz="1800" dirty="0"/>
              <a:t> </a:t>
            </a:r>
            <a:r>
              <a:rPr lang="is-IS" sz="1800" dirty="0" err="1"/>
              <a:t>real</a:t>
            </a:r>
            <a:r>
              <a:rPr lang="is-IS" sz="1800" dirty="0"/>
              <a:t> </a:t>
            </a:r>
            <a:r>
              <a:rPr lang="is-IS" sz="1800" dirty="0" err="1"/>
              <a:t>world</a:t>
            </a:r>
            <a:r>
              <a:rPr lang="is-IS" sz="18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is-IS" sz="1800" dirty="0" err="1"/>
              <a:t>How</a:t>
            </a:r>
            <a:r>
              <a:rPr lang="is-IS" sz="1800" dirty="0"/>
              <a:t> </a:t>
            </a:r>
            <a:r>
              <a:rPr lang="is-IS" sz="1800" dirty="0" err="1"/>
              <a:t>do</a:t>
            </a:r>
            <a:r>
              <a:rPr lang="is-IS" sz="1800" dirty="0"/>
              <a:t> DCL </a:t>
            </a:r>
            <a:r>
              <a:rPr lang="is-IS" sz="1800" dirty="0" err="1"/>
              <a:t>parameters</a:t>
            </a:r>
            <a:r>
              <a:rPr lang="is-IS" sz="1800" dirty="0"/>
              <a:t> </a:t>
            </a:r>
            <a:r>
              <a:rPr lang="is-IS" sz="1800" dirty="0" err="1"/>
              <a:t>affect</a:t>
            </a:r>
            <a:r>
              <a:rPr lang="is-IS" sz="1800" dirty="0"/>
              <a:t> </a:t>
            </a:r>
            <a:r>
              <a:rPr lang="is-IS" sz="1800" dirty="0" err="1"/>
              <a:t>the</a:t>
            </a:r>
            <a:r>
              <a:rPr lang="is-IS" sz="1800" dirty="0"/>
              <a:t> </a:t>
            </a:r>
            <a:r>
              <a:rPr lang="is-IS" sz="1800" dirty="0" err="1"/>
              <a:t>outcomes</a:t>
            </a:r>
            <a:r>
              <a:rPr lang="is-IS" sz="1800" dirty="0"/>
              <a:t>?</a:t>
            </a:r>
          </a:p>
          <a:p>
            <a:pPr lvl="1"/>
            <a:r>
              <a:rPr lang="is-IS" sz="1800" dirty="0" err="1"/>
              <a:t>Leverage</a:t>
            </a:r>
            <a:r>
              <a:rPr lang="is-IS" sz="1800" dirty="0"/>
              <a:t> </a:t>
            </a:r>
            <a:r>
              <a:rPr lang="is-IS" sz="1800" dirty="0" err="1"/>
              <a:t>triggers</a:t>
            </a:r>
            <a:r>
              <a:rPr lang="is-IS" sz="1800" dirty="0"/>
              <a:t> (</a:t>
            </a:r>
            <a:r>
              <a:rPr lang="is-IS" sz="1800" dirty="0" err="1"/>
              <a:t>minimum</a:t>
            </a:r>
            <a:r>
              <a:rPr lang="is-IS" sz="1800" dirty="0"/>
              <a:t> </a:t>
            </a:r>
            <a:r>
              <a:rPr lang="is-IS" sz="1800" dirty="0" err="1"/>
              <a:t>and</a:t>
            </a:r>
            <a:r>
              <a:rPr lang="is-IS" sz="1800" dirty="0"/>
              <a:t> </a:t>
            </a:r>
            <a:r>
              <a:rPr lang="is-IS" sz="1800" dirty="0" err="1"/>
              <a:t>maximum</a:t>
            </a:r>
            <a:r>
              <a:rPr lang="is-IS" sz="1800" dirty="0"/>
              <a:t>)</a:t>
            </a:r>
          </a:p>
          <a:p>
            <a:pPr lvl="1"/>
            <a:r>
              <a:rPr lang="is-IS" sz="1800" dirty="0" err="1"/>
              <a:t>Frequency</a:t>
            </a:r>
            <a:r>
              <a:rPr lang="is-IS" sz="1800" dirty="0"/>
              <a:t> of </a:t>
            </a:r>
            <a:r>
              <a:rPr lang="is-IS" sz="1800" dirty="0" err="1"/>
              <a:t>payments</a:t>
            </a:r>
            <a:r>
              <a:rPr lang="is-IS" sz="1800" dirty="0"/>
              <a:t> </a:t>
            </a:r>
            <a:r>
              <a:rPr lang="is-IS" sz="1800" dirty="0" err="1"/>
              <a:t>and</a:t>
            </a:r>
            <a:r>
              <a:rPr lang="is-IS" sz="1800" dirty="0"/>
              <a:t> </a:t>
            </a:r>
            <a:r>
              <a:rPr lang="is-IS" sz="1800" dirty="0" err="1"/>
              <a:t>adjustments</a:t>
            </a:r>
            <a:endParaRPr lang="is-IS" sz="1800" dirty="0"/>
          </a:p>
          <a:p>
            <a:pPr lvl="1"/>
            <a:r>
              <a:rPr lang="is-IS" sz="1800" dirty="0"/>
              <a:t>Conversion </a:t>
            </a:r>
            <a:r>
              <a:rPr lang="is-IS" sz="1800" dirty="0" err="1"/>
              <a:t>price</a:t>
            </a:r>
            <a:endParaRPr lang="is-IS" sz="1800" dirty="0"/>
          </a:p>
          <a:p>
            <a:pPr lvl="1"/>
            <a:endParaRPr lang="is-IS" sz="1800" dirty="0"/>
          </a:p>
          <a:p>
            <a:pPr lvl="1"/>
            <a:endParaRPr lang="is-IS" sz="1800" dirty="0"/>
          </a:p>
          <a:p>
            <a:pPr lvl="1"/>
            <a:endParaRPr lang="is-IS" sz="1800" dirty="0"/>
          </a:p>
          <a:p>
            <a:endParaRPr lang="is-IS" sz="1800" dirty="0"/>
          </a:p>
        </p:txBody>
      </p:sp>
    </p:spTree>
    <p:extLst>
      <p:ext uri="{BB962C8B-B14F-4D97-AF65-F5344CB8AC3E}">
        <p14:creationId xmlns:p14="http://schemas.microsoft.com/office/powerpoint/2010/main" val="7227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4E1728-18B3-1E53-30F5-106F8FADBB63}"/>
              </a:ext>
            </a:extLst>
          </p:cNvPr>
          <p:cNvSpPr txBox="1"/>
          <p:nvPr/>
        </p:nvSpPr>
        <p:spPr>
          <a:xfrm>
            <a:off x="1102863" y="1563329"/>
            <a:ext cx="4704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err="1"/>
              <a:t>Baseline</a:t>
            </a:r>
            <a:r>
              <a:rPr lang="is-IS" b="1" dirty="0"/>
              <a:t> </a:t>
            </a:r>
            <a:r>
              <a:rPr lang="is-IS" b="1" dirty="0" err="1"/>
              <a:t>model</a:t>
            </a:r>
            <a:r>
              <a:rPr lang="is-IS" b="1" dirty="0"/>
              <a:t> </a:t>
            </a:r>
            <a:r>
              <a:rPr lang="is-IS" b="1" dirty="0" err="1"/>
              <a:t>parameters</a:t>
            </a:r>
            <a:r>
              <a:rPr lang="is-IS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Biannual</a:t>
            </a:r>
            <a:r>
              <a:rPr lang="is-IS" dirty="0"/>
              <a:t> </a:t>
            </a:r>
            <a:r>
              <a:rPr lang="is-IS" dirty="0" err="1"/>
              <a:t>payment</a:t>
            </a:r>
            <a:r>
              <a:rPr lang="is-IS" dirty="0"/>
              <a:t> </a:t>
            </a:r>
            <a:r>
              <a:rPr lang="is-IS" dirty="0" err="1"/>
              <a:t>and</a:t>
            </a:r>
            <a:r>
              <a:rPr lang="is-IS" dirty="0"/>
              <a:t> </a:t>
            </a:r>
            <a:r>
              <a:rPr lang="is-IS" dirty="0" err="1"/>
              <a:t>adjustments</a:t>
            </a:r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Conversion </a:t>
            </a:r>
            <a:r>
              <a:rPr lang="is-IS" dirty="0" err="1"/>
              <a:t>price</a:t>
            </a:r>
            <a:r>
              <a:rPr lang="is-IS" dirty="0"/>
              <a:t> set </a:t>
            </a:r>
            <a:r>
              <a:rPr lang="is-IS" dirty="0" err="1"/>
              <a:t>the</a:t>
            </a:r>
            <a:r>
              <a:rPr lang="is-IS" dirty="0"/>
              <a:t> </a:t>
            </a:r>
            <a:r>
              <a:rPr lang="is-IS" dirty="0" err="1"/>
              <a:t>initial</a:t>
            </a:r>
            <a:r>
              <a:rPr lang="is-IS" dirty="0"/>
              <a:t> </a:t>
            </a:r>
            <a:r>
              <a:rPr lang="is-IS" dirty="0" err="1"/>
              <a:t>share</a:t>
            </a:r>
            <a:r>
              <a:rPr lang="is-IS" dirty="0"/>
              <a:t> </a:t>
            </a:r>
            <a:r>
              <a:rPr lang="is-IS" dirty="0" err="1"/>
              <a:t>price</a:t>
            </a:r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Initial</a:t>
            </a:r>
            <a:r>
              <a:rPr lang="is-IS" dirty="0"/>
              <a:t> </a:t>
            </a:r>
            <a:r>
              <a:rPr lang="is-IS" dirty="0" err="1"/>
              <a:t>nominal</a:t>
            </a:r>
            <a:r>
              <a:rPr lang="is-IS" dirty="0"/>
              <a:t> value set </a:t>
            </a:r>
            <a:r>
              <a:rPr lang="is-IS" dirty="0" err="1"/>
              <a:t>to</a:t>
            </a:r>
            <a:r>
              <a:rPr lang="is-IS" dirty="0"/>
              <a:t> </a:t>
            </a:r>
            <a:r>
              <a:rPr lang="is-IS" dirty="0" err="1"/>
              <a:t>equal</a:t>
            </a:r>
            <a:r>
              <a:rPr lang="is-IS" dirty="0"/>
              <a:t> </a:t>
            </a:r>
            <a:r>
              <a:rPr lang="is-IS" dirty="0" err="1"/>
              <a:t>historical</a:t>
            </a:r>
            <a:r>
              <a:rPr lang="is-IS" dirty="0"/>
              <a:t> AT1 </a:t>
            </a:r>
            <a:r>
              <a:rPr lang="is-IS" dirty="0" err="1"/>
              <a:t>debt</a:t>
            </a:r>
            <a:r>
              <a:rPr lang="is-IS" dirty="0"/>
              <a:t> at </a:t>
            </a:r>
            <a:r>
              <a:rPr lang="is-IS" dirty="0" err="1"/>
              <a:t>issuance</a:t>
            </a:r>
            <a:r>
              <a:rPr lang="is-I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Maximum</a:t>
            </a:r>
            <a:r>
              <a:rPr lang="is-IS" dirty="0"/>
              <a:t> </a:t>
            </a:r>
            <a:r>
              <a:rPr lang="is-IS" dirty="0" err="1"/>
              <a:t>leverage</a:t>
            </a:r>
            <a:r>
              <a:rPr lang="is-IS" dirty="0"/>
              <a:t> at 95%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Minimum</a:t>
            </a:r>
            <a:r>
              <a:rPr lang="is-IS" dirty="0"/>
              <a:t> </a:t>
            </a:r>
            <a:r>
              <a:rPr lang="is-IS" dirty="0" err="1"/>
              <a:t>leverage</a:t>
            </a:r>
            <a:r>
              <a:rPr lang="is-IS" dirty="0"/>
              <a:t> at 85%</a:t>
            </a:r>
          </a:p>
          <a:p>
            <a:pPr marL="342900" indent="-342900">
              <a:buFont typeface="+mj-lt"/>
              <a:buAutoNum type="arabicPeriod"/>
            </a:pPr>
            <a:endParaRPr lang="is-IS" dirty="0"/>
          </a:p>
          <a:p>
            <a:r>
              <a:rPr lang="is-IS" b="1" dirty="0" err="1"/>
              <a:t>Results</a:t>
            </a:r>
            <a:r>
              <a:rPr lang="is-IS" b="1" dirty="0"/>
              <a:t> from </a:t>
            </a:r>
            <a:r>
              <a:rPr lang="is-IS" b="1" dirty="0" err="1"/>
              <a:t>simulation</a:t>
            </a:r>
            <a:r>
              <a:rPr lang="is-I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High</a:t>
            </a:r>
            <a:r>
              <a:rPr lang="is-IS" dirty="0"/>
              <a:t> </a:t>
            </a:r>
            <a:r>
              <a:rPr lang="is-IS" dirty="0" err="1"/>
              <a:t>leverage</a:t>
            </a: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No</a:t>
            </a:r>
            <a:r>
              <a:rPr lang="is-IS" dirty="0"/>
              <a:t> </a:t>
            </a:r>
            <a:r>
              <a:rPr lang="is-IS" dirty="0" err="1"/>
              <a:t>minimum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</a:t>
            </a:r>
            <a:r>
              <a:rPr lang="is-IS" dirty="0" err="1"/>
              <a:t>breaches</a:t>
            </a: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Early</a:t>
            </a:r>
            <a:r>
              <a:rPr lang="is-IS" dirty="0"/>
              <a:t> </a:t>
            </a:r>
            <a:r>
              <a:rPr lang="is-IS" dirty="0" err="1"/>
              <a:t>and</a:t>
            </a:r>
            <a:r>
              <a:rPr lang="is-IS" dirty="0"/>
              <a:t> </a:t>
            </a:r>
            <a:r>
              <a:rPr lang="is-IS" dirty="0" err="1"/>
              <a:t>frequent</a:t>
            </a:r>
            <a:r>
              <a:rPr lang="is-IS" dirty="0"/>
              <a:t> </a:t>
            </a:r>
            <a:r>
              <a:rPr lang="is-IS" dirty="0" err="1"/>
              <a:t>upper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</a:t>
            </a:r>
            <a:r>
              <a:rPr lang="is-IS" dirty="0" err="1"/>
              <a:t>breaches</a:t>
            </a: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dirty="0"/>
          </a:p>
          <a:p>
            <a:endParaRPr lang="is-I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41DBD1-BCB3-DD58-3958-7167EC46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s-IS" sz="3600" dirty="0" err="1"/>
              <a:t>Simulating</a:t>
            </a:r>
            <a:r>
              <a:rPr lang="is-IS" sz="3600" dirty="0"/>
              <a:t> DCL </a:t>
            </a:r>
            <a:r>
              <a:rPr lang="is-IS" sz="3600" dirty="0" err="1"/>
              <a:t>bonds</a:t>
            </a:r>
            <a:endParaRPr lang="is-IS" sz="3600" dirty="0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9416F2C0-A4EB-0A29-4A2A-C09C40561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27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DDAF-0137-21BC-5405-BEB14BF8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13" name="Content Placeholder 12" descr="A graph of a credit suisse&#10;&#10;AI-generated content may be incorrect.">
            <a:extLst>
              <a:ext uri="{FF2B5EF4-FFF2-40B4-BE49-F238E27FC236}">
                <a16:creationId xmlns:a16="http://schemas.microsoft.com/office/drawing/2014/main" id="{47BC59BB-EBCC-7E45-4114-184652DD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253331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85623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FD9A-62A7-DB65-8C06-E201CCA1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56265C85-AA0C-94F7-97C7-E419E813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253331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42488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40E1-3837-7D5E-712A-36185BCC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Content Placeholder 4" descr="A graph of a graph showing different frequency&#10;&#10;AI-generated content may be incorrect.">
            <a:extLst>
              <a:ext uri="{FF2B5EF4-FFF2-40B4-BE49-F238E27FC236}">
                <a16:creationId xmlns:a16="http://schemas.microsoft.com/office/drawing/2014/main" id="{F2AA7D3D-F33E-0A31-1E53-75CA517B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253331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23992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708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Cambria Math</vt:lpstr>
      <vt:lpstr>Lato</vt:lpstr>
      <vt:lpstr>Lato Black</vt:lpstr>
      <vt:lpstr>Office Theme</vt:lpstr>
      <vt:lpstr>1_Office Theme</vt:lpstr>
      <vt:lpstr>PowerPoint Presentation</vt:lpstr>
      <vt:lpstr>Overview</vt:lpstr>
      <vt:lpstr>Dynamic Control of Leverage (DCL)</vt:lpstr>
      <vt:lpstr>Theoretical Case Study</vt:lpstr>
      <vt:lpstr>Real world simulations &amp; Research questions</vt:lpstr>
      <vt:lpstr>Simulating DCL bonds</vt:lpstr>
      <vt:lpstr>PowerPoint Presentation</vt:lpstr>
      <vt:lpstr>PowerPoint Presentation</vt:lpstr>
      <vt:lpstr>PowerPoint Presentation</vt:lpstr>
      <vt:lpstr>Minimum trigger breaches for highly levered companies</vt:lpstr>
      <vt:lpstr>The 2023 Credit Suisse banking collapse would have been mitigated if it had applied a Dynamic Control of Leverage mechanism to its AT1 debt (Contingent Convertible bonds)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Steinar Björnsson</dc:creator>
  <cp:lastModifiedBy>Steinar Björnsson</cp:lastModifiedBy>
  <cp:revision>2</cp:revision>
  <dcterms:created xsi:type="dcterms:W3CDTF">2025-04-01T21:05:48Z</dcterms:created>
  <dcterms:modified xsi:type="dcterms:W3CDTF">2025-04-01T23:29:16Z</dcterms:modified>
</cp:coreProperties>
</file>