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6A893-053E-4614-8DB4-B0361B6F3585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4B56-212A-4F2F-9262-3622025EE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2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84012" cy="12477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72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9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84012" cy="12477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67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90362" cy="1248410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92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77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85600" cy="12479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1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98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90362" cy="1248410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20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90362" cy="1248410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43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84012" cy="12477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0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9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9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7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3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3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1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1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3CA5-3958-4698-B2B2-58C3F410BFB4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6134-1788-4FCE-8EFA-7BA1582F5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4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guide/reflection/prox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redo.com/dynamic-proxies-java-part-2/" TargetMode="External"/><Relationship Id="rId5" Type="http://schemas.openxmlformats.org/officeDocument/2006/relationships/hyperlink" Target="http://www.ibm.com/developerworks/java/library/j-jtp08305.html" TargetMode="External"/><Relationship Id="rId4" Type="http://schemas.openxmlformats.org/officeDocument/2006/relationships/hyperlink" Target="https://docs.oracle.com/javase/7/docs/technotes/guides/reflection/prox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Java Dynamic Proxy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319089"/>
            <a:ext cx="8213725" cy="1038225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Proxy pattern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30350"/>
            <a:ext cx="7543800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89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7696200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319089"/>
            <a:ext cx="8213725" cy="1038225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/>
              <a:t>Classical Proxy Implementation vs Dynamic Proxy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349500" y="5457825"/>
            <a:ext cx="8123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A Classical Proxy Implementation requires the Programmer to write </a:t>
            </a:r>
          </a:p>
          <a:p>
            <a:r>
              <a:rPr lang="en-US" altLang="en-US" dirty="0"/>
              <a:t>the code of the Proxy class  for every  Original Interface and compile it.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dynamic proxy class</a:t>
            </a:r>
            <a:r>
              <a:rPr lang="en-US" altLang="en-US" dirty="0"/>
              <a:t>  is a  class that implements a list of interfaces specified </a:t>
            </a:r>
          </a:p>
          <a:p>
            <a:r>
              <a:rPr lang="en-US" altLang="en-US" b="1" dirty="0"/>
              <a:t>at runtime</a:t>
            </a:r>
            <a:r>
              <a:rPr lang="en-US" altLang="en-US" dirty="0"/>
              <a:t> when </a:t>
            </a:r>
            <a:r>
              <a:rPr lang="en-US" altLang="en-US" b="1" dirty="0"/>
              <a:t>the class is created </a:t>
            </a:r>
            <a:r>
              <a:rPr lang="en-US" altLang="en-US" b="1" dirty="0" smtClean="0"/>
              <a:t>and immediately instantiated</a:t>
            </a:r>
            <a:endParaRPr lang="en-US" altLang="en-US" b="1" dirty="0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>
            <a:off x="4687889" y="3421063"/>
            <a:ext cx="2109787" cy="1858962"/>
          </a:xfrm>
          <a:custGeom>
            <a:avLst/>
            <a:gdLst>
              <a:gd name="T0" fmla="*/ 497 w 1329"/>
              <a:gd name="T1" fmla="*/ 149 h 1171"/>
              <a:gd name="T2" fmla="*/ 357 w 1329"/>
              <a:gd name="T3" fmla="*/ 158 h 1171"/>
              <a:gd name="T4" fmla="*/ 320 w 1329"/>
              <a:gd name="T5" fmla="*/ 186 h 1171"/>
              <a:gd name="T6" fmla="*/ 93 w 1329"/>
              <a:gd name="T7" fmla="*/ 233 h 1171"/>
              <a:gd name="T8" fmla="*/ 42 w 1329"/>
              <a:gd name="T9" fmla="*/ 274 h 1171"/>
              <a:gd name="T10" fmla="*/ 0 w 1329"/>
              <a:gd name="T11" fmla="*/ 395 h 1171"/>
              <a:gd name="T12" fmla="*/ 37 w 1329"/>
              <a:gd name="T13" fmla="*/ 646 h 1171"/>
              <a:gd name="T14" fmla="*/ 56 w 1329"/>
              <a:gd name="T15" fmla="*/ 804 h 1171"/>
              <a:gd name="T16" fmla="*/ 446 w 1329"/>
              <a:gd name="T17" fmla="*/ 1101 h 1171"/>
              <a:gd name="T18" fmla="*/ 571 w 1329"/>
              <a:gd name="T19" fmla="*/ 1138 h 1171"/>
              <a:gd name="T20" fmla="*/ 887 w 1329"/>
              <a:gd name="T21" fmla="*/ 1157 h 1171"/>
              <a:gd name="T22" fmla="*/ 1008 w 1329"/>
              <a:gd name="T23" fmla="*/ 1171 h 1171"/>
              <a:gd name="T24" fmla="*/ 1105 w 1329"/>
              <a:gd name="T25" fmla="*/ 1166 h 1171"/>
              <a:gd name="T26" fmla="*/ 1129 w 1329"/>
              <a:gd name="T27" fmla="*/ 1138 h 1171"/>
              <a:gd name="T28" fmla="*/ 1259 w 1329"/>
              <a:gd name="T29" fmla="*/ 985 h 1171"/>
              <a:gd name="T30" fmla="*/ 1314 w 1329"/>
              <a:gd name="T31" fmla="*/ 804 h 1171"/>
              <a:gd name="T32" fmla="*/ 1291 w 1329"/>
              <a:gd name="T33" fmla="*/ 604 h 1171"/>
              <a:gd name="T34" fmla="*/ 920 w 1329"/>
              <a:gd name="T35" fmla="*/ 51 h 1171"/>
              <a:gd name="T36" fmla="*/ 864 w 1329"/>
              <a:gd name="T37" fmla="*/ 14 h 1171"/>
              <a:gd name="T38" fmla="*/ 827 w 1329"/>
              <a:gd name="T39" fmla="*/ 0 h 1171"/>
              <a:gd name="T40" fmla="*/ 659 w 1329"/>
              <a:gd name="T41" fmla="*/ 24 h 1171"/>
              <a:gd name="T42" fmla="*/ 622 w 1329"/>
              <a:gd name="T43" fmla="*/ 38 h 1171"/>
              <a:gd name="T44" fmla="*/ 604 w 1329"/>
              <a:gd name="T45" fmla="*/ 47 h 1171"/>
              <a:gd name="T46" fmla="*/ 566 w 1329"/>
              <a:gd name="T47" fmla="*/ 61 h 1171"/>
              <a:gd name="T48" fmla="*/ 446 w 1329"/>
              <a:gd name="T49" fmla="*/ 15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9" h="1171">
                <a:moveTo>
                  <a:pt x="497" y="149"/>
                </a:moveTo>
                <a:cubicBezTo>
                  <a:pt x="435" y="136"/>
                  <a:pt x="441" y="131"/>
                  <a:pt x="357" y="158"/>
                </a:cubicBezTo>
                <a:cubicBezTo>
                  <a:pt x="342" y="163"/>
                  <a:pt x="334" y="179"/>
                  <a:pt x="320" y="186"/>
                </a:cubicBezTo>
                <a:cubicBezTo>
                  <a:pt x="255" y="253"/>
                  <a:pt x="203" y="226"/>
                  <a:pt x="93" y="233"/>
                </a:cubicBezTo>
                <a:cubicBezTo>
                  <a:pt x="77" y="249"/>
                  <a:pt x="61" y="262"/>
                  <a:pt x="42" y="274"/>
                </a:cubicBezTo>
                <a:cubicBezTo>
                  <a:pt x="21" y="314"/>
                  <a:pt x="10" y="352"/>
                  <a:pt x="0" y="395"/>
                </a:cubicBezTo>
                <a:cubicBezTo>
                  <a:pt x="3" y="478"/>
                  <a:pt x="16" y="565"/>
                  <a:pt x="37" y="646"/>
                </a:cubicBezTo>
                <a:cubicBezTo>
                  <a:pt x="43" y="699"/>
                  <a:pt x="37" y="755"/>
                  <a:pt x="56" y="804"/>
                </a:cubicBezTo>
                <a:cubicBezTo>
                  <a:pt x="120" y="967"/>
                  <a:pt x="285" y="1066"/>
                  <a:pt x="446" y="1101"/>
                </a:cubicBezTo>
                <a:cubicBezTo>
                  <a:pt x="493" y="1122"/>
                  <a:pt x="520" y="1132"/>
                  <a:pt x="571" y="1138"/>
                </a:cubicBezTo>
                <a:cubicBezTo>
                  <a:pt x="669" y="1159"/>
                  <a:pt x="793" y="1155"/>
                  <a:pt x="887" y="1157"/>
                </a:cubicBezTo>
                <a:cubicBezTo>
                  <a:pt x="927" y="1163"/>
                  <a:pt x="967" y="1167"/>
                  <a:pt x="1008" y="1171"/>
                </a:cubicBezTo>
                <a:cubicBezTo>
                  <a:pt x="1040" y="1169"/>
                  <a:pt x="1073" y="1170"/>
                  <a:pt x="1105" y="1166"/>
                </a:cubicBezTo>
                <a:cubicBezTo>
                  <a:pt x="1117" y="1164"/>
                  <a:pt x="1120" y="1147"/>
                  <a:pt x="1129" y="1138"/>
                </a:cubicBezTo>
                <a:cubicBezTo>
                  <a:pt x="1178" y="1089"/>
                  <a:pt x="1234" y="1051"/>
                  <a:pt x="1259" y="985"/>
                </a:cubicBezTo>
                <a:cubicBezTo>
                  <a:pt x="1281" y="928"/>
                  <a:pt x="1281" y="855"/>
                  <a:pt x="1314" y="804"/>
                </a:cubicBezTo>
                <a:cubicBezTo>
                  <a:pt x="1329" y="737"/>
                  <a:pt x="1303" y="671"/>
                  <a:pt x="1291" y="604"/>
                </a:cubicBezTo>
                <a:cubicBezTo>
                  <a:pt x="1256" y="408"/>
                  <a:pt x="1145" y="93"/>
                  <a:pt x="920" y="51"/>
                </a:cubicBezTo>
                <a:cubicBezTo>
                  <a:pt x="901" y="39"/>
                  <a:pt x="884" y="24"/>
                  <a:pt x="864" y="14"/>
                </a:cubicBezTo>
                <a:cubicBezTo>
                  <a:pt x="852" y="8"/>
                  <a:pt x="827" y="0"/>
                  <a:pt x="827" y="0"/>
                </a:cubicBezTo>
                <a:cubicBezTo>
                  <a:pt x="767" y="4"/>
                  <a:pt x="717" y="17"/>
                  <a:pt x="659" y="24"/>
                </a:cubicBezTo>
                <a:cubicBezTo>
                  <a:pt x="647" y="29"/>
                  <a:pt x="634" y="32"/>
                  <a:pt x="622" y="38"/>
                </a:cubicBezTo>
                <a:cubicBezTo>
                  <a:pt x="616" y="41"/>
                  <a:pt x="610" y="44"/>
                  <a:pt x="604" y="47"/>
                </a:cubicBezTo>
                <a:cubicBezTo>
                  <a:pt x="592" y="52"/>
                  <a:pt x="566" y="61"/>
                  <a:pt x="566" y="61"/>
                </a:cubicBezTo>
                <a:cubicBezTo>
                  <a:pt x="526" y="92"/>
                  <a:pt x="478" y="113"/>
                  <a:pt x="446" y="154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0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18488" cy="12255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Java dynamic proxy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18488" cy="5233988"/>
          </a:xfrm>
          <a:ln/>
        </p:spPr>
        <p:txBody>
          <a:bodyPr vert="horz" lIns="0" tIns="0" rIns="0" bIns="0" rtlCol="0">
            <a:normAutofit/>
          </a:bodyPr>
          <a:lstStyle/>
          <a:p>
            <a:pPr marL="677863" indent="-677863">
              <a:buFont typeface="Times New Roman" panose="02020603050405020304" pitchFamily="18" charset="0"/>
              <a:buChar char="•"/>
              <a:tabLst>
                <a:tab pos="677863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1800" dirty="0"/>
              <a:t>A </a:t>
            </a:r>
            <a:r>
              <a:rPr lang="en-US" altLang="en-US" sz="1800" i="1" dirty="0"/>
              <a:t>dynamic proxy class</a:t>
            </a:r>
            <a:r>
              <a:rPr lang="en-US" altLang="en-US" sz="1800" dirty="0"/>
              <a:t> is a class that implements a list of interfaces </a:t>
            </a:r>
            <a:r>
              <a:rPr lang="en-US" altLang="en-US" sz="1800" b="1" dirty="0"/>
              <a:t>specified at runtime</a:t>
            </a:r>
            <a:r>
              <a:rPr lang="en-US" altLang="en-US" sz="1800" dirty="0"/>
              <a:t> such that a method invocation through one of the interfaces on an instance of the class will be encoded and dispatched to another object through a uniform interface. </a:t>
            </a:r>
          </a:p>
          <a:p>
            <a:pPr marL="677863" indent="-677863">
              <a:buFont typeface="Times New Roman" panose="02020603050405020304" pitchFamily="18" charset="0"/>
              <a:buChar char="•"/>
              <a:tabLst>
                <a:tab pos="677863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1800" dirty="0"/>
              <a:t>Thus, a dynamic proxy class can be used to create a type-safe proxy object for a list of interfaces </a:t>
            </a:r>
            <a:r>
              <a:rPr lang="en-US" altLang="en-US" sz="1800" b="1" dirty="0"/>
              <a:t>without requiring pre-generation of the proxy class</a:t>
            </a:r>
            <a:r>
              <a:rPr lang="en-US" altLang="en-US" sz="1800" dirty="0"/>
              <a:t>, such as with compile-time tools.</a:t>
            </a:r>
          </a:p>
          <a:p>
            <a:pPr marL="677863" indent="-677863">
              <a:buFont typeface="Times New Roman" panose="02020603050405020304" pitchFamily="18" charset="0"/>
              <a:buChar char="•"/>
              <a:tabLst>
                <a:tab pos="677863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1800" dirty="0"/>
              <a:t> Method invocations on an instance of a dynamic proxy class are dispatched to a single method in the instance's </a:t>
            </a:r>
            <a:r>
              <a:rPr lang="en-US" altLang="en-US" sz="1800" b="1" i="1" dirty="0"/>
              <a:t>invocation handler</a:t>
            </a:r>
            <a:r>
              <a:rPr lang="en-US" altLang="en-US" sz="1800" dirty="0"/>
              <a:t>, and they are encoded with a </a:t>
            </a:r>
            <a:r>
              <a:rPr lang="en-US" altLang="en-US" sz="1800" dirty="0" err="1">
                <a:cs typeface="Courier New" panose="02070309020205020404" pitchFamily="49" charset="0"/>
              </a:rPr>
              <a:t>java.lang.reflect.Method</a:t>
            </a:r>
            <a:r>
              <a:rPr lang="en-US" altLang="en-US" sz="1800" dirty="0"/>
              <a:t> object identifying the method that was invoked and an array of type </a:t>
            </a:r>
            <a:r>
              <a:rPr lang="en-US" altLang="en-US" sz="1800" dirty="0">
                <a:cs typeface="Courier New" panose="02070309020205020404" pitchFamily="49" charset="0"/>
              </a:rPr>
              <a:t>Object</a:t>
            </a:r>
            <a:r>
              <a:rPr lang="en-US" altLang="en-US" sz="1800" dirty="0"/>
              <a:t> containing the arguments. </a:t>
            </a:r>
          </a:p>
          <a:p>
            <a:pPr marL="677863" indent="-677863">
              <a:buFont typeface="Times New Roman" panose="02020603050405020304" pitchFamily="18" charset="0"/>
              <a:buChar char="•"/>
              <a:tabLst>
                <a:tab pos="677863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altLang="en-US" sz="1800" dirty="0"/>
              <a:t>This process allows implementations to "intercept" method calls and reroute them or add functionality dynamically. The dynamic proxy can act as a Decorator pattern, where the proxy wraps invocations with additional </a:t>
            </a:r>
            <a:r>
              <a:rPr lang="en-US" altLang="en-US" sz="1800" dirty="0" smtClean="0"/>
              <a:t>functionality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595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InvocationHandler</a:t>
            </a:r>
            <a:r>
              <a:rPr lang="en-US" dirty="0" smtClean="0"/>
              <a:t> Interface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712" y="2214665"/>
            <a:ext cx="8968353" cy="88548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public interface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InvocationHandler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Andale Mono"/>
              </a:rPr>
              <a:t>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Object invoke(Object proxy, Method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method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, Object[]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) throws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Throwable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105890" y="2854036"/>
            <a:ext cx="8201891" cy="3449782"/>
          </a:xfrm>
          <a:prstGeom prst="cloudCallout">
            <a:avLst>
              <a:gd name="adj1" fmla="val -54461"/>
              <a:gd name="adj2" fmla="val -47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job </a:t>
            </a:r>
            <a:r>
              <a:rPr lang="en-GB" dirty="0">
                <a:solidFill>
                  <a:srgbClr val="FF0000"/>
                </a:solidFill>
              </a:rPr>
              <a:t>of an invocation handler is to actually perform the requested method invocation on behalf of a dynamic proxy. </a:t>
            </a:r>
            <a:r>
              <a:rPr lang="en-GB" dirty="0" smtClean="0">
                <a:solidFill>
                  <a:srgbClr val="FF0000"/>
                </a:solidFill>
              </a:rPr>
              <a:t> He gets a Method object (from the Reflection API) and the objects that are the arguments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for the method call. In the simplest case, he can just call </a:t>
            </a:r>
            <a:r>
              <a:rPr lang="en-GB" dirty="0" err="1" smtClean="0">
                <a:solidFill>
                  <a:srgbClr val="FF0000"/>
                </a:solidFill>
              </a:rPr>
              <a:t>Mehod.invoke</a:t>
            </a:r>
            <a:r>
              <a:rPr lang="en-GB" dirty="0" smtClean="0">
                <a:solidFill>
                  <a:srgbClr val="FF0000"/>
                </a:solidFill>
              </a:rPr>
              <a:t>() or add pre or post </a:t>
            </a:r>
            <a:r>
              <a:rPr lang="en-GB" dirty="0" err="1" smtClean="0">
                <a:solidFill>
                  <a:srgbClr val="FF0000"/>
                </a:solidFill>
              </a:rPr>
              <a:t>processings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   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7086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441576" y="685801"/>
            <a:ext cx="360362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</a:rPr>
              <a:t>Proxy object – an instance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of the dynamic proxy class 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created automatically at runtime</a:t>
            </a:r>
            <a:r>
              <a:rPr lang="en-US" altLang="en-US"/>
              <a:t>  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300789" y="2971801"/>
            <a:ext cx="31067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</a:rPr>
              <a:t>The service of the original 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Object is called by Reflection</a:t>
            </a:r>
          </a:p>
        </p:txBody>
      </p:sp>
    </p:spTree>
    <p:extLst>
      <p:ext uri="{BB962C8B-B14F-4D97-AF65-F5344CB8AC3E}">
        <p14:creationId xmlns:p14="http://schemas.microsoft.com/office/powerpoint/2010/main" val="3350302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18488" cy="12255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/>
              <a:t>Creating a dynamic proxy in Java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18488" cy="5233988"/>
          </a:xfrm>
          <a:ln/>
        </p:spPr>
        <p:txBody>
          <a:bodyPr vert="horz" lIns="0" tIns="0" rIns="0" bIns="0" rtlCol="0">
            <a:norm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u="sng"/>
              <a:t>To create a proxy for some interface </a:t>
            </a:r>
            <a:r>
              <a:rPr lang="en-US" altLang="en-US" sz="2000" u="sng">
                <a:cs typeface="Courier New" panose="02070309020205020404" pitchFamily="49" charset="0"/>
              </a:rPr>
              <a:t>Foo</a:t>
            </a:r>
            <a:r>
              <a:rPr lang="en-US" altLang="en-US" sz="2000" u="sng"/>
              <a:t>:</a:t>
            </a:r>
            <a:r>
              <a:rPr lang="en-US" altLang="en-US" sz="1800"/>
              <a:t> 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InvocationHandler handler = new MyInvocationHandler(...); 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Class proxyClass = Proxy.getProxyClass( Foo.class.getClassLoader(), new Class[] { Foo.class }); 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Foo f = (Foo) proxyClass. getConstructor(new Class[] { InvocationHandler.class }). newInstance(new Object[] { handler }); 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A </a:t>
            </a:r>
            <a:r>
              <a:rPr lang="en-US" altLang="en-US" sz="1600" i="1"/>
              <a:t>dynamic proxy class</a:t>
            </a:r>
            <a:r>
              <a:rPr lang="en-US" altLang="en-US" sz="1600"/>
              <a:t> (simply referred to as a </a:t>
            </a:r>
            <a:r>
              <a:rPr lang="en-US" altLang="en-US" sz="1600" i="1"/>
              <a:t>proxy class</a:t>
            </a:r>
            <a:r>
              <a:rPr lang="en-US" altLang="en-US" sz="1600"/>
              <a:t> below) is a class that implements a list of interfaces specified at runtime when the class is created, with behavior as described below. A </a:t>
            </a:r>
            <a:r>
              <a:rPr lang="en-US" altLang="en-US" sz="1600" i="1"/>
              <a:t>proxy interface</a:t>
            </a:r>
            <a:r>
              <a:rPr lang="en-US" altLang="en-US" sz="1600"/>
              <a:t> is such an interface that is implemented by a proxy class. A </a:t>
            </a:r>
            <a:r>
              <a:rPr lang="en-US" altLang="en-US" sz="1600" i="1"/>
              <a:t>proxy instance</a:t>
            </a:r>
            <a:r>
              <a:rPr lang="en-US" altLang="en-US" sz="1600"/>
              <a:t> is an instance of a proxy class.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/>
              <a:t>The unqualified name of a proxy class is unspecified. The space of class names that begin with the string </a:t>
            </a:r>
            <a:r>
              <a:rPr lang="en-US" altLang="en-US" sz="1600">
                <a:cs typeface="Courier New" panose="02070309020205020404" pitchFamily="49" charset="0"/>
              </a:rPr>
              <a:t>"$Proxy"</a:t>
            </a:r>
            <a:r>
              <a:rPr lang="en-US" altLang="en-US" sz="1600"/>
              <a:t> should be, however, reserved for proxy classes. A proxy class extends </a:t>
            </a:r>
            <a:r>
              <a:rPr lang="en-US" altLang="en-US" sz="1600">
                <a:cs typeface="Courier New" panose="02070309020205020404" pitchFamily="49" charset="0"/>
              </a:rPr>
              <a:t>java.lang.reflect.Proxy</a:t>
            </a:r>
            <a:r>
              <a:rPr lang="en-US" altLang="en-US" sz="1600"/>
              <a:t>. A proxy class implements exactly the interfaces specified at its creation, in the same order.  </a:t>
            </a:r>
          </a:p>
        </p:txBody>
      </p:sp>
    </p:spTree>
    <p:extLst>
      <p:ext uri="{BB962C8B-B14F-4D97-AF65-F5344CB8AC3E}">
        <p14:creationId xmlns:p14="http://schemas.microsoft.com/office/powerpoint/2010/main" val="1868599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18488" cy="12255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/>
              <a:t>Creating a dynamic proxy in Java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18488" cy="5233988"/>
          </a:xfrm>
          <a:ln/>
        </p:spPr>
        <p:txBody>
          <a:bodyPr vert="horz" lIns="0" tIns="0" rIns="0" bIns="0" rtlCol="0">
            <a:norm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u="sng" dirty="0"/>
              <a:t>A shorter way to create a proxy instance for  </a:t>
            </a:r>
            <a:r>
              <a:rPr lang="en-US" altLang="en-US" sz="2000" u="sng" dirty="0">
                <a:cs typeface="Courier New" panose="02070309020205020404" pitchFamily="49" charset="0"/>
              </a:rPr>
              <a:t>Foo</a:t>
            </a:r>
            <a:r>
              <a:rPr lang="en-US" altLang="en-US" sz="2000" u="sng" dirty="0"/>
              <a:t>:</a:t>
            </a:r>
            <a:r>
              <a:rPr lang="en-US" altLang="en-US" sz="1800" dirty="0"/>
              <a:t> 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 err="1">
                <a:latin typeface="Courier New" panose="02070309020205020404" pitchFamily="49" charset="0"/>
              </a:rPr>
              <a:t>InvocationHandler</a:t>
            </a:r>
            <a:r>
              <a:rPr lang="en-US" altLang="en-US" sz="1400" dirty="0">
                <a:latin typeface="Courier New" panose="02070309020205020404" pitchFamily="49" charset="0"/>
              </a:rPr>
              <a:t> handler = new </a:t>
            </a:r>
            <a:r>
              <a:rPr lang="en-US" altLang="en-US" sz="1400" dirty="0" err="1">
                <a:latin typeface="Courier New" panose="02070309020205020404" pitchFamily="49" charset="0"/>
              </a:rPr>
              <a:t>MyInvocationHandler</a:t>
            </a:r>
            <a:r>
              <a:rPr lang="en-US" altLang="en-US" sz="1400" dirty="0">
                <a:latin typeface="Courier New" panose="02070309020205020404" pitchFamily="49" charset="0"/>
              </a:rPr>
              <a:t>(...); 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latin typeface="Courier New" panose="02070309020205020404" pitchFamily="49" charset="0"/>
              </a:rPr>
              <a:t>Foo f = (Foo) </a:t>
            </a:r>
            <a:r>
              <a:rPr lang="en-US" altLang="en-US" sz="1400" dirty="0" err="1">
                <a:latin typeface="Courier New" panose="02070309020205020404" pitchFamily="49" charset="0"/>
              </a:rPr>
              <a:t>Proxy.newProxyInstance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Foo.class.getClassLoader</a:t>
            </a:r>
            <a:r>
              <a:rPr lang="en-US" altLang="en-US" sz="1400" dirty="0">
                <a:latin typeface="Courier New" panose="02070309020205020404" pitchFamily="49" charset="0"/>
              </a:rPr>
              <a:t>(), new Class[] { </a:t>
            </a:r>
            <a:r>
              <a:rPr lang="en-US" altLang="en-US" sz="1400" dirty="0" err="1">
                <a:latin typeface="Courier New" panose="02070309020205020404" pitchFamily="49" charset="0"/>
              </a:rPr>
              <a:t>Foo.class</a:t>
            </a:r>
            <a:r>
              <a:rPr lang="en-US" altLang="en-US" sz="1400" dirty="0">
                <a:latin typeface="Courier New" panose="02070309020205020404" pitchFamily="49" charset="0"/>
              </a:rPr>
              <a:t> }, handler); </a:t>
            </a:r>
          </a:p>
        </p:txBody>
      </p:sp>
    </p:spTree>
    <p:extLst>
      <p:ext uri="{BB962C8B-B14F-4D97-AF65-F5344CB8AC3E}">
        <p14:creationId xmlns:p14="http://schemas.microsoft.com/office/powerpoint/2010/main" val="2019300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319089"/>
            <a:ext cx="8213725" cy="1038225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Java dynamic proxy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8213725" cy="4421188"/>
          </a:xfrm>
          <a:ln/>
        </p:spPr>
        <p:txBody>
          <a:bodyPr vert="horz" lIns="0" tIns="0" rIns="0" bIns="0" rtlCol="0">
            <a:norm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To read more about java dynamic proxy:</a:t>
            </a:r>
          </a:p>
          <a:p>
            <a:pPr>
              <a:buFont typeface="Times New Roman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smtClean="0">
                <a:solidFill>
                  <a:srgbClr val="CCCCFF"/>
                </a:solidFill>
                <a:hlinkClick r:id="rId3"/>
              </a:rPr>
              <a:t>https</a:t>
            </a:r>
            <a:r>
              <a:rPr lang="en-US" altLang="en-US" sz="1600" dirty="0">
                <a:solidFill>
                  <a:srgbClr val="CCCCFF"/>
                </a:solidFill>
                <a:hlinkClick r:id="rId3"/>
              </a:rPr>
              <a:t>://</a:t>
            </a:r>
            <a:r>
              <a:rPr lang="en-US" altLang="en-US" sz="1600" dirty="0" smtClean="0">
                <a:solidFill>
                  <a:srgbClr val="CCCCFF"/>
                </a:solidFill>
                <a:hlinkClick r:id="rId3"/>
              </a:rPr>
              <a:t>docs.oracle.com/javase/7/docs/api/java/lang/reflect/Proxy.html</a:t>
            </a:r>
          </a:p>
          <a:p>
            <a:pPr>
              <a:buFont typeface="Times New Roman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hlinkClick r:id="rId4"/>
              </a:rPr>
              <a:t>https://</a:t>
            </a:r>
            <a:r>
              <a:rPr lang="en-US" altLang="en-US" sz="1600" dirty="0" smtClean="0">
                <a:hlinkClick r:id="rId4"/>
              </a:rPr>
              <a:t>docs.oracle.com/javase/7/docs/technotes/guides/reflection/proxy.html</a:t>
            </a:r>
            <a:endParaRPr lang="en-US" altLang="en-US" sz="1600" dirty="0"/>
          </a:p>
          <a:p>
            <a:pPr>
              <a:buFont typeface="Times New Roman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/>
              <a:t>IBM </a:t>
            </a:r>
            <a:r>
              <a:rPr lang="en-US" altLang="en-US" sz="1600" dirty="0"/>
              <a:t>technical library: </a:t>
            </a:r>
            <a:r>
              <a:rPr lang="en-US" altLang="en-US" sz="1600" dirty="0">
                <a:solidFill>
                  <a:srgbClr val="CCCCFF"/>
                </a:solidFill>
                <a:hlinkClick r:id="rId5"/>
              </a:rPr>
              <a:t>http://www.ibm.com/developerworks/java/library/j-jtp08305.html</a:t>
            </a:r>
          </a:p>
          <a:p>
            <a:pPr>
              <a:buFont typeface="Times New Roman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>
                <a:hlinkClick r:id="rId6"/>
              </a:rPr>
              <a:t>https</a:t>
            </a:r>
            <a:r>
              <a:rPr lang="en-US" altLang="en-US" sz="1600" dirty="0">
                <a:hlinkClick r:id="rId6"/>
              </a:rPr>
              <a:t>://opencredo.com/dynamic-proxies-java-part-2</a:t>
            </a:r>
            <a:r>
              <a:rPr lang="en-US" altLang="en-US" sz="1600" dirty="0" smtClean="0">
                <a:hlinkClick r:id="rId6"/>
              </a:rPr>
              <a:t>/</a:t>
            </a:r>
            <a:endParaRPr lang="en-US" altLang="en-US" sz="1600" dirty="0" smtClean="0"/>
          </a:p>
          <a:p>
            <a:pPr>
              <a:buFont typeface="Times New Roman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175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534</Words>
  <Application>Microsoft Office PowerPoint</Application>
  <PresentationFormat>Widescreen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Andale Mono</vt:lpstr>
      <vt:lpstr>Arial</vt:lpstr>
      <vt:lpstr>Calibri</vt:lpstr>
      <vt:lpstr>Calibri Light</vt:lpstr>
      <vt:lpstr>Courier New</vt:lpstr>
      <vt:lpstr>Times New Roman</vt:lpstr>
      <vt:lpstr>Office Theme</vt:lpstr>
      <vt:lpstr>The Java Dynamic Proxy</vt:lpstr>
      <vt:lpstr>Proxy pattern</vt:lpstr>
      <vt:lpstr>Classical Proxy Implementation vs Dynamic Proxy</vt:lpstr>
      <vt:lpstr>Java dynamic proxy</vt:lpstr>
      <vt:lpstr>The InvocationHandler Interface</vt:lpstr>
      <vt:lpstr>PowerPoint Presentation</vt:lpstr>
      <vt:lpstr>Creating a dynamic proxy in Java</vt:lpstr>
      <vt:lpstr>Creating a dynamic proxy in Java</vt:lpstr>
      <vt:lpstr>Java dynamic proxy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</dc:creator>
  <cp:lastModifiedBy>Ioana</cp:lastModifiedBy>
  <cp:revision>11</cp:revision>
  <dcterms:created xsi:type="dcterms:W3CDTF">2016-04-06T13:14:48Z</dcterms:created>
  <dcterms:modified xsi:type="dcterms:W3CDTF">2016-04-13T18:08:15Z</dcterms:modified>
</cp:coreProperties>
</file>