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1"/>
  </p:notesMasterIdLst>
  <p:handoutMasterIdLst>
    <p:handoutMasterId r:id="rId22"/>
  </p:handoutMasterIdLst>
  <p:sldIdLst>
    <p:sldId id="304" r:id="rId3"/>
    <p:sldId id="315" r:id="rId4"/>
    <p:sldId id="319" r:id="rId5"/>
    <p:sldId id="307" r:id="rId6"/>
    <p:sldId id="322" r:id="rId7"/>
    <p:sldId id="323" r:id="rId8"/>
    <p:sldId id="324" r:id="rId9"/>
    <p:sldId id="318" r:id="rId10"/>
    <p:sldId id="325" r:id="rId11"/>
    <p:sldId id="326" r:id="rId12"/>
    <p:sldId id="327" r:id="rId13"/>
    <p:sldId id="328" r:id="rId14"/>
    <p:sldId id="329" r:id="rId15"/>
    <p:sldId id="330" r:id="rId16"/>
    <p:sldId id="331" r:id="rId17"/>
    <p:sldId id="332" r:id="rId18"/>
    <p:sldId id="333" r:id="rId19"/>
    <p:sldId id="33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557C84F6-86CF-2840-82A3-197FE4901845}">
          <p14:sldIdLst>
            <p14:sldId id="304"/>
            <p14:sldId id="315"/>
            <p14:sldId id="319"/>
            <p14:sldId id="307"/>
            <p14:sldId id="322"/>
            <p14:sldId id="323"/>
            <p14:sldId id="324"/>
            <p14:sldId id="318"/>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04CC4"/>
    <a:srgbClr val="F8F8F8"/>
    <a:srgbClr val="FFFFFF"/>
    <a:srgbClr val="621E0F"/>
    <a:srgbClr val="7F182D"/>
    <a:srgbClr val="67201A"/>
    <a:srgbClr val="762536"/>
    <a:srgbClr val="62983D"/>
    <a:srgbClr val="2D5171"/>
    <a:srgbClr val="2E2F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Világos stílus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Közepesen sötét stílus 2 – 3.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83084" autoAdjust="0"/>
  </p:normalViewPr>
  <p:slideViewPr>
    <p:cSldViewPr snapToGrid="0">
      <p:cViewPr varScale="1">
        <p:scale>
          <a:sx n="97" d="100"/>
          <a:sy n="97" d="100"/>
        </p:scale>
        <p:origin x="2010" y="72"/>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798" y="84"/>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0DF98-73A7-40A6-8A84-2EB5B4F2C4CC}" type="datetimeFigureOut">
              <a:rPr lang="hu-HU" smtClean="0"/>
              <a:t>2015.05.27.</a:t>
            </a:fld>
            <a:endParaRPr lang="hu-HU"/>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CCB88-D127-4977-BCAE-B3A8451B9035}" type="slidenum">
              <a:rPr lang="hu-HU" smtClean="0"/>
              <a:t>‹#›</a:t>
            </a:fld>
            <a:endParaRPr lang="hu-HU"/>
          </a:p>
        </p:txBody>
      </p:sp>
    </p:spTree>
    <p:extLst>
      <p:ext uri="{BB962C8B-B14F-4D97-AF65-F5344CB8AC3E}">
        <p14:creationId xmlns:p14="http://schemas.microsoft.com/office/powerpoint/2010/main" val="4055352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30191-0BE1-0142-AFC1-0297AE024A0E}" type="datetimeFigureOut">
              <a:rPr lang="en-US" smtClean="0"/>
              <a:pPr/>
              <a:t>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A3C59-3253-3B42-8BE0-F6D0BA6B0441}" type="slidenum">
              <a:rPr lang="en-US" smtClean="0"/>
              <a:pPr/>
              <a:t>‹#›</a:t>
            </a:fld>
            <a:endParaRPr lang="en-US"/>
          </a:p>
        </p:txBody>
      </p:sp>
    </p:spTree>
    <p:extLst>
      <p:ext uri="{BB962C8B-B14F-4D97-AF65-F5344CB8AC3E}">
        <p14:creationId xmlns:p14="http://schemas.microsoft.com/office/powerpoint/2010/main" val="7712339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Sziasztok! Mi vagyunk az R&amp;D csapat. Csapattársaim FR és SD, az én nevem pedig PR.</a:t>
            </a:r>
          </a:p>
          <a:p>
            <a:r>
              <a:rPr lang="hu-HU" baseline="0" dirty="0" smtClean="0"/>
              <a:t>Mai téma: Diszkrét esemény alapú szimulátor, és ennek létrehozása,</a:t>
            </a:r>
          </a:p>
          <a:p>
            <a:r>
              <a:rPr lang="hu-HU" baseline="0" dirty="0" smtClean="0"/>
              <a:t>De először: ismételjük át röviden az eddig készített dolgokat (most használjuk őket!)</a:t>
            </a:r>
          </a:p>
        </p:txBody>
      </p:sp>
      <p:sp>
        <p:nvSpPr>
          <p:cNvPr id="4" name="Dia számának helye 3"/>
          <p:cNvSpPr>
            <a:spLocks noGrp="1"/>
          </p:cNvSpPr>
          <p:nvPr>
            <p:ph type="sldNum" sz="quarter" idx="10"/>
          </p:nvPr>
        </p:nvSpPr>
        <p:spPr/>
        <p:txBody>
          <a:bodyPr/>
          <a:lstStyle/>
          <a:p>
            <a:fld id="{A70A3C59-3253-3B42-8BE0-F6D0BA6B0441}" type="slidenum">
              <a:rPr lang="en-US" smtClean="0"/>
              <a:pPr/>
              <a:t>1</a:t>
            </a:fld>
            <a:endParaRPr lang="en-US"/>
          </a:p>
        </p:txBody>
      </p:sp>
    </p:spTree>
    <p:extLst>
      <p:ext uri="{BB962C8B-B14F-4D97-AF65-F5344CB8AC3E}">
        <p14:creationId xmlns:p14="http://schemas.microsoft.com/office/powerpoint/2010/main" val="42757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Ha már esemény:</a:t>
            </a:r>
            <a:r>
              <a:rPr lang="hu-HU" baseline="0" dirty="0" smtClean="0"/>
              <a:t> tudnak </a:t>
            </a:r>
            <a:r>
              <a:rPr lang="hu-HU" baseline="0" dirty="0" err="1" smtClean="0"/>
              <a:t>logolni</a:t>
            </a:r>
            <a:r>
              <a:rPr lang="hu-HU" baseline="0" dirty="0" smtClean="0"/>
              <a:t> is: hányszor léptünk adott sínszakaszra</a:t>
            </a:r>
          </a:p>
          <a:p>
            <a:r>
              <a:rPr lang="hu-HU" baseline="0" dirty="0" smtClean="0"/>
              <a:t>Látható, hogy keleti és nyugatira kb. kétszer annyiszor, mert mindkét út átvezet</a:t>
            </a:r>
          </a:p>
          <a:p>
            <a:r>
              <a:rPr lang="hu-HU" baseline="0" dirty="0" smtClean="0"/>
              <a:t>DESMO-J beépítve támogatja </a:t>
            </a:r>
            <a:r>
              <a:rPr lang="hu-HU" baseline="0" dirty="0" err="1" smtClean="0"/>
              <a:t>Hisztogrammokat</a:t>
            </a:r>
            <a:endParaRPr lang="hu-HU" baseline="0" dirty="0" smtClean="0"/>
          </a:p>
          <a:p>
            <a:endParaRPr lang="hu-HU" baseline="0" dirty="0" smtClean="0"/>
          </a:p>
          <a:p>
            <a:r>
              <a:rPr lang="hu-HU" baseline="0" dirty="0" smtClean="0"/>
              <a:t>Így tök jó, és csúcs szuper ez a szimuláció (</a:t>
            </a:r>
            <a:r>
              <a:rPr lang="hu-HU" baseline="0" dirty="0" err="1" smtClean="0"/>
              <a:t>tul</a:t>
            </a:r>
            <a:r>
              <a:rPr lang="hu-HU" baseline="0" dirty="0" smtClean="0"/>
              <a:t>. </a:t>
            </a:r>
            <a:r>
              <a:rPr lang="hu-HU" baseline="0" dirty="0" err="1" smtClean="0"/>
              <a:t>Képp</a:t>
            </a:r>
            <a:r>
              <a:rPr lang="hu-HU" baseline="0" dirty="0" smtClean="0"/>
              <a:t> feladatot elvégeztük), de gondoltuk:</a:t>
            </a:r>
          </a:p>
          <a:p>
            <a:r>
              <a:rPr lang="hu-HU" baseline="0" dirty="0" smtClean="0"/>
              <a:t>Milyen jó lenne, ha nem kéne bemásolni modell, stb. hanem editorban lenne varázsgomb, ami leszimulálja!!!</a:t>
            </a:r>
          </a:p>
          <a:p>
            <a:r>
              <a:rPr lang="hu-HU" baseline="0" dirty="0" smtClean="0"/>
              <a:t>Sőt, akár valós időben mutatná, hogy hova lép (hol van közben)</a:t>
            </a:r>
          </a:p>
          <a:p>
            <a:r>
              <a:rPr lang="hu-HU" baseline="0" dirty="0" smtClean="0"/>
              <a:t>Ezért Dani ezt meg is valósította, aminek módját most ismerteti:</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10</a:t>
            </a:fld>
            <a:endParaRPr lang="en-US"/>
          </a:p>
        </p:txBody>
      </p:sp>
    </p:spTree>
    <p:extLst>
      <p:ext uri="{BB962C8B-B14F-4D97-AF65-F5344CB8AC3E}">
        <p14:creationId xmlns:p14="http://schemas.microsoft.com/office/powerpoint/2010/main" val="214760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Vonat ikonra kattintva szimuláció indítható.</a:t>
            </a:r>
          </a:p>
          <a:p>
            <a:r>
              <a:rPr lang="hu-HU" dirty="0" smtClean="0"/>
              <a:t>Dani:</a:t>
            </a:r>
          </a:p>
          <a:p>
            <a:r>
              <a:rPr lang="hu-HU" dirty="0" smtClean="0"/>
              <a:t>5</a:t>
            </a:r>
            <a:r>
              <a:rPr lang="hu-HU" baseline="0" dirty="0" smtClean="0"/>
              <a:t> óra </a:t>
            </a:r>
            <a:r>
              <a:rPr lang="hu-HU" baseline="0" dirty="0" err="1" smtClean="0"/>
              <a:t>sz</a:t>
            </a:r>
            <a:r>
              <a:rPr lang="hu-HU" baseline="0" dirty="0" smtClean="0"/>
              <a:t>*pás </a:t>
            </a:r>
            <a:r>
              <a:rPr lang="hu-HU" baseline="0" dirty="0" err="1" smtClean="0"/>
              <a:t>Eclipse</a:t>
            </a:r>
            <a:r>
              <a:rPr lang="hu-HU" baseline="0" dirty="0" smtClean="0"/>
              <a:t> </a:t>
            </a:r>
            <a:r>
              <a:rPr lang="hu-HU" baseline="0" dirty="0" err="1" smtClean="0"/>
              <a:t>pluginek</a:t>
            </a:r>
            <a:r>
              <a:rPr lang="hu-HU" baseline="0" dirty="0" smtClean="0"/>
              <a:t> </a:t>
            </a:r>
            <a:r>
              <a:rPr lang="hu-HU" baseline="0" dirty="0" err="1" smtClean="0"/>
              <a:t>debugolásával</a:t>
            </a:r>
            <a:r>
              <a:rPr lang="hu-HU" baseline="0" dirty="0" smtClean="0"/>
              <a:t>, </a:t>
            </a:r>
            <a:r>
              <a:rPr lang="hu-HU" baseline="0" dirty="0" err="1" smtClean="0"/>
              <a:t>extension</a:t>
            </a:r>
            <a:r>
              <a:rPr lang="hu-HU" baseline="0" dirty="0" smtClean="0"/>
              <a:t> </a:t>
            </a:r>
            <a:r>
              <a:rPr lang="hu-HU" baseline="0" dirty="0" err="1" smtClean="0"/>
              <a:t>point</a:t>
            </a:r>
            <a:r>
              <a:rPr lang="hu-HU" baseline="0" dirty="0" smtClean="0"/>
              <a:t>: </a:t>
            </a:r>
            <a:r>
              <a:rPr lang="hu-HU" baseline="0" dirty="0" err="1" smtClean="0"/>
              <a:t>resource-ot</a:t>
            </a:r>
            <a:r>
              <a:rPr lang="hu-HU" baseline="0" dirty="0" smtClean="0"/>
              <a:t> ki lehet nyomni feldolgozó </a:t>
            </a:r>
            <a:r>
              <a:rPr lang="hu-HU" baseline="0" dirty="0" err="1" smtClean="0"/>
              <a:t>pluginnek</a:t>
            </a:r>
            <a:endParaRPr lang="hu-HU" baseline="0" dirty="0" smtClean="0"/>
          </a:p>
          <a:p>
            <a:r>
              <a:rPr lang="hu-HU" baseline="0" dirty="0" smtClean="0"/>
              <a:t>Átadjuk DESMO-J szimulációnak </a:t>
            </a:r>
            <a:r>
              <a:rPr lang="hu-HU" baseline="0" dirty="0" err="1" smtClean="0"/>
              <a:t>Resource-t</a:t>
            </a:r>
            <a:r>
              <a:rPr lang="hu-HU" baseline="0" dirty="0" smtClean="0"/>
              <a:t>, közösön dolgozunk</a:t>
            </a:r>
          </a:p>
          <a:p>
            <a:r>
              <a:rPr lang="hu-HU" baseline="0" dirty="0" smtClean="0"/>
              <a:t>Dani (vagy Ricsi?):</a:t>
            </a:r>
          </a:p>
          <a:p>
            <a:r>
              <a:rPr lang="hu-HU" baseline="0" dirty="0" smtClean="0"/>
              <a:t>Ehhez (GMF) kellettek tranzakciók, és </a:t>
            </a:r>
            <a:r>
              <a:rPr lang="hu-HU" baseline="0" dirty="0" err="1" smtClean="0"/>
              <a:t>commandok</a:t>
            </a:r>
            <a:r>
              <a:rPr lang="hu-HU" baseline="0" dirty="0" smtClean="0"/>
              <a:t> (</a:t>
            </a:r>
            <a:r>
              <a:rPr lang="hu-HU" baseline="0" dirty="0" err="1" smtClean="0"/>
              <a:t>emf.transaction.RecordingCommand</a:t>
            </a:r>
            <a:r>
              <a:rPr lang="hu-HU" baseline="0" dirty="0" smtClean="0"/>
              <a:t>):</a:t>
            </a:r>
          </a:p>
          <a:p>
            <a:r>
              <a:rPr lang="hu-HU" baseline="0" dirty="0" err="1" smtClean="0"/>
              <a:t>Tranzakcionális</a:t>
            </a:r>
            <a:r>
              <a:rPr lang="hu-HU" baseline="0" dirty="0" smtClean="0"/>
              <a:t> változás (pl. </a:t>
            </a:r>
            <a:r>
              <a:rPr lang="hu-HU" baseline="0" dirty="0" err="1" smtClean="0"/>
              <a:t>nextElement</a:t>
            </a:r>
            <a:r>
              <a:rPr lang="hu-HU" baseline="0" dirty="0" smtClean="0"/>
              <a:t> és hol vagyok egyszerre), </a:t>
            </a:r>
            <a:r>
              <a:rPr lang="hu-HU" baseline="0" dirty="0" err="1" smtClean="0"/>
              <a:t>undo-redo</a:t>
            </a:r>
            <a:r>
              <a:rPr lang="hu-HU" baseline="0" dirty="0" smtClean="0"/>
              <a:t> </a:t>
            </a:r>
            <a:r>
              <a:rPr lang="hu-HU" baseline="0" dirty="0" err="1" smtClean="0"/>
              <a:t>support</a:t>
            </a:r>
            <a:endParaRPr lang="hu-HU" baseline="0" dirty="0" smtClean="0"/>
          </a:p>
          <a:p>
            <a:endParaRPr lang="hu-HU" baseline="0" dirty="0" smtClean="0"/>
          </a:p>
          <a:p>
            <a:r>
              <a:rPr lang="hu-HU" dirty="0" smtClean="0"/>
              <a:t>Ricsi:</a:t>
            </a:r>
          </a:p>
          <a:p>
            <a:r>
              <a:rPr lang="hu-HU" dirty="0" smtClean="0"/>
              <a:t>Ezt majd </a:t>
            </a:r>
            <a:r>
              <a:rPr lang="hu-HU" dirty="0" err="1" smtClean="0"/>
              <a:t>DEMO-n</a:t>
            </a:r>
            <a:r>
              <a:rPr lang="hu-HU" dirty="0" smtClean="0"/>
              <a:t> be is mutatjuk működés közben,</a:t>
            </a:r>
            <a:r>
              <a:rPr lang="hu-HU" baseline="0" dirty="0" smtClean="0"/>
              <a:t> de előbb foglaljuk össze a féléves munkát:</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11</a:t>
            </a:fld>
            <a:endParaRPr lang="en-US"/>
          </a:p>
        </p:txBody>
      </p:sp>
    </p:spTree>
    <p:extLst>
      <p:ext uri="{BB962C8B-B14F-4D97-AF65-F5344CB8AC3E}">
        <p14:creationId xmlns:p14="http://schemas.microsoft.com/office/powerpoint/2010/main" val="65142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Készítettünk egy strukturális </a:t>
            </a:r>
            <a:r>
              <a:rPr lang="hu-HU" dirty="0" err="1" smtClean="0"/>
              <a:t>metamodellt</a:t>
            </a:r>
            <a:r>
              <a:rPr lang="hu-HU" dirty="0" smtClean="0"/>
              <a:t> (pálya leírására)</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12</a:t>
            </a:fld>
            <a:endParaRPr lang="en-US"/>
          </a:p>
        </p:txBody>
      </p:sp>
    </p:spTree>
    <p:extLst>
      <p:ext uri="{BB962C8B-B14F-4D97-AF65-F5344CB8AC3E}">
        <p14:creationId xmlns:p14="http://schemas.microsoft.com/office/powerpoint/2010/main" val="43903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Készítettünk egy strukturális </a:t>
            </a:r>
            <a:r>
              <a:rPr lang="hu-HU" dirty="0" err="1" smtClean="0"/>
              <a:t>metamodellt</a:t>
            </a:r>
            <a:r>
              <a:rPr lang="hu-HU" dirty="0" smtClean="0"/>
              <a:t> (pálya leírására)…</a:t>
            </a:r>
          </a:p>
          <a:p>
            <a:r>
              <a:rPr lang="hu-HU" dirty="0" smtClean="0"/>
              <a:t>-&gt; És egy </a:t>
            </a:r>
            <a:r>
              <a:rPr lang="hu-HU" dirty="0" err="1" smtClean="0"/>
              <a:t>dinamikusat</a:t>
            </a:r>
            <a:r>
              <a:rPr lang="hu-HU" dirty="0" smtClean="0"/>
              <a:t> is</a:t>
            </a:r>
            <a:r>
              <a:rPr lang="hu-HU" baseline="0" dirty="0" smtClean="0"/>
              <a:t> (állapotváltásokra)</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13</a:t>
            </a:fld>
            <a:endParaRPr lang="en-US"/>
          </a:p>
        </p:txBody>
      </p:sp>
    </p:spTree>
    <p:extLst>
      <p:ext uri="{BB962C8B-B14F-4D97-AF65-F5344CB8AC3E}">
        <p14:creationId xmlns:p14="http://schemas.microsoft.com/office/powerpoint/2010/main" val="306140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Készítettünk egy grafikus szerkesztőprogramot, amivel a strukturális modellt lehet szerkeszteni</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14</a:t>
            </a:fld>
            <a:endParaRPr lang="en-US"/>
          </a:p>
        </p:txBody>
      </p:sp>
    </p:spTree>
    <p:extLst>
      <p:ext uri="{BB962C8B-B14F-4D97-AF65-F5344CB8AC3E}">
        <p14:creationId xmlns:p14="http://schemas.microsoft.com/office/powerpoint/2010/main" val="18669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Egy szöveges editort</a:t>
            </a:r>
            <a:r>
              <a:rPr lang="hu-HU" baseline="0" dirty="0" smtClean="0"/>
              <a:t> is, amivel állapotgépszerű szemantikát lehet megvalósítani (általánosat!)</a:t>
            </a:r>
          </a:p>
        </p:txBody>
      </p:sp>
      <p:sp>
        <p:nvSpPr>
          <p:cNvPr id="4" name="Dia számának helye 3"/>
          <p:cNvSpPr>
            <a:spLocks noGrp="1"/>
          </p:cNvSpPr>
          <p:nvPr>
            <p:ph type="sldNum" sz="quarter" idx="10"/>
          </p:nvPr>
        </p:nvSpPr>
        <p:spPr/>
        <p:txBody>
          <a:bodyPr/>
          <a:lstStyle/>
          <a:p>
            <a:fld id="{A70A3C59-3253-3B42-8BE0-F6D0BA6B0441}" type="slidenum">
              <a:rPr lang="en-US" smtClean="0"/>
              <a:pPr/>
              <a:t>15</a:t>
            </a:fld>
            <a:endParaRPr lang="en-US"/>
          </a:p>
        </p:txBody>
      </p:sp>
    </p:spTree>
    <p:extLst>
      <p:ext uri="{BB962C8B-B14F-4D97-AF65-F5344CB8AC3E}">
        <p14:creationId xmlns:p14="http://schemas.microsoft.com/office/powerpoint/2010/main" val="272123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Készítettünk több pálya-példánymodellt, egyszerűbbektől</a:t>
            </a:r>
            <a:r>
              <a:rPr lang="hu-HU" baseline="0" dirty="0" smtClean="0"/>
              <a:t> kezdve a tanszéki Csillámvasútig bezárólag</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16</a:t>
            </a:fld>
            <a:endParaRPr lang="en-US"/>
          </a:p>
        </p:txBody>
      </p:sp>
    </p:spTree>
    <p:extLst>
      <p:ext uri="{BB962C8B-B14F-4D97-AF65-F5344CB8AC3E}">
        <p14:creationId xmlns:p14="http://schemas.microsoft.com/office/powerpoint/2010/main" val="180002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Készítettünk szép DESMO-J alapú szimulációt.</a:t>
            </a:r>
          </a:p>
          <a:p>
            <a:r>
              <a:rPr lang="hu-HU" dirty="0" smtClean="0"/>
              <a:t>A</a:t>
            </a:r>
            <a:r>
              <a:rPr lang="hu-HU" baseline="0" dirty="0" smtClean="0"/>
              <a:t> dolgok melletti nevek NEM kizárólagosak, pl. ebben is </a:t>
            </a:r>
            <a:r>
              <a:rPr lang="hu-HU" baseline="0" dirty="0" err="1" smtClean="0"/>
              <a:t>Rebus</a:t>
            </a:r>
            <a:r>
              <a:rPr lang="hu-HU" baseline="0" dirty="0" smtClean="0"/>
              <a:t> és Dani is sokat dolgozott:</a:t>
            </a:r>
          </a:p>
          <a:p>
            <a:r>
              <a:rPr lang="hu-HU" baseline="0" dirty="0" err="1" smtClean="0"/>
              <a:t>Rebus</a:t>
            </a:r>
            <a:r>
              <a:rPr lang="hu-HU" baseline="0" dirty="0" smtClean="0"/>
              <a:t> </a:t>
            </a:r>
            <a:r>
              <a:rPr lang="hu-HU" baseline="0" dirty="0" err="1" smtClean="0"/>
              <a:t>Handler-t</a:t>
            </a:r>
            <a:r>
              <a:rPr lang="hu-HU" baseline="0" dirty="0" smtClean="0"/>
              <a:t> a dinamikus modellhez, Dani pedig összekötötte a grafikus editorral</a:t>
            </a:r>
          </a:p>
          <a:p>
            <a:endParaRPr lang="hu-HU" baseline="0" dirty="0" smtClean="0"/>
          </a:p>
          <a:p>
            <a:r>
              <a:rPr lang="hu-HU" baseline="0" dirty="0" smtClean="0"/>
              <a:t>Általában is sokat dolgoztunk együtt (nem csak megbeszélés, </a:t>
            </a:r>
            <a:r>
              <a:rPr lang="hu-HU" baseline="0" dirty="0" err="1" smtClean="0"/>
              <a:t>Eclipse</a:t>
            </a:r>
            <a:r>
              <a:rPr lang="hu-HU" baseline="0" dirty="0" smtClean="0"/>
              <a:t> + egymás hibáit javítva), amiről az alábbi táblázat is tanúskodik.</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17</a:t>
            </a:fld>
            <a:endParaRPr lang="en-US"/>
          </a:p>
        </p:txBody>
      </p:sp>
    </p:spTree>
    <p:extLst>
      <p:ext uri="{BB962C8B-B14F-4D97-AF65-F5344CB8AC3E}">
        <p14:creationId xmlns:p14="http://schemas.microsoft.com/office/powerpoint/2010/main" val="906222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Köszönjük</a:t>
            </a:r>
            <a:r>
              <a:rPr lang="hu-HU" baseline="0" dirty="0" smtClean="0"/>
              <a:t> a figyelmet, várjuk a kérdéseket és jöhet a DEMO! &lt;3</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18</a:t>
            </a:fld>
            <a:endParaRPr lang="en-US"/>
          </a:p>
        </p:txBody>
      </p:sp>
    </p:spTree>
    <p:extLst>
      <p:ext uri="{BB962C8B-B14F-4D97-AF65-F5344CB8AC3E}">
        <p14:creationId xmlns:p14="http://schemas.microsoft.com/office/powerpoint/2010/main" val="120158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smtClean="0"/>
              <a:t>Strukturális modell: voltak pályák, vonatok, sínszakaszok</a:t>
            </a:r>
          </a:p>
          <a:p>
            <a:r>
              <a:rPr lang="hu-HU" baseline="0" dirty="0" smtClean="0"/>
              <a:t>Grafikus szerkesztő, abban:</a:t>
            </a:r>
          </a:p>
          <a:p>
            <a:r>
              <a:rPr lang="hu-HU" baseline="0" dirty="0" smtClean="0"/>
              <a:t>Pálya: nagy téglalap</a:t>
            </a:r>
          </a:p>
          <a:p>
            <a:r>
              <a:rPr lang="hu-HU" baseline="0" dirty="0" smtClean="0"/>
              <a:t>Vonat: kis vonatocska</a:t>
            </a:r>
          </a:p>
          <a:p>
            <a:r>
              <a:rPr lang="hu-HU" baseline="0" dirty="0" err="1" smtClean="0"/>
              <a:t>TrackElement</a:t>
            </a:r>
            <a:r>
              <a:rPr lang="hu-HU" baseline="0" dirty="0" smtClean="0"/>
              <a:t>: gráf</a:t>
            </a:r>
          </a:p>
          <a:p>
            <a:r>
              <a:rPr lang="hu-HU" baseline="0" dirty="0" smtClean="0"/>
              <a:t>(Váltó: napocska)</a:t>
            </a:r>
          </a:p>
          <a:p>
            <a:endParaRPr lang="hu-HU" baseline="0" dirty="0" smtClean="0"/>
          </a:p>
        </p:txBody>
      </p:sp>
      <p:sp>
        <p:nvSpPr>
          <p:cNvPr id="4" name="Dia számának helye 3"/>
          <p:cNvSpPr>
            <a:spLocks noGrp="1"/>
          </p:cNvSpPr>
          <p:nvPr>
            <p:ph type="sldNum" sz="quarter" idx="10"/>
          </p:nvPr>
        </p:nvSpPr>
        <p:spPr/>
        <p:txBody>
          <a:bodyPr/>
          <a:lstStyle/>
          <a:p>
            <a:fld id="{A70A3C59-3253-3B42-8BE0-F6D0BA6B0441}" type="slidenum">
              <a:rPr lang="en-US" smtClean="0"/>
              <a:pPr/>
              <a:t>2</a:t>
            </a:fld>
            <a:endParaRPr lang="en-US"/>
          </a:p>
        </p:txBody>
      </p:sp>
    </p:spTree>
    <p:extLst>
      <p:ext uri="{BB962C8B-B14F-4D97-AF65-F5344CB8AC3E}">
        <p14:creationId xmlns:p14="http://schemas.microsoft.com/office/powerpoint/2010/main" val="3773549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smtClean="0"/>
              <a:t>Elkészítettük a kutatócsoport terepasztalának modelljét, láthatóak az alábbi elemek:</a:t>
            </a:r>
          </a:p>
          <a:p>
            <a:r>
              <a:rPr lang="hu-HU" baseline="0" dirty="0" smtClean="0"/>
              <a:t>Pálya: nagy téglalap</a:t>
            </a:r>
          </a:p>
          <a:p>
            <a:r>
              <a:rPr lang="hu-HU" baseline="0" dirty="0" smtClean="0"/>
              <a:t>Vonat: kis vonatocska</a:t>
            </a:r>
          </a:p>
          <a:p>
            <a:r>
              <a:rPr lang="hu-HU" baseline="0" dirty="0" err="1" smtClean="0"/>
              <a:t>TrackElement</a:t>
            </a:r>
            <a:r>
              <a:rPr lang="hu-HU" baseline="0" dirty="0" smtClean="0"/>
              <a:t>: gráf</a:t>
            </a:r>
          </a:p>
          <a:p>
            <a:r>
              <a:rPr lang="hu-HU" baseline="0" dirty="0" smtClean="0"/>
              <a:t>Váltó: napocska</a:t>
            </a:r>
          </a:p>
        </p:txBody>
      </p:sp>
      <p:sp>
        <p:nvSpPr>
          <p:cNvPr id="4" name="Dia számának helye 3"/>
          <p:cNvSpPr>
            <a:spLocks noGrp="1"/>
          </p:cNvSpPr>
          <p:nvPr>
            <p:ph type="sldNum" sz="quarter" idx="10"/>
          </p:nvPr>
        </p:nvSpPr>
        <p:spPr/>
        <p:txBody>
          <a:bodyPr/>
          <a:lstStyle/>
          <a:p>
            <a:fld id="{A70A3C59-3253-3B42-8BE0-F6D0BA6B0441}" type="slidenum">
              <a:rPr lang="en-US" smtClean="0"/>
              <a:pPr/>
              <a:t>3</a:t>
            </a:fld>
            <a:endParaRPr lang="en-US"/>
          </a:p>
        </p:txBody>
      </p:sp>
    </p:spTree>
    <p:extLst>
      <p:ext uri="{BB962C8B-B14F-4D97-AF65-F5344CB8AC3E}">
        <p14:creationId xmlns:p14="http://schemas.microsoft.com/office/powerpoint/2010/main" val="3383764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smtClean="0"/>
              <a:t>Volt egy Dinamikus </a:t>
            </a:r>
            <a:r>
              <a:rPr lang="hu-HU" baseline="0" dirty="0" err="1" smtClean="0"/>
              <a:t>metamodellünk</a:t>
            </a:r>
            <a:r>
              <a:rPr lang="hu-HU" baseline="0" dirty="0" smtClean="0"/>
              <a:t> is, amit </a:t>
            </a:r>
            <a:r>
              <a:rPr lang="hu-HU" baseline="0" dirty="0" err="1" smtClean="0"/>
              <a:t>Rebus</a:t>
            </a:r>
            <a:r>
              <a:rPr lang="hu-HU" baseline="0" dirty="0" smtClean="0"/>
              <a:t> fejt ki bővebben:</a:t>
            </a:r>
          </a:p>
          <a:p>
            <a:endParaRPr lang="hu-HU" baseline="0" dirty="0" smtClean="0"/>
          </a:p>
          <a:p>
            <a:r>
              <a:rPr lang="hu-HU" baseline="0" dirty="0" smtClean="0"/>
              <a:t>Sziasztok, én is köszöntök mindenkit. A dinamikus </a:t>
            </a:r>
            <a:r>
              <a:rPr lang="hu-HU" baseline="0" dirty="0" err="1" smtClean="0"/>
              <a:t>metamodellt</a:t>
            </a:r>
            <a:r>
              <a:rPr lang="hu-HU" baseline="0" dirty="0" smtClean="0"/>
              <a:t> bemutattuk előző órán, de emlékeztetőként nekünk volt rendszerünk, meg annak komponenseik, ezeknek állapotai, közöttük </a:t>
            </a:r>
            <a:r>
              <a:rPr lang="hu-HU" baseline="0" dirty="0" err="1" smtClean="0"/>
              <a:t>tranzíciókkal</a:t>
            </a:r>
            <a:r>
              <a:rPr lang="hu-HU" baseline="0" dirty="0" smtClean="0"/>
              <a:t>, amiket eseményekkel lehet tüzelni, és lehet generált eseménye is, meg őrfeltétele is, de azt végül nem használtuk. És azt is elmondtuk, hogy ebben hogyan kell modellezni. Ez tehát egy ismétlő jellegű dia.</a:t>
            </a:r>
          </a:p>
        </p:txBody>
      </p:sp>
      <p:sp>
        <p:nvSpPr>
          <p:cNvPr id="4" name="Dia számának helye 3"/>
          <p:cNvSpPr>
            <a:spLocks noGrp="1"/>
          </p:cNvSpPr>
          <p:nvPr>
            <p:ph type="sldNum" sz="quarter" idx="10"/>
          </p:nvPr>
        </p:nvSpPr>
        <p:spPr/>
        <p:txBody>
          <a:bodyPr/>
          <a:lstStyle/>
          <a:p>
            <a:fld id="{A70A3C59-3253-3B42-8BE0-F6D0BA6B0441}" type="slidenum">
              <a:rPr lang="en-US" smtClean="0"/>
              <a:pPr/>
              <a:t>4</a:t>
            </a:fld>
            <a:endParaRPr lang="en-US"/>
          </a:p>
        </p:txBody>
      </p:sp>
    </p:spTree>
    <p:extLst>
      <p:ext uri="{BB962C8B-B14F-4D97-AF65-F5344CB8AC3E}">
        <p14:creationId xmlns:p14="http://schemas.microsoft.com/office/powerpoint/2010/main" val="217061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Itt még mindig </a:t>
            </a:r>
            <a:r>
              <a:rPr lang="hu-HU" dirty="0" err="1" smtClean="0"/>
              <a:t>Rebus</a:t>
            </a:r>
            <a:r>
              <a:rPr lang="hu-HU" dirty="0" smtClean="0"/>
              <a:t>:</a:t>
            </a:r>
          </a:p>
          <a:p>
            <a:r>
              <a:rPr lang="hu-HU" dirty="0" smtClean="0"/>
              <a:t>Valamit</a:t>
            </a:r>
            <a:r>
              <a:rPr lang="hu-HU" baseline="0" dirty="0" smtClean="0"/>
              <a:t> arról, hogy:</a:t>
            </a:r>
          </a:p>
          <a:p>
            <a:pPr marL="0" indent="0">
              <a:buFontTx/>
              <a:buNone/>
            </a:pPr>
            <a:r>
              <a:rPr lang="hu-HU" baseline="0" dirty="0" smtClean="0"/>
              <a:t>- Ez </a:t>
            </a:r>
            <a:r>
              <a:rPr lang="hu-HU" baseline="0" dirty="0" err="1" smtClean="0"/>
              <a:t>modelltranszformáció</a:t>
            </a:r>
            <a:r>
              <a:rPr lang="hu-HU" baseline="0" dirty="0" smtClean="0"/>
              <a:t>, </a:t>
            </a:r>
            <a:r>
              <a:rPr lang="hu-HU" baseline="0" dirty="0" err="1" smtClean="0"/>
              <a:t>jee</a:t>
            </a:r>
            <a:r>
              <a:rPr lang="hu-HU" baseline="0" dirty="0" smtClean="0"/>
              <a:t>, tanultuk a tárgyból, és tök jó, és </a:t>
            </a:r>
            <a:r>
              <a:rPr lang="hu-HU" baseline="0" dirty="0" err="1" smtClean="0"/>
              <a:t>fun</a:t>
            </a:r>
            <a:endParaRPr lang="hu-HU" baseline="0" dirty="0" smtClean="0"/>
          </a:p>
          <a:p>
            <a:pPr marL="0" indent="0">
              <a:buFontTx/>
              <a:buNone/>
            </a:pPr>
            <a:r>
              <a:rPr lang="hu-HU" baseline="0" dirty="0" smtClean="0"/>
              <a:t>- Nem van kódgeneráltunk, mert minek (vezetőség mondta, hogy OK)</a:t>
            </a:r>
          </a:p>
          <a:p>
            <a:pPr marL="171450" indent="-171450">
              <a:buFontTx/>
              <a:buChar char="-"/>
            </a:pPr>
            <a:endParaRPr lang="hu-HU" baseline="0" dirty="0" smtClean="0"/>
          </a:p>
          <a:p>
            <a:pPr marL="0" indent="0">
              <a:buFontTx/>
              <a:buNone/>
            </a:pPr>
            <a:r>
              <a:rPr lang="hu-HU" baseline="0" dirty="0" smtClean="0"/>
              <a:t>Újra Ricsi:</a:t>
            </a:r>
          </a:p>
          <a:p>
            <a:pPr marL="0" indent="0">
              <a:buFontTx/>
              <a:buNone/>
            </a:pPr>
            <a:r>
              <a:rPr lang="hu-HU" baseline="0" dirty="0" smtClean="0"/>
              <a:t>Készítettem egy DESMO-J szimulációt, megesz egy </a:t>
            </a:r>
            <a:r>
              <a:rPr lang="hu-HU" baseline="0" dirty="0" err="1" smtClean="0"/>
              <a:t>strukt</a:t>
            </a:r>
            <a:r>
              <a:rPr lang="hu-HU" baseline="0" dirty="0" smtClean="0"/>
              <a:t>. Modellt.</a:t>
            </a:r>
          </a:p>
          <a:p>
            <a:pPr marL="0" indent="0">
              <a:buFontTx/>
              <a:buNone/>
            </a:pPr>
            <a:r>
              <a:rPr lang="hu-HU" baseline="0" dirty="0" smtClean="0"/>
              <a:t>Létrehoz egy Dinamikus modellt (de át is adható neki!)</a:t>
            </a:r>
          </a:p>
          <a:p>
            <a:pPr marL="0" indent="0">
              <a:buFontTx/>
              <a:buNone/>
            </a:pPr>
            <a:r>
              <a:rPr lang="hu-HU" baseline="0" dirty="0" smtClean="0"/>
              <a:t>Dinamikussal </a:t>
            </a:r>
            <a:r>
              <a:rPr lang="hu-HU" baseline="0" dirty="0" err="1" smtClean="0"/>
              <a:t>interaktál</a:t>
            </a:r>
            <a:r>
              <a:rPr lang="hu-HU" baseline="0" dirty="0" smtClean="0"/>
              <a:t>, de DESMO-J </a:t>
            </a:r>
            <a:r>
              <a:rPr lang="hu-HU" baseline="0" dirty="0" err="1" smtClean="0"/>
              <a:t>eventek</a:t>
            </a:r>
            <a:r>
              <a:rPr lang="hu-HU" baseline="0" dirty="0" smtClean="0"/>
              <a:t> hajtják, ahogy mindjárt részletezem</a:t>
            </a:r>
          </a:p>
        </p:txBody>
      </p:sp>
      <p:sp>
        <p:nvSpPr>
          <p:cNvPr id="4" name="Slide Number Placeholder 3"/>
          <p:cNvSpPr>
            <a:spLocks noGrp="1"/>
          </p:cNvSpPr>
          <p:nvPr>
            <p:ph type="sldNum" sz="quarter" idx="10"/>
          </p:nvPr>
        </p:nvSpPr>
        <p:spPr/>
        <p:txBody>
          <a:bodyPr/>
          <a:lstStyle/>
          <a:p>
            <a:fld id="{A70A3C59-3253-3B42-8BE0-F6D0BA6B0441}" type="slidenum">
              <a:rPr lang="en-US" smtClean="0"/>
              <a:pPr/>
              <a:t>5</a:t>
            </a:fld>
            <a:endParaRPr lang="en-US"/>
          </a:p>
        </p:txBody>
      </p:sp>
    </p:spTree>
    <p:extLst>
      <p:ext uri="{BB962C8B-B14F-4D97-AF65-F5344CB8AC3E}">
        <p14:creationId xmlns:p14="http://schemas.microsoft.com/office/powerpoint/2010/main" val="412529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Alapból 4</a:t>
            </a:r>
            <a:r>
              <a:rPr lang="hu-HU" baseline="0" dirty="0" smtClean="0"/>
              <a:t> típusú </a:t>
            </a:r>
            <a:r>
              <a:rPr lang="hu-HU" baseline="0" dirty="0" err="1" smtClean="0"/>
              <a:t>eventem</a:t>
            </a:r>
            <a:r>
              <a:rPr lang="hu-HU" baseline="0" dirty="0" smtClean="0"/>
              <a:t> van:</a:t>
            </a:r>
          </a:p>
          <a:p>
            <a:r>
              <a:rPr lang="hu-HU" baseline="0" dirty="0" err="1" smtClean="0"/>
              <a:t>RandomTrainEvent</a:t>
            </a:r>
            <a:r>
              <a:rPr lang="hu-HU" baseline="0" dirty="0" smtClean="0"/>
              <a:t>:</a:t>
            </a:r>
          </a:p>
          <a:p>
            <a:r>
              <a:rPr lang="hu-HU" baseline="0" dirty="0" smtClean="0"/>
              <a:t> Időnként elsül, játszó kisgyerek belerúg vonatba</a:t>
            </a:r>
          </a:p>
          <a:p>
            <a:r>
              <a:rPr lang="hu-HU" baseline="0" dirty="0" err="1" smtClean="0"/>
              <a:t>TrainInEvent</a:t>
            </a:r>
            <a:r>
              <a:rPr lang="hu-HU" baseline="0" dirty="0" smtClean="0"/>
              <a:t>:</a:t>
            </a:r>
          </a:p>
          <a:p>
            <a:r>
              <a:rPr lang="hu-HU" baseline="0" dirty="0" smtClean="0"/>
              <a:t> Vonatnak van </a:t>
            </a:r>
            <a:r>
              <a:rPr lang="hu-HU" baseline="0" dirty="0" err="1" smtClean="0"/>
              <a:t>nextElement</a:t>
            </a:r>
            <a:r>
              <a:rPr lang="hu-HU" baseline="0" dirty="0" smtClean="0"/>
              <a:t>, ez alapján tudja, hogy oda, bepróbálkozik</a:t>
            </a:r>
          </a:p>
          <a:p>
            <a:r>
              <a:rPr lang="hu-HU" baseline="0" dirty="0" err="1" smtClean="0"/>
              <a:t>TrainOutEvent</a:t>
            </a:r>
            <a:r>
              <a:rPr lang="hu-HU" baseline="0" dirty="0" smtClean="0"/>
              <a:t>:</a:t>
            </a:r>
          </a:p>
          <a:p>
            <a:r>
              <a:rPr lang="hu-HU" baseline="0" dirty="0" smtClean="0"/>
              <a:t> Kukac: 1 sínen -&gt; 2 sínen -&gt; 1 sínen, … ha 2 sínen, behúzza a farkát</a:t>
            </a:r>
          </a:p>
          <a:p>
            <a:r>
              <a:rPr lang="hu-HU" baseline="0" dirty="0" err="1" smtClean="0"/>
              <a:t>ChangeSwitchEvent</a:t>
            </a:r>
            <a:r>
              <a:rPr lang="hu-HU" baseline="0" dirty="0" smtClean="0"/>
              <a:t>:</a:t>
            </a:r>
          </a:p>
          <a:p>
            <a:r>
              <a:rPr lang="hu-HU" baseline="0" dirty="0" smtClean="0"/>
              <a:t> Vonatok okosak, ha váltóhoz érnek, random „jó” irányba váltják azt (kapcsolódjon hozzájuk)</a:t>
            </a:r>
            <a:endParaRPr lang="hu-HU" dirty="0"/>
          </a:p>
        </p:txBody>
      </p:sp>
      <p:sp>
        <p:nvSpPr>
          <p:cNvPr id="4" name="Slide Number Placeholder 3"/>
          <p:cNvSpPr>
            <a:spLocks noGrp="1"/>
          </p:cNvSpPr>
          <p:nvPr>
            <p:ph type="sldNum" sz="quarter" idx="10"/>
          </p:nvPr>
        </p:nvSpPr>
        <p:spPr/>
        <p:txBody>
          <a:bodyPr/>
          <a:lstStyle/>
          <a:p>
            <a:fld id="{A70A3C59-3253-3B42-8BE0-F6D0BA6B0441}" type="slidenum">
              <a:rPr lang="en-US" smtClean="0"/>
              <a:pPr/>
              <a:t>6</a:t>
            </a:fld>
            <a:endParaRPr lang="en-US"/>
          </a:p>
        </p:txBody>
      </p:sp>
    </p:spTree>
    <p:extLst>
      <p:ext uri="{BB962C8B-B14F-4D97-AF65-F5344CB8AC3E}">
        <p14:creationId xmlns:p14="http://schemas.microsoft.com/office/powerpoint/2010/main" val="339864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Egy</a:t>
            </a:r>
            <a:r>
              <a:rPr lang="hu-HU" baseline="0" dirty="0" smtClean="0"/>
              <a:t> Esemény (pl. </a:t>
            </a:r>
            <a:r>
              <a:rPr lang="hu-HU" baseline="0" dirty="0" err="1" smtClean="0"/>
              <a:t>TrainInEvent</a:t>
            </a:r>
            <a:r>
              <a:rPr lang="hu-HU" baseline="0" dirty="0" smtClean="0"/>
              <a:t>) végrehajtása:</a:t>
            </a:r>
          </a:p>
          <a:p>
            <a:r>
              <a:rPr lang="hu-HU" baseline="0" dirty="0" smtClean="0"/>
              <a:t> - </a:t>
            </a:r>
            <a:r>
              <a:rPr lang="hu-HU" baseline="0" dirty="0" err="1" smtClean="0"/>
              <a:t>TryVALAMIEvent</a:t>
            </a:r>
            <a:r>
              <a:rPr lang="hu-HU" baseline="0" dirty="0" smtClean="0"/>
              <a:t>: ez sütődik, ha ütemezi a random</a:t>
            </a:r>
          </a:p>
          <a:p>
            <a:r>
              <a:rPr lang="hu-HU" baseline="0" dirty="0" smtClean="0"/>
              <a:t> - Dinamikus (és statikus) modell alapján (pl. jelzők) megnézi, </a:t>
            </a:r>
            <a:r>
              <a:rPr lang="hu-HU" baseline="0" dirty="0" err="1" smtClean="0"/>
              <a:t>valid-e</a:t>
            </a:r>
            <a:r>
              <a:rPr lang="hu-HU" baseline="0" dirty="0" smtClean="0"/>
              <a:t> (pl. foglalt-e sínszakasz)</a:t>
            </a:r>
          </a:p>
          <a:p>
            <a:r>
              <a:rPr lang="hu-HU" baseline="0" dirty="0" smtClean="0"/>
              <a:t> - Interakcióba lép a dinamikus modellel (</a:t>
            </a:r>
            <a:r>
              <a:rPr lang="hu-HU" baseline="0" dirty="0" err="1" smtClean="0"/>
              <a:t>Rebus</a:t>
            </a:r>
            <a:r>
              <a:rPr lang="hu-HU" baseline="0" dirty="0" smtClean="0"/>
              <a:t> mindjárt kifejti, hogy hogy)</a:t>
            </a:r>
          </a:p>
          <a:p>
            <a:r>
              <a:rPr lang="hu-HU" baseline="0" dirty="0" smtClean="0"/>
              <a:t> - </a:t>
            </a:r>
            <a:r>
              <a:rPr lang="hu-HU" baseline="0" dirty="0" err="1" smtClean="0"/>
              <a:t>TraceVALAMIEvent-et</a:t>
            </a:r>
            <a:r>
              <a:rPr lang="hu-HU" baseline="0" dirty="0" smtClean="0"/>
              <a:t> generál (DESMO-J elemzés, futási út a </a:t>
            </a:r>
            <a:r>
              <a:rPr lang="hu-HU" baseline="0" dirty="0" err="1" smtClean="0"/>
              <a:t>logba</a:t>
            </a:r>
            <a:r>
              <a:rPr lang="hu-HU" baseline="0" dirty="0" smtClean="0"/>
              <a:t>, szép grafikonok…, </a:t>
            </a:r>
            <a:r>
              <a:rPr lang="hu-HU" baseline="0" dirty="0" err="1" smtClean="0"/>
              <a:t>mindjá</a:t>
            </a:r>
            <a:r>
              <a:rPr lang="hu-HU" baseline="0" dirty="0" smtClean="0"/>
              <a:t>’…!)</a:t>
            </a:r>
          </a:p>
          <a:p>
            <a:r>
              <a:rPr lang="hu-HU" baseline="0" dirty="0" smtClean="0"/>
              <a:t> - Strukturálist modellt is frissíti (új hely, új </a:t>
            </a:r>
            <a:r>
              <a:rPr lang="hu-HU" baseline="0" dirty="0" err="1" smtClean="0"/>
              <a:t>nextElement</a:t>
            </a:r>
            <a:r>
              <a:rPr lang="hu-HU" baseline="0" dirty="0" smtClean="0"/>
              <a:t>, stb.)</a:t>
            </a:r>
          </a:p>
          <a:p>
            <a:endParaRPr lang="hu-HU" baseline="0" dirty="0" smtClean="0"/>
          </a:p>
          <a:p>
            <a:r>
              <a:rPr lang="hu-HU" baseline="0" dirty="0" err="1" smtClean="0"/>
              <a:t>Rebus</a:t>
            </a:r>
            <a:r>
              <a:rPr lang="hu-HU" baseline="0" dirty="0" smtClean="0"/>
              <a:t> a Dinamikus modellről (események egymás hívják, a </a:t>
            </a:r>
            <a:r>
              <a:rPr lang="hu-HU" baseline="0" dirty="0" err="1" smtClean="0"/>
              <a:t>Handler</a:t>
            </a:r>
            <a:r>
              <a:rPr lang="hu-HU" baseline="0" dirty="0" smtClean="0"/>
              <a:t> osztály működéséről, stb.)</a:t>
            </a:r>
          </a:p>
          <a:p>
            <a:r>
              <a:rPr lang="hu-HU" baseline="0" dirty="0" smtClean="0"/>
              <a:t>Esetleg arról is beszélni, hogy név alapján összerak eseménynév, úgy hív meg…</a:t>
            </a:r>
            <a:endParaRPr lang="hu-HU" dirty="0"/>
          </a:p>
        </p:txBody>
      </p:sp>
      <p:sp>
        <p:nvSpPr>
          <p:cNvPr id="4" name="Slide Number Placeholder 3"/>
          <p:cNvSpPr>
            <a:spLocks noGrp="1"/>
          </p:cNvSpPr>
          <p:nvPr>
            <p:ph type="sldNum" sz="quarter" idx="10"/>
          </p:nvPr>
        </p:nvSpPr>
        <p:spPr/>
        <p:txBody>
          <a:bodyPr/>
          <a:lstStyle/>
          <a:p>
            <a:fld id="{A70A3C59-3253-3B42-8BE0-F6D0BA6B0441}" type="slidenum">
              <a:rPr lang="en-US" smtClean="0"/>
              <a:pPr/>
              <a:t>7</a:t>
            </a:fld>
            <a:endParaRPr lang="en-US"/>
          </a:p>
        </p:txBody>
      </p:sp>
    </p:spTree>
    <p:extLst>
      <p:ext uri="{BB962C8B-B14F-4D97-AF65-F5344CB8AC3E}">
        <p14:creationId xmlns:p14="http://schemas.microsoft.com/office/powerpoint/2010/main" val="29127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 szokásos</a:t>
            </a:r>
            <a:r>
              <a:rPr lang="hu-HU" baseline="0" dirty="0" smtClean="0"/>
              <a:t> példánymodellünket betöltöttem az elemzőbe, hogy megnézzem: futási utak, statisztikák.</a:t>
            </a:r>
          </a:p>
          <a:p>
            <a:r>
              <a:rPr lang="hu-HU" baseline="0" dirty="0" smtClean="0"/>
              <a:t>DESMO-J elindítható egy adott .</a:t>
            </a:r>
            <a:r>
              <a:rPr lang="hu-HU" baseline="0" dirty="0" err="1" smtClean="0"/>
              <a:t>sihuhu</a:t>
            </a:r>
            <a:r>
              <a:rPr lang="hu-HU" baseline="0" dirty="0" smtClean="0"/>
              <a:t> fájlra konzolból</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8</a:t>
            </a:fld>
            <a:endParaRPr lang="en-US"/>
          </a:p>
        </p:txBody>
      </p:sp>
    </p:spTree>
    <p:extLst>
      <p:ext uri="{BB962C8B-B14F-4D97-AF65-F5344CB8AC3E}">
        <p14:creationId xmlns:p14="http://schemas.microsoft.com/office/powerpoint/2010/main" val="346342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Kielemezhetőek a lépések, hogy mi hova</a:t>
            </a:r>
            <a:r>
              <a:rPr lang="hu-HU" baseline="0" dirty="0" smtClean="0"/>
              <a:t> lépett.</a:t>
            </a:r>
          </a:p>
          <a:p>
            <a:r>
              <a:rPr lang="hu-HU" baseline="0" dirty="0" smtClean="0"/>
              <a:t>Ezért kellett a </a:t>
            </a:r>
            <a:r>
              <a:rPr lang="hu-HU" baseline="0" dirty="0" err="1" smtClean="0"/>
              <a:t>Trace</a:t>
            </a:r>
            <a:r>
              <a:rPr lang="hu-HU" baseline="0" dirty="0" smtClean="0"/>
              <a:t>…</a:t>
            </a:r>
            <a:r>
              <a:rPr lang="hu-HU" baseline="0" dirty="0" err="1" smtClean="0"/>
              <a:t>Evenet</a:t>
            </a:r>
            <a:r>
              <a:rPr lang="hu-HU" baseline="0" dirty="0" smtClean="0"/>
              <a:t>, mert </a:t>
            </a:r>
            <a:r>
              <a:rPr lang="hu-HU" baseline="0" dirty="0" err="1" smtClean="0"/>
              <a:t>else</a:t>
            </a:r>
            <a:r>
              <a:rPr lang="hu-HU" baseline="0" dirty="0" smtClean="0"/>
              <a:t>: nem lenne több entitás, mert </a:t>
            </a:r>
            <a:r>
              <a:rPr lang="hu-HU" baseline="0" dirty="0" err="1" smtClean="0"/>
              <a:t>Try-nál</a:t>
            </a:r>
            <a:r>
              <a:rPr lang="hu-HU" baseline="0" dirty="0" smtClean="0"/>
              <a:t> még nem tudni, hogy hova.</a:t>
            </a:r>
            <a:endParaRPr lang="en-US" dirty="0"/>
          </a:p>
        </p:txBody>
      </p:sp>
      <p:sp>
        <p:nvSpPr>
          <p:cNvPr id="4" name="Dia számának helye 3"/>
          <p:cNvSpPr>
            <a:spLocks noGrp="1"/>
          </p:cNvSpPr>
          <p:nvPr>
            <p:ph type="sldNum" sz="quarter" idx="10"/>
          </p:nvPr>
        </p:nvSpPr>
        <p:spPr/>
        <p:txBody>
          <a:bodyPr/>
          <a:lstStyle/>
          <a:p>
            <a:fld id="{A70A3C59-3253-3B42-8BE0-F6D0BA6B0441}" type="slidenum">
              <a:rPr lang="en-US" smtClean="0"/>
              <a:pPr/>
              <a:t>9</a:t>
            </a:fld>
            <a:endParaRPr lang="en-US"/>
          </a:p>
        </p:txBody>
      </p:sp>
    </p:spTree>
    <p:extLst>
      <p:ext uri="{BB962C8B-B14F-4D97-AF65-F5344CB8AC3E}">
        <p14:creationId xmlns:p14="http://schemas.microsoft.com/office/powerpoint/2010/main" val="959572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angol)">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356350"/>
            <a:ext cx="9144000" cy="501650"/>
          </a:xfrm>
          <a:prstGeom prst="rect">
            <a:avLst/>
          </a:prstGeom>
          <a:solidFill>
            <a:srgbClr val="762536"/>
          </a:solidFill>
          <a:ln w="12700">
            <a:no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5" name="Text Box 10"/>
          <p:cNvSpPr txBox="1">
            <a:spLocks noChangeArrowheads="1"/>
          </p:cNvSpPr>
          <p:nvPr/>
        </p:nvSpPr>
        <p:spPr bwMode="auto">
          <a:xfrm>
            <a:off x="-17463" y="6413500"/>
            <a:ext cx="3649663" cy="400110"/>
          </a:xfrm>
          <a:prstGeom prst="rect">
            <a:avLst/>
          </a:prstGeom>
          <a:noFill/>
          <a:ln w="12700" algn="ctr">
            <a:noFill/>
            <a:miter lim="800000"/>
            <a:headEnd/>
            <a:tailEnd/>
          </a:ln>
          <a:effectLst/>
        </p:spPr>
        <p:txBody>
          <a:bodyPr>
            <a:spAutoFit/>
          </a:bodyPr>
          <a:lstStyle/>
          <a:p>
            <a:pPr defTabSz="762000" fontAlgn="auto">
              <a:spcBef>
                <a:spcPts val="0"/>
              </a:spcBef>
              <a:spcAft>
                <a:spcPts val="0"/>
              </a:spcAft>
              <a:defRPr/>
            </a:pPr>
            <a:r>
              <a:rPr lang="en-US" sz="1000" b="1" dirty="0" smtClean="0">
                <a:solidFill>
                  <a:schemeClr val="bg1"/>
                </a:solidFill>
                <a:latin typeface="+mn-lt"/>
                <a:cs typeface="+mn-cs"/>
              </a:rPr>
              <a:t>Budapest University of Technology and Economics</a:t>
            </a:r>
            <a:r>
              <a:rPr lang="hu-HU" sz="1000" b="1" dirty="0" smtClean="0">
                <a:solidFill>
                  <a:schemeClr val="bg1"/>
                </a:solidFill>
                <a:latin typeface="+mn-lt"/>
                <a:cs typeface="+mn-cs"/>
              </a:rPr>
              <a:t/>
            </a:r>
            <a:br>
              <a:rPr lang="hu-HU" sz="1000" b="1" dirty="0" smtClean="0">
                <a:solidFill>
                  <a:schemeClr val="bg1"/>
                </a:solidFill>
                <a:latin typeface="+mn-lt"/>
                <a:cs typeface="+mn-cs"/>
              </a:rPr>
            </a:br>
            <a:r>
              <a:rPr lang="en-US" sz="1000" b="1" dirty="0" smtClean="0">
                <a:solidFill>
                  <a:schemeClr val="bg1"/>
                </a:solidFill>
                <a:latin typeface="+mn-lt"/>
                <a:cs typeface="+mn-cs"/>
              </a:rPr>
              <a:t>Department of Measurement and Information Systems</a:t>
            </a:r>
            <a:endParaRPr lang="en-US" sz="1000" b="1" dirty="0">
              <a:solidFill>
                <a:schemeClr val="bg1"/>
              </a:solidFill>
              <a:latin typeface="+mn-lt"/>
              <a:cs typeface="+mn-cs"/>
            </a:endParaRPr>
          </a:p>
        </p:txBody>
      </p:sp>
      <p:pic>
        <p:nvPicPr>
          <p:cNvPr id="7" name="Picture 2"/>
          <p:cNvPicPr>
            <a:picLocks noChangeAspect="1" noChangeArrowheads="1"/>
          </p:cNvPicPr>
          <p:nvPr/>
        </p:nvPicPr>
        <p:blipFill>
          <a:blip r:embed="rId2"/>
          <a:srcRect/>
          <a:stretch>
            <a:fillRect/>
          </a:stretch>
        </p:blipFill>
        <p:spPr bwMode="auto">
          <a:xfrm>
            <a:off x="3571875" y="5572125"/>
            <a:ext cx="1889125" cy="636588"/>
          </a:xfrm>
          <a:prstGeom prst="rect">
            <a:avLst/>
          </a:prstGeom>
          <a:noFill/>
          <a:ln w="9525">
            <a:noFill/>
            <a:miter lim="800000"/>
            <a:headEnd/>
            <a:tailEnd/>
          </a:ln>
        </p:spPr>
      </p:pic>
      <p:sp>
        <p:nvSpPr>
          <p:cNvPr id="8" name="Rectangle 20"/>
          <p:cNvSpPr>
            <a:spLocks noChangeArrowheads="1"/>
          </p:cNvSpPr>
          <p:nvPr/>
        </p:nvSpPr>
        <p:spPr bwMode="auto">
          <a:xfrm>
            <a:off x="0" y="0"/>
            <a:ext cx="9144000" cy="501650"/>
          </a:xfrm>
          <a:prstGeom prst="rect">
            <a:avLst/>
          </a:prstGeom>
          <a:solidFill>
            <a:srgbClr val="762536"/>
          </a:solidFill>
          <a:ln w="12700">
            <a:no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2" name="Cím 1"/>
          <p:cNvSpPr>
            <a:spLocks noGrp="1"/>
          </p:cNvSpPr>
          <p:nvPr>
            <p:ph type="ctrTitle"/>
          </p:nvPr>
        </p:nvSpPr>
        <p:spPr>
          <a:xfrm>
            <a:off x="685800" y="1374767"/>
            <a:ext cx="7772400" cy="1470025"/>
          </a:xfrm>
        </p:spPr>
        <p:txBody>
          <a:bodyPr/>
          <a:lstStyle/>
          <a:p>
            <a:r>
              <a:rPr lang="hu-HU" smtClean="0"/>
              <a:t>Mintacím szerkesztése</a:t>
            </a:r>
            <a:endParaRPr lang="hu-HU" dirty="0"/>
          </a:p>
        </p:txBody>
      </p:sp>
      <p:sp>
        <p:nvSpPr>
          <p:cNvPr id="3" name="Alcím 2"/>
          <p:cNvSpPr>
            <a:spLocks noGrp="1"/>
          </p:cNvSpPr>
          <p:nvPr>
            <p:ph type="subTitle" idx="1"/>
          </p:nvPr>
        </p:nvSpPr>
        <p:spPr>
          <a:xfrm>
            <a:off x="1371600" y="3246435"/>
            <a:ext cx="6400800" cy="1277955"/>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dirty="0"/>
          </a:p>
        </p:txBody>
      </p:sp>
      <p:pic>
        <p:nvPicPr>
          <p:cNvPr id="11" name="Kép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6891" y="6365876"/>
            <a:ext cx="1597819" cy="448257"/>
          </a:xfrm>
          <a:prstGeom prst="rect">
            <a:avLst/>
          </a:prstGeom>
        </p:spPr>
      </p:pic>
      <p:sp>
        <p:nvSpPr>
          <p:cNvPr id="10" name="Text Box 10"/>
          <p:cNvSpPr txBox="1">
            <a:spLocks noChangeArrowheads="1"/>
          </p:cNvSpPr>
          <p:nvPr userDrawn="1"/>
        </p:nvSpPr>
        <p:spPr bwMode="auto">
          <a:xfrm>
            <a:off x="1000125" y="4725145"/>
            <a:ext cx="7143750" cy="830997"/>
          </a:xfrm>
          <a:prstGeom prst="rect">
            <a:avLst/>
          </a:prstGeom>
          <a:noFill/>
          <a:ln w="12700" algn="ctr">
            <a:noFill/>
            <a:miter lim="800000"/>
            <a:headEnd/>
            <a:tailEnd/>
          </a:ln>
          <a:effectLst/>
        </p:spPr>
        <p:txBody>
          <a:bodyPr wrap="square">
            <a:spAutoFit/>
          </a:bodyPr>
          <a:lstStyle/>
          <a:p>
            <a:pPr algn="ctr" defTabSz="762000" fontAlgn="auto">
              <a:spcBef>
                <a:spcPts val="0"/>
              </a:spcBef>
              <a:spcAft>
                <a:spcPts val="0"/>
              </a:spcAft>
              <a:defRPr/>
            </a:pPr>
            <a:r>
              <a:rPr lang="hu-HU" sz="2400" b="1" dirty="0" smtClean="0">
                <a:latin typeface="+mn-lt"/>
                <a:cs typeface="+mn-cs"/>
              </a:rPr>
              <a:t>Budapest University of </a:t>
            </a:r>
            <a:r>
              <a:rPr lang="en-US" sz="2400" b="1" dirty="0" smtClean="0">
                <a:latin typeface="+mn-lt"/>
                <a:cs typeface="+mn-cs"/>
              </a:rPr>
              <a:t>Technology</a:t>
            </a:r>
            <a:r>
              <a:rPr lang="hu-HU" sz="2400" b="1" dirty="0" smtClean="0">
                <a:latin typeface="+mn-lt"/>
                <a:cs typeface="+mn-cs"/>
              </a:rPr>
              <a:t> and </a:t>
            </a:r>
            <a:r>
              <a:rPr lang="en-US" sz="2400" b="1" dirty="0" smtClean="0">
                <a:latin typeface="+mn-lt"/>
                <a:cs typeface="+mn-cs"/>
              </a:rPr>
              <a:t>Economics</a:t>
            </a:r>
            <a:r>
              <a:rPr lang="hu-HU" sz="2400" b="1" dirty="0" smtClean="0">
                <a:latin typeface="+mn-lt"/>
                <a:cs typeface="+mn-cs"/>
              </a:rPr>
              <a:t/>
            </a:r>
            <a:br>
              <a:rPr lang="hu-HU" sz="2400" b="1" dirty="0" smtClean="0">
                <a:latin typeface="+mn-lt"/>
                <a:cs typeface="+mn-cs"/>
              </a:rPr>
            </a:br>
            <a:r>
              <a:rPr lang="hu-HU" sz="2400" b="1" dirty="0" smtClean="0">
                <a:latin typeface="+mn-lt"/>
                <a:cs typeface="+mn-cs"/>
              </a:rPr>
              <a:t>Fault</a:t>
            </a:r>
            <a:r>
              <a:rPr lang="hu-HU" sz="2400" b="1" baseline="0" dirty="0" smtClean="0">
                <a:latin typeface="+mn-lt"/>
                <a:cs typeface="+mn-cs"/>
              </a:rPr>
              <a:t> </a:t>
            </a:r>
            <a:r>
              <a:rPr lang="hu-HU" sz="2400" b="1" baseline="0" dirty="0" err="1" smtClean="0">
                <a:latin typeface="+mn-lt"/>
                <a:cs typeface="+mn-cs"/>
              </a:rPr>
              <a:t>Tolerant</a:t>
            </a:r>
            <a:r>
              <a:rPr lang="hu-HU" sz="2400" b="1" baseline="0" dirty="0" smtClean="0">
                <a:latin typeface="+mn-lt"/>
                <a:cs typeface="+mn-cs"/>
              </a:rPr>
              <a:t> Systems Research Group</a:t>
            </a:r>
            <a:endParaRPr lang="en-US" sz="2400" b="1" dirty="0">
              <a:latin typeface="+mn-lt"/>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117414" y="836578"/>
            <a:ext cx="4378386" cy="5513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dirty="0"/>
          </a:p>
        </p:txBody>
      </p:sp>
      <p:sp>
        <p:nvSpPr>
          <p:cNvPr id="4" name="Tartalom helye 3"/>
          <p:cNvSpPr>
            <a:spLocks noGrp="1"/>
          </p:cNvSpPr>
          <p:nvPr>
            <p:ph sz="half" idx="2"/>
          </p:nvPr>
        </p:nvSpPr>
        <p:spPr>
          <a:xfrm>
            <a:off x="4648199" y="836577"/>
            <a:ext cx="4341873" cy="5513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Tree>
    <p:extLst>
      <p:ext uri="{BB962C8B-B14F-4D97-AF65-F5344CB8AC3E}">
        <p14:creationId xmlns:p14="http://schemas.microsoft.com/office/powerpoint/2010/main" val="27304598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ímdia (magyar)">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356350"/>
            <a:ext cx="9144000" cy="501650"/>
          </a:xfrm>
          <a:prstGeom prst="rect">
            <a:avLst/>
          </a:prstGeom>
          <a:solidFill>
            <a:srgbClr val="762536"/>
          </a:solidFill>
          <a:ln w="12700">
            <a:no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5" name="Text Box 10"/>
          <p:cNvSpPr txBox="1">
            <a:spLocks noChangeArrowheads="1"/>
          </p:cNvSpPr>
          <p:nvPr/>
        </p:nvSpPr>
        <p:spPr bwMode="auto">
          <a:xfrm>
            <a:off x="-17463" y="6413500"/>
            <a:ext cx="3649663" cy="400110"/>
          </a:xfrm>
          <a:prstGeom prst="rect">
            <a:avLst/>
          </a:prstGeom>
          <a:noFill/>
          <a:ln w="12700" algn="ctr">
            <a:noFill/>
            <a:miter lim="800000"/>
            <a:headEnd/>
            <a:tailEnd/>
          </a:ln>
          <a:effectLst/>
        </p:spPr>
        <p:txBody>
          <a:bodyPr>
            <a:spAutoFit/>
          </a:bodyPr>
          <a:lstStyle/>
          <a:p>
            <a:pPr defTabSz="762000" fontAlgn="auto">
              <a:spcBef>
                <a:spcPts val="0"/>
              </a:spcBef>
              <a:spcAft>
                <a:spcPts val="0"/>
              </a:spcAft>
              <a:defRPr/>
            </a:pPr>
            <a:r>
              <a:rPr lang="hu-HU" sz="1000" b="1" dirty="0" smtClean="0">
                <a:solidFill>
                  <a:schemeClr val="bg1"/>
                </a:solidFill>
                <a:latin typeface="+mn-lt"/>
                <a:cs typeface="+mn-cs"/>
              </a:rPr>
              <a:t>Budapesti Műszaki és Gazdaságtudományi Egyetem</a:t>
            </a:r>
          </a:p>
          <a:p>
            <a:pPr defTabSz="762000" fontAlgn="auto">
              <a:spcBef>
                <a:spcPts val="0"/>
              </a:spcBef>
              <a:spcAft>
                <a:spcPts val="0"/>
              </a:spcAft>
              <a:defRPr/>
            </a:pPr>
            <a:r>
              <a:rPr lang="hu-HU" sz="1000" b="1" dirty="0" smtClean="0">
                <a:solidFill>
                  <a:schemeClr val="bg1"/>
                </a:solidFill>
                <a:latin typeface="+mn-lt"/>
                <a:cs typeface="+mn-cs"/>
              </a:rPr>
              <a:t>Méréstechnika és Információs Rendszerek Tanszék</a:t>
            </a:r>
          </a:p>
        </p:txBody>
      </p:sp>
      <p:pic>
        <p:nvPicPr>
          <p:cNvPr id="7" name="Picture 2"/>
          <p:cNvPicPr>
            <a:picLocks noChangeAspect="1" noChangeArrowheads="1"/>
          </p:cNvPicPr>
          <p:nvPr/>
        </p:nvPicPr>
        <p:blipFill>
          <a:blip r:embed="rId2"/>
          <a:srcRect/>
          <a:stretch>
            <a:fillRect/>
          </a:stretch>
        </p:blipFill>
        <p:spPr bwMode="auto">
          <a:xfrm>
            <a:off x="3571875" y="5572125"/>
            <a:ext cx="1889125" cy="636588"/>
          </a:xfrm>
          <a:prstGeom prst="rect">
            <a:avLst/>
          </a:prstGeom>
          <a:noFill/>
          <a:ln w="9525">
            <a:noFill/>
            <a:miter lim="800000"/>
            <a:headEnd/>
            <a:tailEnd/>
          </a:ln>
        </p:spPr>
      </p:pic>
      <p:sp>
        <p:nvSpPr>
          <p:cNvPr id="8" name="Rectangle 20"/>
          <p:cNvSpPr>
            <a:spLocks noChangeArrowheads="1"/>
          </p:cNvSpPr>
          <p:nvPr/>
        </p:nvSpPr>
        <p:spPr bwMode="auto">
          <a:xfrm>
            <a:off x="0" y="0"/>
            <a:ext cx="9144000" cy="501650"/>
          </a:xfrm>
          <a:prstGeom prst="rect">
            <a:avLst/>
          </a:prstGeom>
          <a:solidFill>
            <a:srgbClr val="762536"/>
          </a:solidFill>
          <a:ln w="12700">
            <a:no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2" name="Cím 1"/>
          <p:cNvSpPr>
            <a:spLocks noGrp="1"/>
          </p:cNvSpPr>
          <p:nvPr>
            <p:ph type="ctrTitle"/>
          </p:nvPr>
        </p:nvSpPr>
        <p:spPr>
          <a:xfrm>
            <a:off x="685800" y="1374767"/>
            <a:ext cx="7772400" cy="1470025"/>
          </a:xfrm>
        </p:spPr>
        <p:txBody>
          <a:bodyPr/>
          <a:lstStyle/>
          <a:p>
            <a:r>
              <a:rPr lang="hu-HU" smtClean="0"/>
              <a:t>Mintacím szerkesztése</a:t>
            </a:r>
            <a:endParaRPr lang="hu-HU" dirty="0"/>
          </a:p>
        </p:txBody>
      </p:sp>
      <p:sp>
        <p:nvSpPr>
          <p:cNvPr id="3" name="Alcím 2"/>
          <p:cNvSpPr>
            <a:spLocks noGrp="1"/>
          </p:cNvSpPr>
          <p:nvPr>
            <p:ph type="subTitle" idx="1"/>
          </p:nvPr>
        </p:nvSpPr>
        <p:spPr>
          <a:xfrm>
            <a:off x="1371600" y="3246435"/>
            <a:ext cx="6400800" cy="1277955"/>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dirty="0"/>
          </a:p>
        </p:txBody>
      </p:sp>
      <p:pic>
        <p:nvPicPr>
          <p:cNvPr id="11" name="Kép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06891" y="6365876"/>
            <a:ext cx="1597819" cy="448257"/>
          </a:xfrm>
          <a:prstGeom prst="rect">
            <a:avLst/>
          </a:prstGeom>
        </p:spPr>
      </p:pic>
      <p:sp>
        <p:nvSpPr>
          <p:cNvPr id="10" name="Text Box 10"/>
          <p:cNvSpPr txBox="1">
            <a:spLocks noChangeArrowheads="1"/>
          </p:cNvSpPr>
          <p:nvPr userDrawn="1"/>
        </p:nvSpPr>
        <p:spPr bwMode="auto">
          <a:xfrm>
            <a:off x="1000125" y="4725145"/>
            <a:ext cx="7143750" cy="830997"/>
          </a:xfrm>
          <a:prstGeom prst="rect">
            <a:avLst/>
          </a:prstGeom>
          <a:noFill/>
          <a:ln w="12700" algn="ctr">
            <a:noFill/>
            <a:miter lim="800000"/>
            <a:headEnd/>
            <a:tailEnd/>
          </a:ln>
          <a:effectLst/>
        </p:spPr>
        <p:txBody>
          <a:bodyPr wrap="square">
            <a:spAutoFit/>
          </a:bodyPr>
          <a:lstStyle/>
          <a:p>
            <a:pPr algn="ctr" defTabSz="762000" fontAlgn="auto">
              <a:spcBef>
                <a:spcPts val="0"/>
              </a:spcBef>
              <a:spcAft>
                <a:spcPts val="0"/>
              </a:spcAft>
              <a:defRPr/>
            </a:pPr>
            <a:r>
              <a:rPr lang="hu-HU" sz="2400" b="1" dirty="0" smtClean="0">
                <a:latin typeface="+mn-lt"/>
                <a:cs typeface="+mn-cs"/>
              </a:rPr>
              <a:t>Budapesti Műszaki és Gazdaságtudományi Egyetem</a:t>
            </a:r>
          </a:p>
          <a:p>
            <a:pPr algn="ctr" defTabSz="762000" fontAlgn="auto">
              <a:spcBef>
                <a:spcPts val="0"/>
              </a:spcBef>
              <a:spcAft>
                <a:spcPts val="0"/>
              </a:spcAft>
              <a:defRPr/>
            </a:pPr>
            <a:r>
              <a:rPr lang="hu-HU" sz="2400" b="1" dirty="0" smtClean="0">
                <a:latin typeface="+mn-lt"/>
                <a:cs typeface="+mn-cs"/>
              </a:rPr>
              <a:t>Hibatűrő Rendszerek Kutatócsoport</a:t>
            </a:r>
            <a:endParaRPr lang="en-US" sz="2400" b="1" dirty="0">
              <a:latin typeface="+mn-lt"/>
              <a:cs typeface="+mn-cs"/>
            </a:endParaRPr>
          </a:p>
        </p:txBody>
      </p:sp>
    </p:spTree>
    <p:extLst>
      <p:ext uri="{BB962C8B-B14F-4D97-AF65-F5344CB8AC3E}">
        <p14:creationId xmlns:p14="http://schemas.microsoft.com/office/powerpoint/2010/main" val="1727800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ím és tartalom">
    <p:bg>
      <p:bgPr>
        <a:solidFill>
          <a:schemeClr val="bg1"/>
        </a:solid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8596" y="2844792"/>
            <a:ext cx="7776000" cy="1362075"/>
          </a:xfrm>
        </p:spPr>
        <p:txBody>
          <a:bodyPr/>
          <a:lstStyle>
            <a:lvl1pPr algn="ctr">
              <a:defRPr sz="4000" b="1" cap="all"/>
            </a:lvl1pPr>
          </a:lstStyle>
          <a:p>
            <a:r>
              <a:rPr lang="hu-HU" smtClean="0"/>
              <a:t>Mintacím szerkesztése</a:t>
            </a:r>
            <a:endParaRPr lang="hu-HU" dirty="0"/>
          </a:p>
        </p:txBody>
      </p:sp>
      <p:sp>
        <p:nvSpPr>
          <p:cNvPr id="3" name="Szöveg helye 2"/>
          <p:cNvSpPr>
            <a:spLocks noGrp="1"/>
          </p:cNvSpPr>
          <p:nvPr>
            <p:ph type="body" idx="1"/>
          </p:nvPr>
        </p:nvSpPr>
        <p:spPr>
          <a:xfrm>
            <a:off x="628596" y="4195773"/>
            <a:ext cx="7772400" cy="1500187"/>
          </a:xfrm>
          <a:ln>
            <a:solidFill>
              <a:srgbClr val="000000"/>
            </a:solidFill>
          </a:ln>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117414" y="836578"/>
            <a:ext cx="4378386" cy="5513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dirty="0"/>
          </a:p>
        </p:txBody>
      </p:sp>
      <p:sp>
        <p:nvSpPr>
          <p:cNvPr id="4" name="Tartalom helye 3"/>
          <p:cNvSpPr>
            <a:spLocks noGrp="1"/>
          </p:cNvSpPr>
          <p:nvPr>
            <p:ph sz="half" idx="2"/>
          </p:nvPr>
        </p:nvSpPr>
        <p:spPr>
          <a:xfrm>
            <a:off x="4648199" y="836577"/>
            <a:ext cx="4341873" cy="5513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Címdia (angol)">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356350"/>
            <a:ext cx="9144000" cy="501650"/>
          </a:xfrm>
          <a:prstGeom prst="rect">
            <a:avLst/>
          </a:prstGeom>
          <a:solidFill>
            <a:schemeClr val="bg1"/>
          </a:solidFill>
          <a:ln w="12700">
            <a:solidFill>
              <a:schemeClr val="tx1"/>
            </a:solid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5" name="Text Box 10"/>
          <p:cNvSpPr txBox="1">
            <a:spLocks noChangeArrowheads="1"/>
          </p:cNvSpPr>
          <p:nvPr/>
        </p:nvSpPr>
        <p:spPr bwMode="auto">
          <a:xfrm>
            <a:off x="-17463" y="6413500"/>
            <a:ext cx="3649663" cy="400110"/>
          </a:xfrm>
          <a:prstGeom prst="rect">
            <a:avLst/>
          </a:prstGeom>
          <a:noFill/>
          <a:ln w="12700" algn="ctr">
            <a:noFill/>
            <a:miter lim="800000"/>
            <a:headEnd/>
            <a:tailEnd/>
          </a:ln>
          <a:effectLst/>
        </p:spPr>
        <p:txBody>
          <a:bodyPr>
            <a:spAutoFit/>
          </a:bodyPr>
          <a:lstStyle/>
          <a:p>
            <a:pPr defTabSz="762000" fontAlgn="auto">
              <a:spcBef>
                <a:spcPts val="0"/>
              </a:spcBef>
              <a:spcAft>
                <a:spcPts val="0"/>
              </a:spcAft>
              <a:defRPr/>
            </a:pPr>
            <a:r>
              <a:rPr lang="hu-HU" sz="1000" b="1" dirty="0" smtClean="0">
                <a:solidFill>
                  <a:schemeClr val="tx1"/>
                </a:solidFill>
                <a:latin typeface="+mn-lt"/>
                <a:cs typeface="+mn-cs"/>
              </a:rPr>
              <a:t>Budapesti Műszaki és Gazdaságtudományi Egyetem</a:t>
            </a:r>
          </a:p>
          <a:p>
            <a:pPr defTabSz="762000" fontAlgn="auto">
              <a:spcBef>
                <a:spcPts val="0"/>
              </a:spcBef>
              <a:spcAft>
                <a:spcPts val="0"/>
              </a:spcAft>
              <a:defRPr/>
            </a:pPr>
            <a:r>
              <a:rPr lang="hu-HU" sz="1000" b="1" dirty="0" smtClean="0">
                <a:solidFill>
                  <a:schemeClr val="tx1"/>
                </a:solidFill>
                <a:latin typeface="+mn-lt"/>
                <a:cs typeface="+mn-cs"/>
              </a:rPr>
              <a:t>Méréstechnika és Információs Rendszerek Tanszék</a:t>
            </a:r>
          </a:p>
        </p:txBody>
      </p:sp>
      <p:sp>
        <p:nvSpPr>
          <p:cNvPr id="8" name="Rectangle 20"/>
          <p:cNvSpPr>
            <a:spLocks noChangeArrowheads="1"/>
          </p:cNvSpPr>
          <p:nvPr/>
        </p:nvSpPr>
        <p:spPr bwMode="auto">
          <a:xfrm>
            <a:off x="0" y="0"/>
            <a:ext cx="9144000" cy="501650"/>
          </a:xfrm>
          <a:prstGeom prst="rect">
            <a:avLst/>
          </a:prstGeom>
          <a:noFill/>
          <a:ln w="12700">
            <a:solidFill>
              <a:schemeClr val="tx1"/>
            </a:solid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2" name="Cím 1"/>
          <p:cNvSpPr>
            <a:spLocks noGrp="1"/>
          </p:cNvSpPr>
          <p:nvPr>
            <p:ph type="ctrTitle"/>
          </p:nvPr>
        </p:nvSpPr>
        <p:spPr>
          <a:xfrm>
            <a:off x="685800" y="1374767"/>
            <a:ext cx="7772400" cy="1470025"/>
          </a:xfrm>
        </p:spPr>
        <p:txBody>
          <a:bodyPr/>
          <a:lstStyle/>
          <a:p>
            <a:r>
              <a:rPr lang="hu-HU" smtClean="0"/>
              <a:t>Mintacím szerkesztése</a:t>
            </a:r>
            <a:endParaRPr lang="hu-HU" dirty="0"/>
          </a:p>
        </p:txBody>
      </p:sp>
      <p:sp>
        <p:nvSpPr>
          <p:cNvPr id="3" name="Alcím 2"/>
          <p:cNvSpPr>
            <a:spLocks noGrp="1"/>
          </p:cNvSpPr>
          <p:nvPr>
            <p:ph type="subTitle" idx="1"/>
          </p:nvPr>
        </p:nvSpPr>
        <p:spPr>
          <a:xfrm>
            <a:off x="1371600" y="3246435"/>
            <a:ext cx="6400800" cy="1277955"/>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dirty="0"/>
          </a:p>
        </p:txBody>
      </p:sp>
      <p:sp>
        <p:nvSpPr>
          <p:cNvPr id="10" name="Text Box 10"/>
          <p:cNvSpPr txBox="1">
            <a:spLocks noChangeArrowheads="1"/>
          </p:cNvSpPr>
          <p:nvPr userDrawn="1"/>
        </p:nvSpPr>
        <p:spPr bwMode="auto">
          <a:xfrm>
            <a:off x="1000125" y="4725145"/>
            <a:ext cx="7143750" cy="830997"/>
          </a:xfrm>
          <a:prstGeom prst="rect">
            <a:avLst/>
          </a:prstGeom>
          <a:noFill/>
          <a:ln w="12700" algn="ctr">
            <a:noFill/>
            <a:miter lim="800000"/>
            <a:headEnd/>
            <a:tailEnd/>
          </a:ln>
          <a:effectLst/>
        </p:spPr>
        <p:txBody>
          <a:bodyPr wrap="square">
            <a:spAutoFit/>
          </a:bodyPr>
          <a:lstStyle/>
          <a:p>
            <a:pPr algn="ctr" defTabSz="762000" fontAlgn="auto">
              <a:spcBef>
                <a:spcPts val="0"/>
              </a:spcBef>
              <a:spcAft>
                <a:spcPts val="0"/>
              </a:spcAft>
              <a:defRPr/>
            </a:pPr>
            <a:r>
              <a:rPr lang="hu-HU" sz="2400" b="1" dirty="0">
                <a:latin typeface="+mn-lt"/>
                <a:cs typeface="+mn-cs"/>
              </a:rPr>
              <a:t>Budapest University of </a:t>
            </a:r>
            <a:r>
              <a:rPr lang="en-US" sz="2400" b="1" dirty="0">
                <a:latin typeface="+mn-lt"/>
                <a:cs typeface="+mn-cs"/>
              </a:rPr>
              <a:t>Technology</a:t>
            </a:r>
            <a:r>
              <a:rPr lang="hu-HU" sz="2400" b="1" dirty="0">
                <a:latin typeface="+mn-lt"/>
                <a:cs typeface="+mn-cs"/>
              </a:rPr>
              <a:t> and </a:t>
            </a:r>
            <a:r>
              <a:rPr lang="en-US" sz="2400" b="1" dirty="0" smtClean="0">
                <a:latin typeface="+mn-lt"/>
                <a:cs typeface="+mn-cs"/>
              </a:rPr>
              <a:t>Economics</a:t>
            </a:r>
            <a:r>
              <a:rPr lang="hu-HU" sz="2400" b="1" dirty="0" smtClean="0">
                <a:latin typeface="+mn-lt"/>
                <a:cs typeface="+mn-cs"/>
              </a:rPr>
              <a:t/>
            </a:r>
            <a:br>
              <a:rPr lang="hu-HU" sz="2400" b="1" dirty="0" smtClean="0">
                <a:latin typeface="+mn-lt"/>
                <a:cs typeface="+mn-cs"/>
              </a:rPr>
            </a:br>
            <a:r>
              <a:rPr lang="hu-HU" sz="2400" b="1" dirty="0" smtClean="0">
                <a:latin typeface="+mn-lt"/>
                <a:cs typeface="+mn-cs"/>
              </a:rPr>
              <a:t>Fault</a:t>
            </a:r>
            <a:r>
              <a:rPr lang="hu-HU" sz="2400" b="1" baseline="0" dirty="0" smtClean="0">
                <a:latin typeface="+mn-lt"/>
                <a:cs typeface="+mn-cs"/>
              </a:rPr>
              <a:t> Tolerant Systems Research Group</a:t>
            </a:r>
            <a:endParaRPr lang="en-US" sz="2400" b="1" dirty="0">
              <a:latin typeface="+mn-lt"/>
              <a:cs typeface="+mn-cs"/>
            </a:endParaRPr>
          </a:p>
        </p:txBody>
      </p:sp>
      <p:pic>
        <p:nvPicPr>
          <p:cNvPr id="13" name="Kép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6891" y="6380679"/>
            <a:ext cx="1598400" cy="428173"/>
          </a:xfrm>
          <a:prstGeom prst="rect">
            <a:avLst/>
          </a:prstGeom>
        </p:spPr>
      </p:pic>
      <p:pic>
        <p:nvPicPr>
          <p:cNvPr id="18" name="Kép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6997" y="5572835"/>
            <a:ext cx="1890000" cy="632812"/>
          </a:xfrm>
          <a:prstGeom prst="rect">
            <a:avLst/>
          </a:prstGeom>
          <a:noFill/>
          <a:ln>
            <a:noFill/>
          </a:ln>
        </p:spPr>
      </p:pic>
    </p:spTree>
    <p:extLst>
      <p:ext uri="{BB962C8B-B14F-4D97-AF65-F5344CB8AC3E}">
        <p14:creationId xmlns:p14="http://schemas.microsoft.com/office/powerpoint/2010/main" val="13480059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Címdia (magyar)">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356350"/>
            <a:ext cx="9144000" cy="501650"/>
          </a:xfrm>
          <a:prstGeom prst="rect">
            <a:avLst/>
          </a:prstGeom>
          <a:solidFill>
            <a:schemeClr val="bg1"/>
          </a:solidFill>
          <a:ln w="12700">
            <a:solidFill>
              <a:schemeClr val="tx1"/>
            </a:solid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5" name="Text Box 10"/>
          <p:cNvSpPr txBox="1">
            <a:spLocks noChangeArrowheads="1"/>
          </p:cNvSpPr>
          <p:nvPr/>
        </p:nvSpPr>
        <p:spPr bwMode="auto">
          <a:xfrm>
            <a:off x="-17463" y="6413500"/>
            <a:ext cx="3649663" cy="400110"/>
          </a:xfrm>
          <a:prstGeom prst="rect">
            <a:avLst/>
          </a:prstGeom>
          <a:noFill/>
          <a:ln w="12700" algn="ctr">
            <a:noFill/>
            <a:miter lim="800000"/>
            <a:headEnd/>
            <a:tailEnd/>
          </a:ln>
          <a:effectLst/>
        </p:spPr>
        <p:txBody>
          <a:bodyPr>
            <a:spAutoFit/>
          </a:bodyPr>
          <a:lstStyle/>
          <a:p>
            <a:pPr defTabSz="762000" fontAlgn="auto">
              <a:spcBef>
                <a:spcPts val="0"/>
              </a:spcBef>
              <a:spcAft>
                <a:spcPts val="0"/>
              </a:spcAft>
              <a:defRPr/>
            </a:pPr>
            <a:r>
              <a:rPr lang="en-US" sz="1000" b="1" dirty="0" smtClean="0">
                <a:solidFill>
                  <a:schemeClr val="tx1"/>
                </a:solidFill>
                <a:latin typeface="+mn-lt"/>
                <a:cs typeface="+mn-cs"/>
              </a:rPr>
              <a:t>Budapest University of Technology and Economics</a:t>
            </a:r>
            <a:r>
              <a:rPr lang="hu-HU" sz="1000" b="1" dirty="0" smtClean="0">
                <a:solidFill>
                  <a:schemeClr val="tx1"/>
                </a:solidFill>
                <a:latin typeface="+mn-lt"/>
                <a:cs typeface="+mn-cs"/>
              </a:rPr>
              <a:t/>
            </a:r>
            <a:br>
              <a:rPr lang="hu-HU" sz="1000" b="1" dirty="0" smtClean="0">
                <a:solidFill>
                  <a:schemeClr val="tx1"/>
                </a:solidFill>
                <a:latin typeface="+mn-lt"/>
                <a:cs typeface="+mn-cs"/>
              </a:rPr>
            </a:br>
            <a:r>
              <a:rPr lang="en-US" sz="1000" b="1" dirty="0" smtClean="0">
                <a:solidFill>
                  <a:schemeClr val="tx1"/>
                </a:solidFill>
                <a:latin typeface="+mn-lt"/>
                <a:cs typeface="+mn-cs"/>
              </a:rPr>
              <a:t>Department of Measurement and Information Systems</a:t>
            </a:r>
            <a:endParaRPr lang="en-US" sz="1000" b="1" dirty="0">
              <a:solidFill>
                <a:schemeClr val="tx1"/>
              </a:solidFill>
              <a:latin typeface="+mn-lt"/>
              <a:cs typeface="+mn-cs"/>
            </a:endParaRPr>
          </a:p>
        </p:txBody>
      </p:sp>
      <p:sp>
        <p:nvSpPr>
          <p:cNvPr id="8" name="Rectangle 20"/>
          <p:cNvSpPr>
            <a:spLocks noChangeArrowheads="1"/>
          </p:cNvSpPr>
          <p:nvPr/>
        </p:nvSpPr>
        <p:spPr bwMode="auto">
          <a:xfrm>
            <a:off x="0" y="0"/>
            <a:ext cx="9144000" cy="501650"/>
          </a:xfrm>
          <a:prstGeom prst="rect">
            <a:avLst/>
          </a:prstGeom>
          <a:noFill/>
          <a:ln w="12700">
            <a:solidFill>
              <a:schemeClr val="tx1"/>
            </a:solidFill>
            <a:miter lim="800000"/>
            <a:headEnd/>
            <a:tailEnd/>
          </a:ln>
          <a:effectLst/>
        </p:spPr>
        <p:txBody>
          <a:bodyPr wrap="none" anchor="ctr"/>
          <a:lstStyle/>
          <a:p>
            <a:pPr fontAlgn="auto">
              <a:spcBef>
                <a:spcPts val="0"/>
              </a:spcBef>
              <a:spcAft>
                <a:spcPts val="0"/>
              </a:spcAft>
              <a:defRPr/>
            </a:pPr>
            <a:endParaRPr lang="hu-HU">
              <a:latin typeface="+mn-lt"/>
              <a:cs typeface="+mn-cs"/>
            </a:endParaRPr>
          </a:p>
        </p:txBody>
      </p:sp>
      <p:sp>
        <p:nvSpPr>
          <p:cNvPr id="2" name="Cím 1"/>
          <p:cNvSpPr>
            <a:spLocks noGrp="1"/>
          </p:cNvSpPr>
          <p:nvPr>
            <p:ph type="ctrTitle"/>
          </p:nvPr>
        </p:nvSpPr>
        <p:spPr>
          <a:xfrm>
            <a:off x="685800" y="1374767"/>
            <a:ext cx="7772400" cy="1470025"/>
          </a:xfrm>
        </p:spPr>
        <p:txBody>
          <a:bodyPr/>
          <a:lstStyle/>
          <a:p>
            <a:r>
              <a:rPr lang="hu-HU" smtClean="0"/>
              <a:t>Mintacím szerkesztése</a:t>
            </a:r>
            <a:endParaRPr lang="hu-HU" dirty="0"/>
          </a:p>
        </p:txBody>
      </p:sp>
      <p:sp>
        <p:nvSpPr>
          <p:cNvPr id="3" name="Alcím 2"/>
          <p:cNvSpPr>
            <a:spLocks noGrp="1"/>
          </p:cNvSpPr>
          <p:nvPr>
            <p:ph type="subTitle" idx="1"/>
          </p:nvPr>
        </p:nvSpPr>
        <p:spPr>
          <a:xfrm>
            <a:off x="1371600" y="3246435"/>
            <a:ext cx="6400800" cy="1277955"/>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dirty="0"/>
          </a:p>
        </p:txBody>
      </p:sp>
      <p:sp>
        <p:nvSpPr>
          <p:cNvPr id="10" name="Text Box 10"/>
          <p:cNvSpPr txBox="1">
            <a:spLocks noChangeArrowheads="1"/>
          </p:cNvSpPr>
          <p:nvPr userDrawn="1"/>
        </p:nvSpPr>
        <p:spPr bwMode="auto">
          <a:xfrm>
            <a:off x="1000125" y="4725145"/>
            <a:ext cx="7143750" cy="830997"/>
          </a:xfrm>
          <a:prstGeom prst="rect">
            <a:avLst/>
          </a:prstGeom>
          <a:noFill/>
          <a:ln w="12700" algn="ctr">
            <a:noFill/>
            <a:miter lim="800000"/>
            <a:headEnd/>
            <a:tailEnd/>
          </a:ln>
          <a:effectLst/>
        </p:spPr>
        <p:txBody>
          <a:bodyPr wrap="square">
            <a:spAutoFit/>
          </a:bodyPr>
          <a:lstStyle/>
          <a:p>
            <a:pPr algn="ctr" defTabSz="762000" fontAlgn="auto">
              <a:spcBef>
                <a:spcPts val="0"/>
              </a:spcBef>
              <a:spcAft>
                <a:spcPts val="0"/>
              </a:spcAft>
              <a:defRPr/>
            </a:pPr>
            <a:r>
              <a:rPr lang="hu-HU" sz="2400" b="1" dirty="0" smtClean="0">
                <a:latin typeface="+mn-lt"/>
                <a:cs typeface="+mn-cs"/>
              </a:rPr>
              <a:t>Budapesti Műszaki és Gazdaságtudományi Egyetem</a:t>
            </a:r>
          </a:p>
          <a:p>
            <a:pPr algn="ctr" defTabSz="762000" fontAlgn="auto">
              <a:spcBef>
                <a:spcPts val="0"/>
              </a:spcBef>
              <a:spcAft>
                <a:spcPts val="0"/>
              </a:spcAft>
              <a:defRPr/>
            </a:pPr>
            <a:r>
              <a:rPr lang="hu-HU" sz="2400" b="1" dirty="0" smtClean="0">
                <a:latin typeface="+mn-lt"/>
                <a:cs typeface="+mn-cs"/>
              </a:rPr>
              <a:t>Hibatűrő Rendszerek Kutatócsoport</a:t>
            </a:r>
            <a:endParaRPr lang="en-US" sz="2400" b="1" dirty="0">
              <a:latin typeface="+mn-lt"/>
              <a:cs typeface="+mn-cs"/>
            </a:endParaRPr>
          </a:p>
        </p:txBody>
      </p:sp>
      <p:pic>
        <p:nvPicPr>
          <p:cNvPr id="13" name="Kép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6891" y="6380679"/>
            <a:ext cx="1598400" cy="428173"/>
          </a:xfrm>
          <a:prstGeom prst="rect">
            <a:avLst/>
          </a:prstGeom>
        </p:spPr>
      </p:pic>
      <p:pic>
        <p:nvPicPr>
          <p:cNvPr id="18" name="Kép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6997" y="5572835"/>
            <a:ext cx="1890000" cy="632812"/>
          </a:xfrm>
          <a:prstGeom prst="rect">
            <a:avLst/>
          </a:prstGeom>
          <a:noFill/>
          <a:ln>
            <a:noFill/>
          </a:ln>
        </p:spPr>
      </p:pic>
    </p:spTree>
    <p:extLst>
      <p:ext uri="{BB962C8B-B14F-4D97-AF65-F5344CB8AC3E}">
        <p14:creationId xmlns:p14="http://schemas.microsoft.com/office/powerpoint/2010/main" val="29817609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ím és tartalom">
    <p:bg>
      <p:bgPr>
        <a:solidFill>
          <a:schemeClr val="bg1"/>
        </a:solidFill>
        <a:effectLst/>
      </p:bgPr>
    </p:b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spTree>
    <p:extLst>
      <p:ext uri="{BB962C8B-B14F-4D97-AF65-F5344CB8AC3E}">
        <p14:creationId xmlns:p14="http://schemas.microsoft.com/office/powerpoint/2010/main" val="16168526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8596" y="2844792"/>
            <a:ext cx="7776000" cy="1362075"/>
          </a:xfrm>
        </p:spPr>
        <p:txBody>
          <a:bodyPr/>
          <a:lstStyle>
            <a:lvl1pPr algn="ctr">
              <a:defRPr sz="4000" b="1" cap="all"/>
            </a:lvl1pPr>
          </a:lstStyle>
          <a:p>
            <a:r>
              <a:rPr lang="hu-HU" smtClean="0"/>
              <a:t>Mintacím szerkesztése</a:t>
            </a:r>
            <a:endParaRPr lang="hu-HU" dirty="0"/>
          </a:p>
        </p:txBody>
      </p:sp>
      <p:sp>
        <p:nvSpPr>
          <p:cNvPr id="3" name="Szöveg helye 2"/>
          <p:cNvSpPr>
            <a:spLocks noGrp="1"/>
          </p:cNvSpPr>
          <p:nvPr>
            <p:ph type="body" idx="1"/>
          </p:nvPr>
        </p:nvSpPr>
        <p:spPr>
          <a:xfrm>
            <a:off x="628596" y="4195773"/>
            <a:ext cx="7772400" cy="1500187"/>
          </a:xfrm>
          <a:ln>
            <a:solidFill>
              <a:srgbClr val="000000"/>
            </a:solidFill>
          </a:ln>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Tree>
    <p:extLst>
      <p:ext uri="{BB962C8B-B14F-4D97-AF65-F5344CB8AC3E}">
        <p14:creationId xmlns:p14="http://schemas.microsoft.com/office/powerpoint/2010/main" val="1827891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8.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2"/>
          <p:cNvSpPr>
            <a:spLocks noChangeArrowheads="1"/>
          </p:cNvSpPr>
          <p:nvPr/>
        </p:nvSpPr>
        <p:spPr bwMode="auto">
          <a:xfrm>
            <a:off x="0" y="6477000"/>
            <a:ext cx="9144000" cy="381000"/>
          </a:xfrm>
          <a:prstGeom prst="rect">
            <a:avLst/>
          </a:prstGeom>
          <a:gradFill flip="none" rotWithShape="1">
            <a:gsLst>
              <a:gs pos="0">
                <a:srgbClr val="762536"/>
              </a:gs>
              <a:gs pos="50000">
                <a:srgbClr val="762536"/>
              </a:gs>
              <a:gs pos="100000">
                <a:srgbClr val="A3334B"/>
              </a:gs>
            </a:gsLst>
            <a:lin ang="0" scaled="1"/>
            <a:tileRect/>
          </a:gradFill>
          <a:ln w="9525">
            <a:noFill/>
            <a:miter lim="800000"/>
            <a:headEnd/>
            <a:tailEnd/>
          </a:ln>
          <a:effectLst/>
        </p:spPr>
        <p:txBody>
          <a:bodyPr wrap="none" anchor="ctr"/>
          <a:lstStyle/>
          <a:p>
            <a:pPr fontAlgn="auto">
              <a:spcBef>
                <a:spcPts val="0"/>
              </a:spcBef>
              <a:spcAft>
                <a:spcPts val="0"/>
              </a:spcAft>
              <a:defRPr/>
            </a:pPr>
            <a:endParaRPr lang="hu-HU" dirty="0">
              <a:latin typeface="+mn-lt"/>
              <a:cs typeface="+mn-cs"/>
            </a:endParaRPr>
          </a:p>
        </p:txBody>
      </p:sp>
      <p:pic>
        <p:nvPicPr>
          <p:cNvPr id="8" name="Kép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185" y="6491287"/>
            <a:ext cx="1225630" cy="343842"/>
          </a:xfrm>
          <a:prstGeom prst="rect">
            <a:avLst/>
          </a:prstGeom>
        </p:spPr>
      </p:pic>
      <p:sp>
        <p:nvSpPr>
          <p:cNvPr id="1026" name="Cím helye 1"/>
          <p:cNvSpPr>
            <a:spLocks noGrp="1"/>
          </p:cNvSpPr>
          <p:nvPr>
            <p:ph type="title"/>
          </p:nvPr>
        </p:nvSpPr>
        <p:spPr bwMode="auto">
          <a:xfrm>
            <a:off x="0" y="0"/>
            <a:ext cx="9144000" cy="720725"/>
          </a:xfrm>
          <a:prstGeom prst="rect">
            <a:avLst/>
          </a:prstGeom>
          <a:solidFill>
            <a:srgbClr val="762536"/>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hu-HU" smtClean="0"/>
              <a:t>Mintacím szerkesztése</a:t>
            </a:r>
          </a:p>
        </p:txBody>
      </p:sp>
      <p:sp>
        <p:nvSpPr>
          <p:cNvPr id="1027" name="Szöveg helye 2"/>
          <p:cNvSpPr>
            <a:spLocks noGrp="1"/>
          </p:cNvSpPr>
          <p:nvPr>
            <p:ph type="body" idx="1"/>
          </p:nvPr>
        </p:nvSpPr>
        <p:spPr bwMode="auto">
          <a:xfrm>
            <a:off x="142875" y="857250"/>
            <a:ext cx="8858250" cy="5529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p>
        </p:txBody>
      </p:sp>
      <p:pic>
        <p:nvPicPr>
          <p:cNvPr id="3" name="Kép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071953" y="6500180"/>
            <a:ext cx="1049893" cy="3346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90" r:id="rId2"/>
    <p:sldLayoutId id="2147483650" r:id="rId3"/>
    <p:sldLayoutId id="2147483651" r:id="rId4"/>
    <p:sldLayoutId id="2147483652" r:id="rId5"/>
  </p:sldLayoutIdLst>
  <p:timing>
    <p:tnLst>
      <p:par>
        <p:cTn id="1" dur="indefinite" restart="never" nodeType="tmRoot"/>
      </p:par>
    </p:tnLst>
  </p:timing>
  <p:txStyles>
    <p:titleStyle>
      <a:lvl1pPr algn="ctr" rtl="0" eaLnBrk="1" fontAlgn="base" hangingPunct="1">
        <a:spcBef>
          <a:spcPct val="0"/>
        </a:spcBef>
        <a:spcAft>
          <a:spcPct val="0"/>
        </a:spcAft>
        <a:defRPr sz="4000" kern="1200">
          <a:solidFill>
            <a:schemeClr val="tx2"/>
          </a:solidFill>
          <a:latin typeface="+mj-lt"/>
          <a:ea typeface="+mj-ea"/>
          <a:cs typeface="+mj-cs"/>
        </a:defRPr>
      </a:lvl1pPr>
      <a:lvl2pPr algn="ctr" rtl="0" eaLnBrk="1" fontAlgn="base" hangingPunct="1">
        <a:spcBef>
          <a:spcPct val="0"/>
        </a:spcBef>
        <a:spcAft>
          <a:spcPct val="0"/>
        </a:spcAft>
        <a:defRPr sz="4000">
          <a:solidFill>
            <a:srgbClr val="F8F8F8"/>
          </a:solidFill>
          <a:latin typeface="Calibri" pitchFamily="34" charset="0"/>
        </a:defRPr>
      </a:lvl2pPr>
      <a:lvl3pPr algn="ctr" rtl="0" eaLnBrk="1" fontAlgn="base" hangingPunct="1">
        <a:spcBef>
          <a:spcPct val="0"/>
        </a:spcBef>
        <a:spcAft>
          <a:spcPct val="0"/>
        </a:spcAft>
        <a:defRPr sz="4000">
          <a:solidFill>
            <a:srgbClr val="F8F8F8"/>
          </a:solidFill>
          <a:latin typeface="Calibri" pitchFamily="34" charset="0"/>
        </a:defRPr>
      </a:lvl3pPr>
      <a:lvl4pPr algn="ctr" rtl="0" eaLnBrk="1" fontAlgn="base" hangingPunct="1">
        <a:spcBef>
          <a:spcPct val="0"/>
        </a:spcBef>
        <a:spcAft>
          <a:spcPct val="0"/>
        </a:spcAft>
        <a:defRPr sz="4000">
          <a:solidFill>
            <a:srgbClr val="F8F8F8"/>
          </a:solidFill>
          <a:latin typeface="Calibri" pitchFamily="34" charset="0"/>
        </a:defRPr>
      </a:lvl4pPr>
      <a:lvl5pPr algn="ctr" rtl="0" eaLnBrk="1" fontAlgn="base" hangingPunct="1">
        <a:spcBef>
          <a:spcPct val="0"/>
        </a:spcBef>
        <a:spcAft>
          <a:spcPct val="0"/>
        </a:spcAft>
        <a:defRPr sz="4000">
          <a:solidFill>
            <a:srgbClr val="F8F8F8"/>
          </a:solidFill>
          <a:latin typeface="Calibri" pitchFamily="34" charset="0"/>
        </a:defRPr>
      </a:lvl5pPr>
      <a:lvl6pPr marL="457200" algn="ctr" rtl="0" eaLnBrk="1" fontAlgn="base" hangingPunct="1">
        <a:spcBef>
          <a:spcPct val="0"/>
        </a:spcBef>
        <a:spcAft>
          <a:spcPct val="0"/>
        </a:spcAft>
        <a:defRPr sz="4000">
          <a:solidFill>
            <a:srgbClr val="F8F8F8"/>
          </a:solidFill>
          <a:latin typeface="Calibri" pitchFamily="34" charset="0"/>
        </a:defRPr>
      </a:lvl6pPr>
      <a:lvl7pPr marL="914400" algn="ctr" rtl="0" eaLnBrk="1" fontAlgn="base" hangingPunct="1">
        <a:spcBef>
          <a:spcPct val="0"/>
        </a:spcBef>
        <a:spcAft>
          <a:spcPct val="0"/>
        </a:spcAft>
        <a:defRPr sz="4000">
          <a:solidFill>
            <a:srgbClr val="F8F8F8"/>
          </a:solidFill>
          <a:latin typeface="Calibri" pitchFamily="34" charset="0"/>
        </a:defRPr>
      </a:lvl7pPr>
      <a:lvl8pPr marL="1371600" algn="ctr" rtl="0" eaLnBrk="1" fontAlgn="base" hangingPunct="1">
        <a:spcBef>
          <a:spcPct val="0"/>
        </a:spcBef>
        <a:spcAft>
          <a:spcPct val="0"/>
        </a:spcAft>
        <a:defRPr sz="4000">
          <a:solidFill>
            <a:srgbClr val="F8F8F8"/>
          </a:solidFill>
          <a:latin typeface="Calibri" pitchFamily="34" charset="0"/>
        </a:defRPr>
      </a:lvl8pPr>
      <a:lvl9pPr marL="1828800" algn="ctr" rtl="0" eaLnBrk="1" fontAlgn="base" hangingPunct="1">
        <a:spcBef>
          <a:spcPct val="0"/>
        </a:spcBef>
        <a:spcAft>
          <a:spcPct val="0"/>
        </a:spcAft>
        <a:defRPr sz="4000">
          <a:solidFill>
            <a:srgbClr val="F8F8F8"/>
          </a:solidFill>
          <a:latin typeface="Calibri" pitchFamily="34" charset="0"/>
        </a:defRPr>
      </a:lvl9pPr>
    </p:titleStyle>
    <p:bodyStyle>
      <a:lvl1pPr marL="342900" indent="-342900" algn="l" rtl="0" eaLnBrk="1" fontAlgn="base" hangingPunct="1">
        <a:spcBef>
          <a:spcPct val="20000"/>
        </a:spcBef>
        <a:spcAft>
          <a:spcPct val="0"/>
        </a:spcAft>
        <a:buClr>
          <a:srgbClr val="762536"/>
        </a:buClr>
        <a:buFont typeface="Wingdings"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2536"/>
        </a:buClr>
        <a:buFont typeface="Courier New" pitchFamily="49" charset="0"/>
        <a:buChar char="o"/>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2536"/>
        </a:buClr>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2"/>
          <p:cNvSpPr>
            <a:spLocks noChangeArrowheads="1"/>
          </p:cNvSpPr>
          <p:nvPr/>
        </p:nvSpPr>
        <p:spPr bwMode="auto">
          <a:xfrm>
            <a:off x="0" y="6477000"/>
            <a:ext cx="9144000" cy="381000"/>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hu-HU" dirty="0">
              <a:latin typeface="+mn-lt"/>
              <a:cs typeface="+mn-cs"/>
            </a:endParaRPr>
          </a:p>
        </p:txBody>
      </p:sp>
      <p:sp>
        <p:nvSpPr>
          <p:cNvPr id="1026" name="Cím helye 1"/>
          <p:cNvSpPr>
            <a:spLocks noGrp="1"/>
          </p:cNvSpPr>
          <p:nvPr>
            <p:ph type="title"/>
          </p:nvPr>
        </p:nvSpPr>
        <p:spPr bwMode="auto">
          <a:xfrm>
            <a:off x="0" y="0"/>
            <a:ext cx="9144000" cy="720725"/>
          </a:xfrm>
          <a:prstGeom prst="rect">
            <a:avLst/>
          </a:prstGeom>
          <a:no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pPr lvl="0"/>
            <a:r>
              <a:rPr lang="hu-HU" smtClean="0"/>
              <a:t>Mintacím szerkesztése</a:t>
            </a:r>
          </a:p>
        </p:txBody>
      </p:sp>
      <p:sp>
        <p:nvSpPr>
          <p:cNvPr id="1027" name="Szöveg helye 2"/>
          <p:cNvSpPr>
            <a:spLocks noGrp="1"/>
          </p:cNvSpPr>
          <p:nvPr>
            <p:ph type="body" idx="1"/>
          </p:nvPr>
        </p:nvSpPr>
        <p:spPr bwMode="auto">
          <a:xfrm>
            <a:off x="142875" y="857250"/>
            <a:ext cx="8858250" cy="5529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p>
        </p:txBody>
      </p:sp>
      <p:pic>
        <p:nvPicPr>
          <p:cNvPr id="11" name="Kép 1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185" y="6500811"/>
            <a:ext cx="1227600" cy="328845"/>
          </a:xfrm>
          <a:prstGeom prst="rect">
            <a:avLst/>
          </a:prstGeom>
        </p:spPr>
      </p:pic>
      <p:pic>
        <p:nvPicPr>
          <p:cNvPr id="14" name="Kép 1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055354" y="6489700"/>
            <a:ext cx="1051200" cy="351964"/>
          </a:xfrm>
          <a:prstGeom prst="rect">
            <a:avLst/>
          </a:prstGeom>
        </p:spPr>
      </p:pic>
    </p:spTree>
    <p:extLst>
      <p:ext uri="{BB962C8B-B14F-4D97-AF65-F5344CB8AC3E}">
        <p14:creationId xmlns:p14="http://schemas.microsoft.com/office/powerpoint/2010/main" val="3404289094"/>
      </p:ext>
    </p:extLst>
  </p:cSld>
  <p:clrMap bg1="lt1" tx1="dk1" bg2="lt2" tx2="dk2" accent1="accent1" accent2="accent2" accent3="accent3" accent4="accent4" accent5="accent5" accent6="accent6" hlink="hlink" folHlink="folHlink"/>
  <p:sldLayoutIdLst>
    <p:sldLayoutId id="2147483656" r:id="rId1"/>
    <p:sldLayoutId id="2147483691" r:id="rId2"/>
    <p:sldLayoutId id="2147483657" r:id="rId3"/>
    <p:sldLayoutId id="2147483658" r:id="rId4"/>
    <p:sldLayoutId id="2147483659" r:id="rId5"/>
  </p:sldLayoutIdLst>
  <p:timing>
    <p:tnLst>
      <p:par>
        <p:cTn id="1" dur="indefinite" restart="never" nodeType="tmRoot"/>
      </p:par>
    </p:tnLst>
  </p:timing>
  <p:txStyles>
    <p:titleStyle>
      <a:lvl1pPr algn="ctr" rtl="0" eaLnBrk="1" fontAlgn="base" hangingPunct="1">
        <a:spcBef>
          <a:spcPct val="0"/>
        </a:spcBef>
        <a:spcAft>
          <a:spcPct val="0"/>
        </a:spcAft>
        <a:defRPr sz="4000" kern="1200">
          <a:solidFill>
            <a:schemeClr val="tx2"/>
          </a:solidFill>
          <a:latin typeface="+mj-lt"/>
          <a:ea typeface="+mj-ea"/>
          <a:cs typeface="+mj-cs"/>
        </a:defRPr>
      </a:lvl1pPr>
      <a:lvl2pPr algn="ctr" rtl="0" eaLnBrk="1" fontAlgn="base" hangingPunct="1">
        <a:spcBef>
          <a:spcPct val="0"/>
        </a:spcBef>
        <a:spcAft>
          <a:spcPct val="0"/>
        </a:spcAft>
        <a:defRPr sz="4000">
          <a:solidFill>
            <a:srgbClr val="F8F8F8"/>
          </a:solidFill>
          <a:latin typeface="Calibri" pitchFamily="34" charset="0"/>
        </a:defRPr>
      </a:lvl2pPr>
      <a:lvl3pPr algn="ctr" rtl="0" eaLnBrk="1" fontAlgn="base" hangingPunct="1">
        <a:spcBef>
          <a:spcPct val="0"/>
        </a:spcBef>
        <a:spcAft>
          <a:spcPct val="0"/>
        </a:spcAft>
        <a:defRPr sz="4000">
          <a:solidFill>
            <a:srgbClr val="F8F8F8"/>
          </a:solidFill>
          <a:latin typeface="Calibri" pitchFamily="34" charset="0"/>
        </a:defRPr>
      </a:lvl3pPr>
      <a:lvl4pPr algn="ctr" rtl="0" eaLnBrk="1" fontAlgn="base" hangingPunct="1">
        <a:spcBef>
          <a:spcPct val="0"/>
        </a:spcBef>
        <a:spcAft>
          <a:spcPct val="0"/>
        </a:spcAft>
        <a:defRPr sz="4000">
          <a:solidFill>
            <a:srgbClr val="F8F8F8"/>
          </a:solidFill>
          <a:latin typeface="Calibri" pitchFamily="34" charset="0"/>
        </a:defRPr>
      </a:lvl4pPr>
      <a:lvl5pPr algn="ctr" rtl="0" eaLnBrk="1" fontAlgn="base" hangingPunct="1">
        <a:spcBef>
          <a:spcPct val="0"/>
        </a:spcBef>
        <a:spcAft>
          <a:spcPct val="0"/>
        </a:spcAft>
        <a:defRPr sz="4000">
          <a:solidFill>
            <a:srgbClr val="F8F8F8"/>
          </a:solidFill>
          <a:latin typeface="Calibri" pitchFamily="34" charset="0"/>
        </a:defRPr>
      </a:lvl5pPr>
      <a:lvl6pPr marL="457200" algn="ctr" rtl="0" eaLnBrk="1" fontAlgn="base" hangingPunct="1">
        <a:spcBef>
          <a:spcPct val="0"/>
        </a:spcBef>
        <a:spcAft>
          <a:spcPct val="0"/>
        </a:spcAft>
        <a:defRPr sz="4000">
          <a:solidFill>
            <a:srgbClr val="F8F8F8"/>
          </a:solidFill>
          <a:latin typeface="Calibri" pitchFamily="34" charset="0"/>
        </a:defRPr>
      </a:lvl6pPr>
      <a:lvl7pPr marL="914400" algn="ctr" rtl="0" eaLnBrk="1" fontAlgn="base" hangingPunct="1">
        <a:spcBef>
          <a:spcPct val="0"/>
        </a:spcBef>
        <a:spcAft>
          <a:spcPct val="0"/>
        </a:spcAft>
        <a:defRPr sz="4000">
          <a:solidFill>
            <a:srgbClr val="F8F8F8"/>
          </a:solidFill>
          <a:latin typeface="Calibri" pitchFamily="34" charset="0"/>
        </a:defRPr>
      </a:lvl7pPr>
      <a:lvl8pPr marL="1371600" algn="ctr" rtl="0" eaLnBrk="1" fontAlgn="base" hangingPunct="1">
        <a:spcBef>
          <a:spcPct val="0"/>
        </a:spcBef>
        <a:spcAft>
          <a:spcPct val="0"/>
        </a:spcAft>
        <a:defRPr sz="4000">
          <a:solidFill>
            <a:srgbClr val="F8F8F8"/>
          </a:solidFill>
          <a:latin typeface="Calibri" pitchFamily="34" charset="0"/>
        </a:defRPr>
      </a:lvl8pPr>
      <a:lvl9pPr marL="1828800" algn="ctr" rtl="0" eaLnBrk="1" fontAlgn="base" hangingPunct="1">
        <a:spcBef>
          <a:spcPct val="0"/>
        </a:spcBef>
        <a:spcAft>
          <a:spcPct val="0"/>
        </a:spcAft>
        <a:defRPr sz="4000">
          <a:solidFill>
            <a:srgbClr val="F8F8F8"/>
          </a:solidFill>
          <a:latin typeface="Calibri" pitchFamily="34" charset="0"/>
        </a:defRPr>
      </a:lvl9pPr>
    </p:titleStyle>
    <p:bodyStyle>
      <a:lvl1pPr marL="342900" indent="-342900" algn="l" rtl="0" eaLnBrk="1" fontAlgn="base" hangingPunct="1">
        <a:spcBef>
          <a:spcPct val="20000"/>
        </a:spcBef>
        <a:spcAft>
          <a:spcPct val="0"/>
        </a:spcAft>
        <a:buClr>
          <a:srgbClr val="762536"/>
        </a:buClr>
        <a:buFont typeface="Wingdings"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2536"/>
        </a:buClr>
        <a:buFont typeface="Courier New" pitchFamily="49" charset="0"/>
        <a:buChar char="o"/>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2536"/>
        </a:buClr>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smtClean="0"/>
              <a:t>HF3: Diszkrét esemény alapú szimulátor</a:t>
            </a:r>
            <a:endParaRPr lang="en-US" dirty="0"/>
          </a:p>
        </p:txBody>
      </p:sp>
      <p:sp>
        <p:nvSpPr>
          <p:cNvPr id="4" name="Alcím 3"/>
          <p:cNvSpPr>
            <a:spLocks noGrp="1"/>
          </p:cNvSpPr>
          <p:nvPr>
            <p:ph type="subTitle" idx="1"/>
          </p:nvPr>
        </p:nvSpPr>
        <p:spPr/>
        <p:txBody>
          <a:bodyPr/>
          <a:lstStyle/>
          <a:p>
            <a:r>
              <a:rPr lang="hu-HU" b="1" dirty="0" smtClean="0"/>
              <a:t>1. Csapat (R&amp;D): </a:t>
            </a:r>
            <a:r>
              <a:rPr lang="hu-HU" dirty="0" smtClean="0"/>
              <a:t>Farkas Rebeka, </a:t>
            </a:r>
            <a:r>
              <a:rPr lang="hu-HU" dirty="0" err="1" smtClean="0"/>
              <a:t>Palincza</a:t>
            </a:r>
            <a:r>
              <a:rPr lang="hu-HU" dirty="0" smtClean="0"/>
              <a:t> Richárd, Stein Dániel</a:t>
            </a:r>
            <a:endParaRPr lang="en-US" b="1" dirty="0"/>
          </a:p>
        </p:txBody>
      </p:sp>
    </p:spTree>
    <p:extLst>
      <p:ext uri="{BB962C8B-B14F-4D97-AF65-F5344CB8AC3E}">
        <p14:creationId xmlns:p14="http://schemas.microsoft.com/office/powerpoint/2010/main" val="183696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 modell elemzése</a:t>
            </a:r>
            <a:endParaRPr lang="en-US" dirty="0"/>
          </a:p>
        </p:txBody>
      </p:sp>
      <p:grpSp>
        <p:nvGrpSpPr>
          <p:cNvPr id="5" name="Group 220"/>
          <p:cNvGrpSpPr/>
          <p:nvPr/>
        </p:nvGrpSpPr>
        <p:grpSpPr>
          <a:xfrm>
            <a:off x="6590227" y="748992"/>
            <a:ext cx="2553773" cy="1816011"/>
            <a:chOff x="180000" y="1440000"/>
            <a:chExt cx="4139998" cy="3960002"/>
          </a:xfrm>
        </p:grpSpPr>
        <p:sp>
          <p:nvSpPr>
            <p:cNvPr id="6" name="Arc 106"/>
            <p:cNvSpPr/>
            <p:nvPr/>
          </p:nvSpPr>
          <p:spPr>
            <a:xfrm flipV="1">
              <a:off x="1800000" y="3960000"/>
              <a:ext cx="2160000" cy="1440002"/>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7" name="Arc 107"/>
            <p:cNvSpPr/>
            <p:nvPr/>
          </p:nvSpPr>
          <p:spPr>
            <a:xfrm flipH="1" flipV="1">
              <a:off x="540000" y="3960000"/>
              <a:ext cx="2160000" cy="144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Arc 108"/>
            <p:cNvSpPr/>
            <p:nvPr/>
          </p:nvSpPr>
          <p:spPr>
            <a:xfrm flipH="1" flipV="1">
              <a:off x="540000" y="3960000"/>
              <a:ext cx="2160000" cy="72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9" name="Straight Connector 110"/>
            <p:cNvCxnSpPr/>
            <p:nvPr/>
          </p:nvCxnSpPr>
          <p:spPr>
            <a:xfrm>
              <a:off x="540000" y="2160000"/>
              <a:ext cx="0" cy="216000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111"/>
            <p:cNvCxnSpPr/>
            <p:nvPr/>
          </p:nvCxnSpPr>
          <p:spPr>
            <a:xfrm>
              <a:off x="3960000" y="2160000"/>
              <a:ext cx="0" cy="2520000"/>
            </a:xfrm>
            <a:prstGeom prst="line">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16"/>
            <p:cNvCxnSpPr/>
            <p:nvPr/>
          </p:nvCxnSpPr>
          <p:spPr>
            <a:xfrm>
              <a:off x="1620000" y="540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8"/>
            <p:cNvCxnSpPr/>
            <p:nvPr/>
          </p:nvCxnSpPr>
          <p:spPr>
            <a:xfrm>
              <a:off x="1620000" y="468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Arc 97"/>
            <p:cNvSpPr/>
            <p:nvPr/>
          </p:nvSpPr>
          <p:spPr>
            <a:xfrm>
              <a:off x="1800000" y="1440000"/>
              <a:ext cx="2160000" cy="1440001"/>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4" name="Arc 98"/>
            <p:cNvSpPr/>
            <p:nvPr/>
          </p:nvSpPr>
          <p:spPr>
            <a:xfrm flipH="1">
              <a:off x="540000" y="1440000"/>
              <a:ext cx="2160000" cy="1439999"/>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5" name="Straight Connector 102"/>
            <p:cNvCxnSpPr/>
            <p:nvPr/>
          </p:nvCxnSpPr>
          <p:spPr>
            <a:xfrm>
              <a:off x="1620000" y="144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04"/>
            <p:cNvCxnSpPr/>
            <p:nvPr/>
          </p:nvCxnSpPr>
          <p:spPr>
            <a:xfrm>
              <a:off x="1620000" y="216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Arc 105"/>
            <p:cNvSpPr/>
            <p:nvPr/>
          </p:nvSpPr>
          <p:spPr>
            <a:xfrm flipV="1">
              <a:off x="1800000" y="3960000"/>
              <a:ext cx="2160000" cy="720001"/>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8" name="Arc 164"/>
            <p:cNvSpPr/>
            <p:nvPr/>
          </p:nvSpPr>
          <p:spPr>
            <a:xfrm flipV="1">
              <a:off x="1799999" y="3958552"/>
              <a:ext cx="2160000" cy="720001"/>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9" name="Straight Connector 167"/>
            <p:cNvCxnSpPr>
              <a:stCxn id="8" idx="2"/>
              <a:endCxn id="29" idx="4"/>
            </p:cNvCxnSpPr>
            <p:nvPr/>
          </p:nvCxnSpPr>
          <p:spPr>
            <a:xfrm>
              <a:off x="540000" y="4320000"/>
              <a:ext cx="0" cy="359999"/>
            </a:xfrm>
            <a:prstGeom prst="line">
              <a:avLst/>
            </a:prstGeom>
            <a:ln w="38100">
              <a:solidFill>
                <a:schemeClr val="accent1">
                  <a:shade val="95000"/>
                  <a:satMod val="105000"/>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Arc 170"/>
            <p:cNvSpPr/>
            <p:nvPr/>
          </p:nvSpPr>
          <p:spPr>
            <a:xfrm>
              <a:off x="180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1" name="Arc 171"/>
            <p:cNvSpPr/>
            <p:nvPr/>
          </p:nvSpPr>
          <p:spPr>
            <a:xfrm>
              <a:off x="180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2" name="Arc 174"/>
            <p:cNvSpPr/>
            <p:nvPr/>
          </p:nvSpPr>
          <p:spPr>
            <a:xfrm flipH="1">
              <a:off x="54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3" name="Arc 175"/>
            <p:cNvSpPr/>
            <p:nvPr/>
          </p:nvSpPr>
          <p:spPr>
            <a:xfrm flipH="1">
              <a:off x="54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grpSp>
          <p:nvGrpSpPr>
            <p:cNvPr id="24" name="Group 162"/>
            <p:cNvGrpSpPr/>
            <p:nvPr/>
          </p:nvGrpSpPr>
          <p:grpSpPr>
            <a:xfrm>
              <a:off x="1620000" y="1440000"/>
              <a:ext cx="1169998" cy="720000"/>
              <a:chOff x="1800000" y="1440000"/>
              <a:chExt cx="1169998" cy="720000"/>
            </a:xfrm>
            <a:effectLst>
              <a:outerShdw blurRad="50800" dist="38100" dir="5400000" algn="t" rotWithShape="0">
                <a:prstClr val="black">
                  <a:alpha val="40000"/>
                </a:prstClr>
              </a:outerShdw>
            </a:effectLst>
          </p:grpSpPr>
          <p:sp>
            <p:nvSpPr>
              <p:cNvPr id="65" name="Rectangle 145"/>
              <p:cNvSpPr/>
              <p:nvPr/>
            </p:nvSpPr>
            <p:spPr>
              <a:xfrm>
                <a:off x="2693175" y="1617104"/>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6" name="Rectangle 138"/>
              <p:cNvSpPr/>
              <p:nvPr/>
            </p:nvSpPr>
            <p:spPr>
              <a:xfrm>
                <a:off x="180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7" name="Oval 137"/>
              <p:cNvSpPr/>
              <p:nvPr/>
            </p:nvSpPr>
            <p:spPr>
              <a:xfrm>
                <a:off x="2069999"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8" name="Oval 136"/>
              <p:cNvSpPr/>
              <p:nvPr/>
            </p:nvSpPr>
            <p:spPr>
              <a:xfrm>
                <a:off x="180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9" name="Rectangle 139"/>
              <p:cNvSpPr/>
              <p:nvPr/>
            </p:nvSpPr>
            <p:spPr>
              <a:xfrm>
                <a:off x="234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0" name="Oval 140"/>
              <p:cNvSpPr/>
              <p:nvPr/>
            </p:nvSpPr>
            <p:spPr>
              <a:xfrm>
                <a:off x="2610000"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1" name="Oval 141"/>
              <p:cNvSpPr/>
              <p:nvPr/>
            </p:nvSpPr>
            <p:spPr>
              <a:xfrm>
                <a:off x="234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72" name="Straight Connector 143"/>
              <p:cNvCxnSpPr>
                <a:stCxn id="66" idx="3"/>
                <a:endCxn id="69" idx="1"/>
              </p:cNvCxnSpPr>
              <p:nvPr/>
            </p:nvCxnSpPr>
            <p:spPr>
              <a:xfrm>
                <a:off x="2249999" y="1888552"/>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Right Triangle 144"/>
              <p:cNvSpPr/>
              <p:nvPr/>
            </p:nvSpPr>
            <p:spPr>
              <a:xfrm>
                <a:off x="2789998" y="1798552"/>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4" name="Cloud 146"/>
              <p:cNvSpPr/>
              <p:nvPr/>
            </p:nvSpPr>
            <p:spPr>
              <a:xfrm>
                <a:off x="1980000" y="1440000"/>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nvGrpSpPr>
            <p:cNvPr id="25" name="Group 163"/>
            <p:cNvGrpSpPr/>
            <p:nvPr/>
          </p:nvGrpSpPr>
          <p:grpSpPr>
            <a:xfrm>
              <a:off x="1710002" y="3959277"/>
              <a:ext cx="1169998" cy="720000"/>
              <a:chOff x="1890002" y="3959277"/>
              <a:chExt cx="1169998" cy="720000"/>
            </a:xfrm>
            <a:effectLst>
              <a:outerShdw blurRad="50800" dist="38100" dir="5400000" algn="t" rotWithShape="0">
                <a:prstClr val="black">
                  <a:alpha val="40000"/>
                </a:prstClr>
              </a:outerShdw>
            </a:effectLst>
          </p:grpSpPr>
          <p:sp>
            <p:nvSpPr>
              <p:cNvPr id="55" name="Rectangle 152"/>
              <p:cNvSpPr/>
              <p:nvPr/>
            </p:nvSpPr>
            <p:spPr>
              <a:xfrm flipH="1">
                <a:off x="2072276" y="4136381"/>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6" name="Rectangle 153"/>
              <p:cNvSpPr/>
              <p:nvPr/>
            </p:nvSpPr>
            <p:spPr>
              <a:xfrm flipH="1">
                <a:off x="261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7" name="Oval 154"/>
              <p:cNvSpPr/>
              <p:nvPr/>
            </p:nvSpPr>
            <p:spPr>
              <a:xfrm flipH="1">
                <a:off x="2610001"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8" name="Oval 155"/>
              <p:cNvSpPr/>
              <p:nvPr/>
            </p:nvSpPr>
            <p:spPr>
              <a:xfrm flipH="1">
                <a:off x="288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9" name="Rectangle 156"/>
              <p:cNvSpPr/>
              <p:nvPr/>
            </p:nvSpPr>
            <p:spPr>
              <a:xfrm flipH="1">
                <a:off x="207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0" name="Oval 157"/>
              <p:cNvSpPr/>
              <p:nvPr/>
            </p:nvSpPr>
            <p:spPr>
              <a:xfrm flipH="1">
                <a:off x="2070000"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1" name="Oval 158"/>
              <p:cNvSpPr/>
              <p:nvPr/>
            </p:nvSpPr>
            <p:spPr>
              <a:xfrm flipH="1">
                <a:off x="234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62" name="Straight Connector 159"/>
              <p:cNvCxnSpPr>
                <a:stCxn id="56" idx="3"/>
                <a:endCxn id="59" idx="1"/>
              </p:cNvCxnSpPr>
              <p:nvPr/>
            </p:nvCxnSpPr>
            <p:spPr>
              <a:xfrm flipH="1">
                <a:off x="2520000" y="4407829"/>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Right Triangle 160"/>
              <p:cNvSpPr/>
              <p:nvPr/>
            </p:nvSpPr>
            <p:spPr>
              <a:xfrm flipH="1">
                <a:off x="1890002" y="4317829"/>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4" name="Cloud 161"/>
              <p:cNvSpPr/>
              <p:nvPr/>
            </p:nvSpPr>
            <p:spPr>
              <a:xfrm flipH="1">
                <a:off x="2160000" y="3959277"/>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sp>
          <p:nvSpPr>
            <p:cNvPr id="26" name="Oval 130"/>
            <p:cNvSpPr/>
            <p:nvPr/>
          </p:nvSpPr>
          <p:spPr>
            <a:xfrm>
              <a:off x="3599998"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7" name="Oval 131"/>
            <p:cNvSpPr/>
            <p:nvPr/>
          </p:nvSpPr>
          <p:spPr>
            <a:xfrm>
              <a:off x="3599998" y="3959277"/>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8" name="Oval 133"/>
            <p:cNvSpPr/>
            <p:nvPr/>
          </p:nvSpPr>
          <p:spPr>
            <a:xfrm>
              <a:off x="180000"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9" name="Oval 134"/>
            <p:cNvSpPr/>
            <p:nvPr/>
          </p:nvSpPr>
          <p:spPr>
            <a:xfrm>
              <a:off x="180000" y="39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nvGrpSpPr>
            <p:cNvPr id="30" name="Group 199"/>
            <p:cNvGrpSpPr/>
            <p:nvPr/>
          </p:nvGrpSpPr>
          <p:grpSpPr>
            <a:xfrm>
              <a:off x="3624349" y="2045144"/>
              <a:ext cx="108000" cy="180000"/>
              <a:chOff x="3617999" y="2032444"/>
              <a:chExt cx="108000" cy="180000"/>
            </a:xfrm>
          </p:grpSpPr>
          <p:cxnSp>
            <p:nvCxnSpPr>
              <p:cNvPr id="51" name="Straight Connector 192"/>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Group 190"/>
              <p:cNvGrpSpPr/>
              <p:nvPr/>
            </p:nvGrpSpPr>
            <p:grpSpPr>
              <a:xfrm>
                <a:off x="3617999" y="2032444"/>
                <a:ext cx="108000" cy="108000"/>
                <a:chOff x="2160000" y="2520000"/>
                <a:chExt cx="720000" cy="720000"/>
              </a:xfrm>
            </p:grpSpPr>
            <p:sp>
              <p:nvSpPr>
                <p:cNvPr id="53" name="Oval 18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4" name="Rectangle 18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1" name="Group 200"/>
            <p:cNvGrpSpPr/>
            <p:nvPr/>
          </p:nvGrpSpPr>
          <p:grpSpPr>
            <a:xfrm>
              <a:off x="786899" y="2053595"/>
              <a:ext cx="108000" cy="180000"/>
              <a:chOff x="3617999" y="2032444"/>
              <a:chExt cx="108000" cy="180000"/>
            </a:xfrm>
          </p:grpSpPr>
          <p:cxnSp>
            <p:nvCxnSpPr>
              <p:cNvPr id="47" name="Straight Connector 20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8" name="Group 202"/>
              <p:cNvGrpSpPr/>
              <p:nvPr/>
            </p:nvGrpSpPr>
            <p:grpSpPr>
              <a:xfrm>
                <a:off x="3617999" y="2032444"/>
                <a:ext cx="108000" cy="108000"/>
                <a:chOff x="2160000" y="2520000"/>
                <a:chExt cx="720000" cy="720000"/>
              </a:xfrm>
            </p:grpSpPr>
            <p:sp>
              <p:nvSpPr>
                <p:cNvPr id="49" name="Oval 20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0" name="Rectangle 20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2" name="Group 205"/>
            <p:cNvGrpSpPr/>
            <p:nvPr/>
          </p:nvGrpSpPr>
          <p:grpSpPr>
            <a:xfrm>
              <a:off x="3479549" y="4394030"/>
              <a:ext cx="108000" cy="180000"/>
              <a:chOff x="3617999" y="2032444"/>
              <a:chExt cx="108000" cy="180000"/>
            </a:xfrm>
          </p:grpSpPr>
          <p:cxnSp>
            <p:nvCxnSpPr>
              <p:cNvPr id="43" name="Straight Connector 20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4" name="Group 207"/>
              <p:cNvGrpSpPr/>
              <p:nvPr/>
            </p:nvGrpSpPr>
            <p:grpSpPr>
              <a:xfrm>
                <a:off x="3617999" y="2032444"/>
                <a:ext cx="108000" cy="108000"/>
                <a:chOff x="2160000" y="2520000"/>
                <a:chExt cx="720000" cy="720000"/>
              </a:xfrm>
            </p:grpSpPr>
            <p:sp>
              <p:nvSpPr>
                <p:cNvPr id="45" name="Oval 20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6" name="Rectangle 20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3" name="Group 210"/>
            <p:cNvGrpSpPr/>
            <p:nvPr/>
          </p:nvGrpSpPr>
          <p:grpSpPr>
            <a:xfrm>
              <a:off x="732899" y="4309761"/>
              <a:ext cx="108000" cy="180000"/>
              <a:chOff x="3617999" y="2032444"/>
              <a:chExt cx="108000" cy="180000"/>
            </a:xfrm>
          </p:grpSpPr>
          <p:cxnSp>
            <p:nvCxnSpPr>
              <p:cNvPr id="39" name="Straight Connector 21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Group 212"/>
              <p:cNvGrpSpPr/>
              <p:nvPr/>
            </p:nvGrpSpPr>
            <p:grpSpPr>
              <a:xfrm>
                <a:off x="3617999" y="2032444"/>
                <a:ext cx="108000" cy="108000"/>
                <a:chOff x="2160000" y="2520000"/>
                <a:chExt cx="720000" cy="720000"/>
              </a:xfrm>
            </p:grpSpPr>
            <p:sp>
              <p:nvSpPr>
                <p:cNvPr id="41" name="Oval 21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2" name="Rectangle 21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4" name="Group 215"/>
            <p:cNvGrpSpPr/>
            <p:nvPr/>
          </p:nvGrpSpPr>
          <p:grpSpPr>
            <a:xfrm>
              <a:off x="594152" y="4699033"/>
              <a:ext cx="108000" cy="180000"/>
              <a:chOff x="3617999" y="2032444"/>
              <a:chExt cx="108000" cy="180000"/>
            </a:xfrm>
          </p:grpSpPr>
          <p:cxnSp>
            <p:nvCxnSpPr>
              <p:cNvPr id="35" name="Straight Connector 21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6" name="Group 217"/>
              <p:cNvGrpSpPr/>
              <p:nvPr/>
            </p:nvGrpSpPr>
            <p:grpSpPr>
              <a:xfrm>
                <a:off x="3617999" y="2032444"/>
                <a:ext cx="108000" cy="108000"/>
                <a:chOff x="2160000" y="2520000"/>
                <a:chExt cx="720000" cy="720000"/>
              </a:xfrm>
            </p:grpSpPr>
            <p:sp>
              <p:nvSpPr>
                <p:cNvPr id="37" name="Oval 21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38" name="Rectangle 21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sp>
        <p:nvSpPr>
          <p:cNvPr id="78" name="Szamárfül 77"/>
          <p:cNvSpPr/>
          <p:nvPr/>
        </p:nvSpPr>
        <p:spPr>
          <a:xfrm rot="10800000">
            <a:off x="7760599" y="12745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3" name="Content Placeholder 2"/>
          <p:cNvSpPr>
            <a:spLocks noGrp="1"/>
          </p:cNvSpPr>
          <p:nvPr>
            <p:ph idx="1"/>
          </p:nvPr>
        </p:nvSpPr>
        <p:spPr/>
        <p:txBody>
          <a:bodyPr/>
          <a:lstStyle/>
          <a:p>
            <a:r>
              <a:rPr lang="hu-HU" dirty="0" smtClean="0"/>
              <a:t>Lépések kielemezhetőek</a:t>
            </a:r>
          </a:p>
          <a:p>
            <a:r>
              <a:rPr lang="hu-HU" dirty="0" smtClean="0"/>
              <a:t>Hisztogram is készíthető</a:t>
            </a:r>
            <a:endParaRPr lang="hu-HU" dirty="0"/>
          </a:p>
        </p:txBody>
      </p:sp>
      <p:pic>
        <p:nvPicPr>
          <p:cNvPr id="79" name="Picture 78"/>
          <p:cNvPicPr>
            <a:picLocks noChangeAspect="1"/>
          </p:cNvPicPr>
          <p:nvPr/>
        </p:nvPicPr>
        <p:blipFill>
          <a:blip r:embed="rId3"/>
          <a:stretch>
            <a:fillRect/>
          </a:stretch>
        </p:blipFill>
        <p:spPr>
          <a:xfrm>
            <a:off x="0" y="2927559"/>
            <a:ext cx="9144000" cy="2764886"/>
          </a:xfrm>
          <a:prstGeom prst="rect">
            <a:avLst/>
          </a:prstGeom>
        </p:spPr>
      </p:pic>
      <p:pic>
        <p:nvPicPr>
          <p:cNvPr id="4" name="Picture 3"/>
          <p:cNvPicPr>
            <a:picLocks noChangeAspect="1"/>
          </p:cNvPicPr>
          <p:nvPr/>
        </p:nvPicPr>
        <p:blipFill>
          <a:blip r:embed="rId4"/>
          <a:stretch>
            <a:fillRect/>
          </a:stretch>
        </p:blipFill>
        <p:spPr>
          <a:xfrm>
            <a:off x="142874" y="2293075"/>
            <a:ext cx="5811677" cy="4093542"/>
          </a:xfrm>
          <a:prstGeom prst="rect">
            <a:avLst/>
          </a:prstGeom>
        </p:spPr>
      </p:pic>
    </p:spTree>
    <p:extLst>
      <p:ext uri="{BB962C8B-B14F-4D97-AF65-F5344CB8AC3E}">
        <p14:creationId xmlns:p14="http://schemas.microsoft.com/office/powerpoint/2010/main" val="3660737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Szimuláció, mint </a:t>
            </a:r>
            <a:r>
              <a:rPr lang="hu-HU" dirty="0" err="1" smtClean="0"/>
              <a:t>plugin</a:t>
            </a:r>
            <a:endParaRPr lang="en-US" dirty="0"/>
          </a:p>
        </p:txBody>
      </p:sp>
      <p:sp>
        <p:nvSpPr>
          <p:cNvPr id="3" name="Content Placeholder 2"/>
          <p:cNvSpPr>
            <a:spLocks noGrp="1"/>
          </p:cNvSpPr>
          <p:nvPr>
            <p:ph idx="1"/>
          </p:nvPr>
        </p:nvSpPr>
        <p:spPr/>
        <p:txBody>
          <a:bodyPr/>
          <a:lstStyle/>
          <a:p>
            <a:r>
              <a:rPr lang="hu-HU" dirty="0" err="1" smtClean="0"/>
              <a:t>Extension</a:t>
            </a:r>
            <a:r>
              <a:rPr lang="hu-HU" dirty="0" smtClean="0"/>
              <a:t> </a:t>
            </a:r>
            <a:r>
              <a:rPr lang="hu-HU" dirty="0" err="1" smtClean="0"/>
              <a:t>point</a:t>
            </a:r>
            <a:r>
              <a:rPr lang="hu-HU" dirty="0" smtClean="0"/>
              <a:t> – </a:t>
            </a:r>
            <a:r>
              <a:rPr lang="hu-HU" dirty="0" err="1" smtClean="0"/>
              <a:t>resource</a:t>
            </a:r>
            <a:r>
              <a:rPr lang="hu-HU" dirty="0" smtClean="0"/>
              <a:t> a feldolgozó </a:t>
            </a:r>
            <a:r>
              <a:rPr lang="hu-HU" dirty="0" err="1" smtClean="0"/>
              <a:t>pluginnek</a:t>
            </a:r>
            <a:endParaRPr lang="hu-HU" dirty="0"/>
          </a:p>
        </p:txBody>
      </p:sp>
      <p:pic>
        <p:nvPicPr>
          <p:cNvPr id="75" name="Picture 74"/>
          <p:cNvPicPr>
            <a:picLocks noChangeAspect="1"/>
          </p:cNvPicPr>
          <p:nvPr/>
        </p:nvPicPr>
        <p:blipFill>
          <a:blip r:embed="rId3"/>
          <a:stretch>
            <a:fillRect/>
          </a:stretch>
        </p:blipFill>
        <p:spPr>
          <a:xfrm>
            <a:off x="341696" y="1620989"/>
            <a:ext cx="6273496" cy="4765524"/>
          </a:xfrm>
          <a:prstGeom prst="rect">
            <a:avLst/>
          </a:prstGeom>
        </p:spPr>
      </p:pic>
      <p:sp>
        <p:nvSpPr>
          <p:cNvPr id="76" name="Oval 75"/>
          <p:cNvSpPr/>
          <p:nvPr/>
        </p:nvSpPr>
        <p:spPr>
          <a:xfrm>
            <a:off x="1686307" y="1976239"/>
            <a:ext cx="566239" cy="566239"/>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8" name="Szamárfül 77"/>
          <p:cNvSpPr/>
          <p:nvPr/>
        </p:nvSpPr>
        <p:spPr>
          <a:xfrm rot="10800000">
            <a:off x="7748977" y="1371573"/>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8" name="Lekerekített téglalapbuborék 7"/>
          <p:cNvSpPr/>
          <p:nvPr/>
        </p:nvSpPr>
        <p:spPr>
          <a:xfrm>
            <a:off x="3597157" y="1348094"/>
            <a:ext cx="1573792" cy="628145"/>
          </a:xfrm>
          <a:prstGeom prst="wedgeRoundRectCallout">
            <a:avLst>
              <a:gd name="adj1" fmla="val -128150"/>
              <a:gd name="adj2" fmla="val 92510"/>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Varázsgomb</a:t>
            </a:r>
            <a:endParaRPr lang="hu-HU" sz="2000" dirty="0">
              <a:solidFill>
                <a:schemeClr val="tx2"/>
              </a:solidFill>
            </a:endParaRPr>
          </a:p>
        </p:txBody>
      </p:sp>
    </p:spTree>
    <p:extLst>
      <p:ext uri="{BB962C8B-B14F-4D97-AF65-F5344CB8AC3E}">
        <p14:creationId xmlns:p14="http://schemas.microsoft.com/office/powerpoint/2010/main" val="1981168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p:cNvPicPr>
            <a:picLocks noChangeAspect="1"/>
          </p:cNvPicPr>
          <p:nvPr/>
        </p:nvPicPr>
        <p:blipFill>
          <a:blip r:embed="rId3"/>
          <a:stretch>
            <a:fillRect/>
          </a:stretch>
        </p:blipFill>
        <p:spPr>
          <a:xfrm>
            <a:off x="3314700" y="720725"/>
            <a:ext cx="5829300" cy="5866508"/>
          </a:xfrm>
          <a:prstGeom prst="rect">
            <a:avLst/>
          </a:prstGeom>
        </p:spPr>
      </p:pic>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endParaRPr lang="hu-HU" dirty="0"/>
          </a:p>
        </p:txBody>
      </p:sp>
      <p:sp>
        <p:nvSpPr>
          <p:cNvPr id="11"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2059271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6"/>
          <p:cNvPicPr>
            <a:picLocks noChangeAspect="1"/>
          </p:cNvPicPr>
          <p:nvPr/>
        </p:nvPicPr>
        <p:blipFill>
          <a:blip r:embed="rId3"/>
          <a:stretch>
            <a:fillRect/>
          </a:stretch>
        </p:blipFill>
        <p:spPr>
          <a:xfrm>
            <a:off x="4210259" y="1108640"/>
            <a:ext cx="4790866" cy="5026482"/>
          </a:xfrm>
          <a:prstGeom prst="rect">
            <a:avLst/>
          </a:prstGeom>
        </p:spPr>
      </p:pic>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endParaRPr lang="hu-HU" dirty="0" smtClean="0"/>
          </a:p>
          <a:p>
            <a:r>
              <a:rPr lang="hu-HU" dirty="0" smtClean="0"/>
              <a:t>Dinamikus </a:t>
            </a:r>
            <a:r>
              <a:rPr lang="hu-HU" dirty="0" err="1" smtClean="0"/>
              <a:t>metamodell</a:t>
            </a:r>
            <a:endParaRPr lang="hu-HU" dirty="0"/>
          </a:p>
        </p:txBody>
      </p:sp>
      <p:sp>
        <p:nvSpPr>
          <p:cNvPr id="6"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2"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2317736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28214" y="2600401"/>
            <a:ext cx="7687572" cy="3786112"/>
          </a:xfrm>
          <a:prstGeom prst="rect">
            <a:avLst/>
          </a:prstGeom>
          <a:noFill/>
          <a:ln w="9525">
            <a:noFill/>
            <a:miter lim="800000"/>
            <a:headEnd/>
            <a:tailEnd/>
          </a:ln>
        </p:spPr>
      </p:pic>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endParaRPr lang="hu-HU" dirty="0" smtClean="0"/>
          </a:p>
          <a:p>
            <a:r>
              <a:rPr lang="hu-HU" dirty="0" smtClean="0"/>
              <a:t>Dinamikus </a:t>
            </a:r>
            <a:r>
              <a:rPr lang="hu-HU" dirty="0" err="1" smtClean="0"/>
              <a:t>metamodell</a:t>
            </a:r>
            <a:endParaRPr lang="hu-HU" dirty="0" smtClean="0"/>
          </a:p>
          <a:p>
            <a:r>
              <a:rPr lang="hu-HU" dirty="0" smtClean="0"/>
              <a:t>Grafikus szerkesztő</a:t>
            </a:r>
            <a:endParaRPr lang="hu-HU" dirty="0"/>
          </a:p>
        </p:txBody>
      </p:sp>
      <p:sp>
        <p:nvSpPr>
          <p:cNvPr id="7"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1" name="Szamárfül 77"/>
          <p:cNvSpPr/>
          <p:nvPr/>
        </p:nvSpPr>
        <p:spPr>
          <a:xfrm rot="10800000">
            <a:off x="3797521" y="20296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2"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1655757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endParaRPr lang="hu-HU" dirty="0" smtClean="0"/>
          </a:p>
          <a:p>
            <a:r>
              <a:rPr lang="hu-HU" dirty="0" smtClean="0"/>
              <a:t>Dinamikus </a:t>
            </a:r>
            <a:r>
              <a:rPr lang="hu-HU" dirty="0" err="1" smtClean="0"/>
              <a:t>metamodell</a:t>
            </a:r>
            <a:endParaRPr lang="hu-HU" dirty="0" smtClean="0"/>
          </a:p>
          <a:p>
            <a:r>
              <a:rPr lang="hu-HU" dirty="0" smtClean="0"/>
              <a:t>Grafikus szerkesztő</a:t>
            </a:r>
          </a:p>
          <a:p>
            <a:r>
              <a:rPr lang="hu-HU" dirty="0" smtClean="0"/>
              <a:t>Szöveges editor</a:t>
            </a:r>
          </a:p>
          <a:p>
            <a:endParaRPr lang="hu-HU" dirty="0"/>
          </a:p>
        </p:txBody>
      </p:sp>
      <p:sp>
        <p:nvSpPr>
          <p:cNvPr id="5" name="Szövegdoboz 4"/>
          <p:cNvSpPr txBox="1"/>
          <p:nvPr/>
        </p:nvSpPr>
        <p:spPr>
          <a:xfrm>
            <a:off x="291020" y="3621881"/>
            <a:ext cx="8561959" cy="1815882"/>
          </a:xfrm>
          <a:prstGeom prst="rect">
            <a:avLst/>
          </a:prstGeom>
          <a:noFill/>
        </p:spPr>
        <p:txBody>
          <a:bodyPr wrap="none" rtlCol="0">
            <a:spAutoFit/>
          </a:bodyPr>
          <a:lstStyle/>
          <a:p>
            <a:r>
              <a:rPr lang="en-US" sz="1400" b="1" dirty="0">
                <a:solidFill>
                  <a:srgbClr val="7F0055"/>
                </a:solidFill>
                <a:latin typeface="Courier New" panose="02070309020205020404" pitchFamily="49" charset="0"/>
              </a:rPr>
              <a:t>Component</a:t>
            </a:r>
            <a:r>
              <a:rPr lang="en-US" sz="1400" b="1" dirty="0">
                <a:solidFill>
                  <a:srgbClr val="000000"/>
                </a:solidFill>
                <a:latin typeface="Courier New" panose="02070309020205020404" pitchFamily="49" charset="0"/>
              </a:rPr>
              <a:t> </a:t>
            </a:r>
            <a:r>
              <a:rPr lang="en-US" sz="1400" b="1" dirty="0" smtClean="0">
                <a:solidFill>
                  <a:srgbClr val="000000"/>
                </a:solidFill>
                <a:latin typeface="Courier New" panose="02070309020205020404" pitchFamily="49" charset="0"/>
              </a:rPr>
              <a:t>rail </a:t>
            </a:r>
            <a:r>
              <a:rPr lang="en-US" sz="1400" b="1" dirty="0">
                <a:solidFill>
                  <a:srgbClr val="000000"/>
                </a:solidFill>
                <a:latin typeface="Courier New" panose="02070309020205020404" pitchFamily="49" charset="0"/>
              </a:rPr>
              <a:t>{</a:t>
            </a:r>
          </a:p>
          <a:p>
            <a:r>
              <a:rPr lang="en-US" sz="1400" b="1" dirty="0">
                <a:solidFill>
                  <a:srgbClr val="7F0055"/>
                </a:solidFill>
                <a:latin typeface="Courier New" panose="02070309020205020404" pitchFamily="49" charset="0"/>
              </a:rPr>
              <a:t>State</a:t>
            </a:r>
            <a:r>
              <a:rPr lang="en-US" sz="1400" b="1" dirty="0">
                <a:solidFill>
                  <a:srgbClr val="000000"/>
                </a:solidFill>
                <a:latin typeface="Courier New" panose="02070309020205020404" pitchFamily="49" charset="0"/>
              </a:rPr>
              <a:t> free;</a:t>
            </a:r>
          </a:p>
          <a:p>
            <a:r>
              <a:rPr lang="en-US" sz="1400" b="1" dirty="0">
                <a:solidFill>
                  <a:srgbClr val="7F0055"/>
                </a:solidFill>
                <a:latin typeface="Courier New" panose="02070309020205020404" pitchFamily="49" charset="0"/>
              </a:rPr>
              <a:t>State</a:t>
            </a:r>
            <a:r>
              <a:rPr lang="en-US" sz="1400" b="1" dirty="0">
                <a:solidFill>
                  <a:srgbClr val="000000"/>
                </a:solidFill>
                <a:latin typeface="Courier New" panose="02070309020205020404" pitchFamily="49" charset="0"/>
              </a:rPr>
              <a:t> occupied;</a:t>
            </a:r>
          </a:p>
          <a:p>
            <a:r>
              <a:rPr lang="en-US" sz="1400" dirty="0">
                <a:solidFill>
                  <a:srgbClr val="000000"/>
                </a:solidFill>
                <a:latin typeface="Courier New" panose="02070309020205020404" pitchFamily="49" charset="0"/>
              </a:rPr>
              <a:t>*free</a:t>
            </a:r>
          </a:p>
          <a:p>
            <a:endParaRPr lang="en-US" sz="1400" dirty="0">
              <a:latin typeface="Courier New" panose="02070309020205020404" pitchFamily="49" charset="0"/>
            </a:endParaRPr>
          </a:p>
          <a:p>
            <a:r>
              <a:rPr lang="en-US" sz="1400" b="1" dirty="0">
                <a:solidFill>
                  <a:srgbClr val="7F0055"/>
                </a:solidFill>
                <a:latin typeface="Courier New" panose="02070309020205020404" pitchFamily="49" charset="0"/>
              </a:rPr>
              <a:t>Transition</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trainComesIn</a:t>
            </a:r>
            <a:r>
              <a:rPr lang="en-US" sz="1400" b="1" dirty="0">
                <a:solidFill>
                  <a:srgbClr val="000000"/>
                </a:solidFill>
                <a:latin typeface="Courier New" panose="02070309020205020404" pitchFamily="49" charset="0"/>
              </a:rPr>
              <a:t>: free -&gt; occupied </a:t>
            </a:r>
            <a:r>
              <a:rPr lang="en-US" sz="1400" b="1" dirty="0">
                <a:solidFill>
                  <a:srgbClr val="7F0055"/>
                </a:solidFill>
                <a:latin typeface="Courier New" panose="02070309020205020404" pitchFamily="49" charset="0"/>
              </a:rPr>
              <a:t>on</a:t>
            </a:r>
            <a:r>
              <a:rPr lang="en-US" sz="1400" b="1" dirty="0">
                <a:solidFill>
                  <a:srgbClr val="000000"/>
                </a:solidFill>
                <a:latin typeface="Courier New" panose="02070309020205020404" pitchFamily="49" charset="0"/>
              </a:rPr>
              <a:t> trainIn1 </a:t>
            </a:r>
            <a:r>
              <a:rPr lang="en-US" sz="1400" b="1" dirty="0">
                <a:solidFill>
                  <a:srgbClr val="7F0055"/>
                </a:solidFill>
                <a:latin typeface="Courier New" panose="02070309020205020404" pitchFamily="49" charset="0"/>
              </a:rPr>
              <a:t>generates</a:t>
            </a:r>
            <a:r>
              <a:rPr lang="en-US" sz="1400" b="1" dirty="0">
                <a:solidFill>
                  <a:srgbClr val="000000"/>
                </a:solidFill>
                <a:latin typeface="Courier New" panose="02070309020205020404" pitchFamily="49" charset="0"/>
              </a:rPr>
              <a:t> </a:t>
            </a:r>
            <a:r>
              <a:rPr lang="en-US" sz="1400" b="1" dirty="0" err="1" smtClean="0">
                <a:solidFill>
                  <a:srgbClr val="000000"/>
                </a:solidFill>
                <a:latin typeface="Courier New" panose="02070309020205020404" pitchFamily="49" charset="0"/>
              </a:rPr>
              <a:t>railOccupied</a:t>
            </a:r>
            <a:r>
              <a:rPr lang="en-US" sz="1400" b="1" dirty="0" smtClean="0">
                <a:solidFill>
                  <a:srgbClr val="00000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7F0055"/>
                </a:solidFill>
                <a:latin typeface="Courier New" panose="02070309020205020404" pitchFamily="49" charset="0"/>
              </a:rPr>
              <a:t>Transition</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trainGoesOut</a:t>
            </a:r>
            <a:r>
              <a:rPr lang="en-US" sz="1400" b="1" dirty="0">
                <a:solidFill>
                  <a:srgbClr val="000000"/>
                </a:solidFill>
                <a:latin typeface="Courier New" panose="02070309020205020404" pitchFamily="49" charset="0"/>
              </a:rPr>
              <a:t>: occupied -&gt; free </a:t>
            </a:r>
            <a:r>
              <a:rPr lang="en-US" sz="1400" b="1" dirty="0">
                <a:solidFill>
                  <a:srgbClr val="7F0055"/>
                </a:solidFill>
                <a:latin typeface="Courier New" panose="02070309020205020404" pitchFamily="49" charset="0"/>
              </a:rPr>
              <a:t>on</a:t>
            </a:r>
            <a:r>
              <a:rPr lang="en-US" sz="1400" b="1" dirty="0">
                <a:solidFill>
                  <a:srgbClr val="000000"/>
                </a:solidFill>
                <a:latin typeface="Courier New" panose="02070309020205020404" pitchFamily="49" charset="0"/>
              </a:rPr>
              <a:t> trainOut1 </a:t>
            </a:r>
            <a:r>
              <a:rPr lang="en-US" sz="1400" b="1" dirty="0">
                <a:solidFill>
                  <a:srgbClr val="7F0055"/>
                </a:solidFill>
                <a:latin typeface="Courier New" panose="02070309020205020404" pitchFamily="49" charset="0"/>
              </a:rPr>
              <a:t>generates</a:t>
            </a:r>
            <a:r>
              <a:rPr lang="en-US" sz="1400" b="1" dirty="0">
                <a:solidFill>
                  <a:srgbClr val="000000"/>
                </a:solidFill>
                <a:latin typeface="Courier New" panose="02070309020205020404" pitchFamily="49" charset="0"/>
              </a:rPr>
              <a:t> </a:t>
            </a:r>
            <a:r>
              <a:rPr lang="en-US" sz="1400" b="1" dirty="0" err="1" smtClean="0">
                <a:solidFill>
                  <a:srgbClr val="000000"/>
                </a:solidFill>
                <a:latin typeface="Courier New" panose="02070309020205020404" pitchFamily="49" charset="0"/>
              </a:rPr>
              <a:t>railFree</a:t>
            </a:r>
            <a:r>
              <a:rPr lang="en-US" sz="1400" b="1" dirty="0" smtClean="0">
                <a:solidFill>
                  <a:srgbClr val="00000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a:t>
            </a:r>
            <a:endParaRPr lang="en-US" sz="1400" b="1" dirty="0"/>
          </a:p>
        </p:txBody>
      </p:sp>
      <p:sp>
        <p:nvSpPr>
          <p:cNvPr id="7"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1" name="Szamárfül 77"/>
          <p:cNvSpPr/>
          <p:nvPr/>
        </p:nvSpPr>
        <p:spPr>
          <a:xfrm rot="10800000">
            <a:off x="3797521" y="20296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2"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
        <p:nvSpPr>
          <p:cNvPr id="13" name="Szamárfül 8"/>
          <p:cNvSpPr/>
          <p:nvPr/>
        </p:nvSpPr>
        <p:spPr>
          <a:xfrm rot="10800000">
            <a:off x="3358575" y="2594818"/>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1599603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6"/>
          <p:cNvPicPr>
            <a:picLocks noChangeAspect="1"/>
          </p:cNvPicPr>
          <p:nvPr/>
        </p:nvPicPr>
        <p:blipFill>
          <a:blip r:embed="rId3"/>
          <a:stretch>
            <a:fillRect/>
          </a:stretch>
        </p:blipFill>
        <p:spPr>
          <a:xfrm>
            <a:off x="142875" y="4043442"/>
            <a:ext cx="3568390" cy="2068763"/>
          </a:xfrm>
          <a:prstGeom prst="rect">
            <a:avLst/>
          </a:prstGeom>
        </p:spPr>
      </p:pic>
      <p:pic>
        <p:nvPicPr>
          <p:cNvPr id="8"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701" y="3769136"/>
            <a:ext cx="5709424" cy="2617377"/>
          </a:xfrm>
          <a:prstGeom prst="rect">
            <a:avLst/>
          </a:prstGeom>
        </p:spPr>
      </p:pic>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endParaRPr lang="hu-HU" dirty="0" smtClean="0"/>
          </a:p>
          <a:p>
            <a:r>
              <a:rPr lang="hu-HU" dirty="0" smtClean="0"/>
              <a:t>Dinamikus </a:t>
            </a:r>
            <a:r>
              <a:rPr lang="hu-HU" dirty="0" err="1" smtClean="0"/>
              <a:t>metamodell</a:t>
            </a:r>
            <a:endParaRPr lang="hu-HU" dirty="0" smtClean="0"/>
          </a:p>
          <a:p>
            <a:r>
              <a:rPr lang="hu-HU" dirty="0" smtClean="0"/>
              <a:t>Grafikus szerkesztő</a:t>
            </a:r>
          </a:p>
          <a:p>
            <a:r>
              <a:rPr lang="hu-HU" dirty="0" smtClean="0"/>
              <a:t>Szöveges editor</a:t>
            </a:r>
          </a:p>
          <a:p>
            <a:r>
              <a:rPr lang="hu-HU" dirty="0" smtClean="0"/>
              <a:t>Kutatócsoport terepasztala</a:t>
            </a:r>
          </a:p>
          <a:p>
            <a:endParaRPr lang="hu-HU" dirty="0"/>
          </a:p>
        </p:txBody>
      </p:sp>
      <p:sp>
        <p:nvSpPr>
          <p:cNvPr id="10"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1" name="Szamárfül 77"/>
          <p:cNvSpPr/>
          <p:nvPr/>
        </p:nvSpPr>
        <p:spPr>
          <a:xfrm rot="10800000">
            <a:off x="5114359" y="31774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13" name="Szamárfül 77"/>
          <p:cNvSpPr/>
          <p:nvPr/>
        </p:nvSpPr>
        <p:spPr>
          <a:xfrm rot="10800000">
            <a:off x="3797521" y="20296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4"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
        <p:nvSpPr>
          <p:cNvPr id="15" name="Szamárfül 8"/>
          <p:cNvSpPr/>
          <p:nvPr/>
        </p:nvSpPr>
        <p:spPr>
          <a:xfrm rot="10800000">
            <a:off x="3358575" y="2594818"/>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97430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t="24693"/>
          <a:stretch/>
        </p:blipFill>
        <p:spPr>
          <a:xfrm>
            <a:off x="0" y="4304371"/>
            <a:ext cx="9144000" cy="2082142"/>
          </a:xfrm>
          <a:prstGeom prst="rect">
            <a:avLst/>
          </a:prstGeom>
        </p:spPr>
      </p:pic>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r>
              <a:rPr lang="hu-HU" dirty="0" smtClean="0"/>
              <a:t> </a:t>
            </a:r>
          </a:p>
          <a:p>
            <a:r>
              <a:rPr lang="hu-HU" dirty="0" smtClean="0"/>
              <a:t>Dinamikus </a:t>
            </a:r>
            <a:r>
              <a:rPr lang="hu-HU" dirty="0" err="1" smtClean="0"/>
              <a:t>metamodell</a:t>
            </a:r>
            <a:endParaRPr lang="hu-HU" dirty="0" smtClean="0"/>
          </a:p>
          <a:p>
            <a:r>
              <a:rPr lang="hu-HU" dirty="0" smtClean="0"/>
              <a:t>Grafikus szerkesztő</a:t>
            </a:r>
          </a:p>
          <a:p>
            <a:r>
              <a:rPr lang="hu-HU" dirty="0" smtClean="0"/>
              <a:t>Szöveges editor</a:t>
            </a:r>
          </a:p>
          <a:p>
            <a:r>
              <a:rPr lang="hu-HU" dirty="0" smtClean="0"/>
              <a:t>Kutatócsoport terepasztala</a:t>
            </a:r>
          </a:p>
          <a:p>
            <a:r>
              <a:rPr lang="hu-HU" dirty="0" smtClean="0"/>
              <a:t>DESMO-J szimuláció</a:t>
            </a:r>
            <a:endParaRPr lang="hu-HU" dirty="0"/>
          </a:p>
        </p:txBody>
      </p:sp>
      <p:pic>
        <p:nvPicPr>
          <p:cNvPr id="10" name="Picture 9"/>
          <p:cNvPicPr>
            <a:picLocks noChangeAspect="1"/>
          </p:cNvPicPr>
          <p:nvPr/>
        </p:nvPicPr>
        <p:blipFill>
          <a:blip r:embed="rId4"/>
          <a:stretch>
            <a:fillRect/>
          </a:stretch>
        </p:blipFill>
        <p:spPr>
          <a:xfrm>
            <a:off x="5553306" y="864216"/>
            <a:ext cx="3447818" cy="2428522"/>
          </a:xfrm>
          <a:prstGeom prst="rect">
            <a:avLst/>
          </a:prstGeom>
        </p:spPr>
      </p:pic>
      <p:sp>
        <p:nvSpPr>
          <p:cNvPr id="12"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3" name="Szamárfül 77"/>
          <p:cNvSpPr/>
          <p:nvPr/>
        </p:nvSpPr>
        <p:spPr>
          <a:xfrm rot="10800000">
            <a:off x="5114359" y="31774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14" name="Szamárfül 77"/>
          <p:cNvSpPr/>
          <p:nvPr/>
        </p:nvSpPr>
        <p:spPr>
          <a:xfrm rot="10800000">
            <a:off x="3957298" y="3767196"/>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15" name="Szamárfül 77"/>
          <p:cNvSpPr/>
          <p:nvPr/>
        </p:nvSpPr>
        <p:spPr>
          <a:xfrm rot="10800000">
            <a:off x="3797521" y="20296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6"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
        <p:nvSpPr>
          <p:cNvPr id="17" name="Szamárfül 8"/>
          <p:cNvSpPr/>
          <p:nvPr/>
        </p:nvSpPr>
        <p:spPr>
          <a:xfrm rot="10800000">
            <a:off x="3358575" y="2594818"/>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769881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Összefoglalás</a:t>
            </a:r>
            <a:endParaRPr lang="en-US" dirty="0"/>
          </a:p>
        </p:txBody>
      </p:sp>
      <p:sp>
        <p:nvSpPr>
          <p:cNvPr id="9" name="Content Placeholder 2"/>
          <p:cNvSpPr>
            <a:spLocks noGrp="1"/>
          </p:cNvSpPr>
          <p:nvPr>
            <p:ph idx="1"/>
          </p:nvPr>
        </p:nvSpPr>
        <p:spPr>
          <a:xfrm>
            <a:off x="142875" y="857250"/>
            <a:ext cx="8858250" cy="5529263"/>
          </a:xfrm>
        </p:spPr>
        <p:txBody>
          <a:bodyPr/>
          <a:lstStyle/>
          <a:p>
            <a:r>
              <a:rPr lang="hu-HU" dirty="0" smtClean="0"/>
              <a:t>Strukturális </a:t>
            </a:r>
            <a:r>
              <a:rPr lang="hu-HU" dirty="0" err="1" smtClean="0"/>
              <a:t>metamodell</a:t>
            </a:r>
            <a:r>
              <a:rPr lang="hu-HU" dirty="0" smtClean="0"/>
              <a:t> </a:t>
            </a:r>
          </a:p>
          <a:p>
            <a:r>
              <a:rPr lang="hu-HU" dirty="0" smtClean="0"/>
              <a:t>Dinamikus </a:t>
            </a:r>
            <a:r>
              <a:rPr lang="hu-HU" dirty="0" err="1" smtClean="0"/>
              <a:t>metamodell</a:t>
            </a:r>
            <a:endParaRPr lang="hu-HU" dirty="0" smtClean="0"/>
          </a:p>
          <a:p>
            <a:r>
              <a:rPr lang="hu-HU" dirty="0" smtClean="0"/>
              <a:t>Grafikus szerkesztő</a:t>
            </a:r>
          </a:p>
          <a:p>
            <a:r>
              <a:rPr lang="hu-HU" dirty="0" smtClean="0"/>
              <a:t>Szöveges editor</a:t>
            </a:r>
          </a:p>
          <a:p>
            <a:r>
              <a:rPr lang="hu-HU" dirty="0" smtClean="0"/>
              <a:t>Kutatócsoport terepasztala</a:t>
            </a:r>
          </a:p>
          <a:p>
            <a:r>
              <a:rPr lang="hu-HU" dirty="0" smtClean="0"/>
              <a:t>DESMO-J szimuláció</a:t>
            </a:r>
            <a:endParaRPr lang="hu-HU" dirty="0"/>
          </a:p>
        </p:txBody>
      </p:sp>
      <p:sp>
        <p:nvSpPr>
          <p:cNvPr id="12" name="Szamárfül 77"/>
          <p:cNvSpPr/>
          <p:nvPr/>
        </p:nvSpPr>
        <p:spPr>
          <a:xfrm rot="10800000">
            <a:off x="4675413" y="868891"/>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3" name="Szamárfül 77"/>
          <p:cNvSpPr/>
          <p:nvPr/>
        </p:nvSpPr>
        <p:spPr>
          <a:xfrm rot="10800000">
            <a:off x="5114359" y="31774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14" name="Szamárfül 77"/>
          <p:cNvSpPr/>
          <p:nvPr/>
        </p:nvSpPr>
        <p:spPr>
          <a:xfrm rot="10800000">
            <a:off x="3957298" y="3767196"/>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15" name="Szamárfül 77"/>
          <p:cNvSpPr/>
          <p:nvPr/>
        </p:nvSpPr>
        <p:spPr>
          <a:xfrm rot="10800000">
            <a:off x="3797521" y="202962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6" name="Szamárfül 8"/>
          <p:cNvSpPr/>
          <p:nvPr/>
        </p:nvSpPr>
        <p:spPr>
          <a:xfrm rot="10800000">
            <a:off x="4532539" y="14644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
        <p:nvSpPr>
          <p:cNvPr id="17" name="Szamárfül 8"/>
          <p:cNvSpPr/>
          <p:nvPr/>
        </p:nvSpPr>
        <p:spPr>
          <a:xfrm rot="10800000">
            <a:off x="3358575" y="2594818"/>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73026037"/>
              </p:ext>
            </p:extLst>
          </p:nvPr>
        </p:nvGraphicFramePr>
        <p:xfrm>
          <a:off x="1484539" y="43942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hu-HU" dirty="0" smtClean="0"/>
                        <a:t>Csapattag</a:t>
                      </a:r>
                      <a:endParaRPr lang="hu-HU" dirty="0"/>
                    </a:p>
                  </a:txBody>
                  <a:tcPr/>
                </a:tc>
                <a:tc>
                  <a:txBody>
                    <a:bodyPr/>
                    <a:lstStyle/>
                    <a:p>
                      <a:r>
                        <a:rPr lang="hu-HU" dirty="0" smtClean="0"/>
                        <a:t>Munkaórák</a:t>
                      </a:r>
                      <a:endParaRPr lang="hu-HU" dirty="0"/>
                    </a:p>
                  </a:txBody>
                  <a:tcPr/>
                </a:tc>
              </a:tr>
              <a:tr h="370840">
                <a:tc>
                  <a:txBody>
                    <a:bodyPr/>
                    <a:lstStyle/>
                    <a:p>
                      <a:r>
                        <a:rPr lang="hu-HU" dirty="0" smtClean="0"/>
                        <a:t>Farkas Rebeka</a:t>
                      </a:r>
                      <a:endParaRPr lang="hu-HU" dirty="0"/>
                    </a:p>
                  </a:txBody>
                  <a:tcPr/>
                </a:tc>
                <a:tc>
                  <a:txBody>
                    <a:bodyPr/>
                    <a:lstStyle/>
                    <a:p>
                      <a:r>
                        <a:rPr lang="hu-HU" dirty="0" smtClean="0"/>
                        <a:t>16</a:t>
                      </a:r>
                      <a:r>
                        <a:rPr lang="hu-HU" baseline="0" dirty="0" smtClean="0"/>
                        <a:t> óra</a:t>
                      </a:r>
                      <a:endParaRPr lang="hu-HU" dirty="0"/>
                    </a:p>
                  </a:txBody>
                  <a:tcPr/>
                </a:tc>
              </a:tr>
              <a:tr h="370840">
                <a:tc>
                  <a:txBody>
                    <a:bodyPr/>
                    <a:lstStyle/>
                    <a:p>
                      <a:r>
                        <a:rPr lang="hu-HU" dirty="0" smtClean="0"/>
                        <a:t>Palincza</a:t>
                      </a:r>
                      <a:r>
                        <a:rPr lang="hu-HU" baseline="0" dirty="0" smtClean="0"/>
                        <a:t> Richárd</a:t>
                      </a:r>
                      <a:endParaRPr lang="hu-HU" dirty="0"/>
                    </a:p>
                  </a:txBody>
                  <a:tcPr/>
                </a:tc>
                <a:tc>
                  <a:txBody>
                    <a:bodyPr/>
                    <a:lstStyle/>
                    <a:p>
                      <a:r>
                        <a:rPr lang="hu-HU" dirty="0" smtClean="0"/>
                        <a:t>16 óra</a:t>
                      </a:r>
                      <a:endParaRPr lang="hu-HU" dirty="0"/>
                    </a:p>
                  </a:txBody>
                  <a:tcPr/>
                </a:tc>
              </a:tr>
              <a:tr h="370840">
                <a:tc>
                  <a:txBody>
                    <a:bodyPr/>
                    <a:lstStyle/>
                    <a:p>
                      <a:r>
                        <a:rPr lang="hu-HU" dirty="0" smtClean="0"/>
                        <a:t>Stein Dániel</a:t>
                      </a:r>
                      <a:endParaRPr lang="hu-HU" dirty="0"/>
                    </a:p>
                  </a:txBody>
                  <a:tcPr/>
                </a:tc>
                <a:tc>
                  <a:txBody>
                    <a:bodyPr/>
                    <a:lstStyle/>
                    <a:p>
                      <a:r>
                        <a:rPr lang="hu-HU" dirty="0" smtClean="0"/>
                        <a:t>20 óra</a:t>
                      </a:r>
                      <a:endParaRPr lang="hu-HU" dirty="0"/>
                    </a:p>
                  </a:txBody>
                  <a:tcPr/>
                </a:tc>
              </a:tr>
              <a:tr h="370840">
                <a:tc>
                  <a:txBody>
                    <a:bodyPr/>
                    <a:lstStyle/>
                    <a:p>
                      <a:r>
                        <a:rPr lang="hu-HU" dirty="0" smtClean="0"/>
                        <a:t>Közösen</a:t>
                      </a:r>
                      <a:endParaRPr lang="hu-HU" dirty="0"/>
                    </a:p>
                  </a:txBody>
                  <a:tcPr/>
                </a:tc>
                <a:tc>
                  <a:txBody>
                    <a:bodyPr/>
                    <a:lstStyle/>
                    <a:p>
                      <a:r>
                        <a:rPr lang="hu-HU" dirty="0" smtClean="0"/>
                        <a:t>18 óra</a:t>
                      </a:r>
                      <a:endParaRPr lang="hu-HU" dirty="0"/>
                    </a:p>
                  </a:txBody>
                  <a:tcPr/>
                </a:tc>
              </a:tr>
            </a:tbl>
          </a:graphicData>
        </a:graphic>
      </p:graphicFrame>
    </p:spTree>
    <p:extLst>
      <p:ext uri="{BB962C8B-B14F-4D97-AF65-F5344CB8AC3E}">
        <p14:creationId xmlns:p14="http://schemas.microsoft.com/office/powerpoint/2010/main" val="2245630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p:cNvPicPr>
            <a:picLocks noChangeAspect="1"/>
          </p:cNvPicPr>
          <p:nvPr/>
        </p:nvPicPr>
        <p:blipFill>
          <a:blip r:embed="rId3"/>
          <a:stretch>
            <a:fillRect/>
          </a:stretch>
        </p:blipFill>
        <p:spPr>
          <a:xfrm>
            <a:off x="3314700" y="857250"/>
            <a:ext cx="5829300" cy="5866508"/>
          </a:xfrm>
          <a:prstGeom prst="rect">
            <a:avLst/>
          </a:prstGeom>
        </p:spPr>
      </p:pic>
      <p:sp>
        <p:nvSpPr>
          <p:cNvPr id="4" name="Cím 3"/>
          <p:cNvSpPr>
            <a:spLocks noGrp="1"/>
          </p:cNvSpPr>
          <p:nvPr>
            <p:ph type="title"/>
          </p:nvPr>
        </p:nvSpPr>
        <p:spPr/>
        <p:txBody>
          <a:bodyPr/>
          <a:lstStyle/>
          <a:p>
            <a:r>
              <a:rPr lang="hu-HU" dirty="0" smtClean="0"/>
              <a:t>Strukturális modell (ismétlés)</a:t>
            </a:r>
            <a:endParaRPr lang="en-US" dirty="0"/>
          </a:p>
        </p:txBody>
      </p:sp>
      <p:sp>
        <p:nvSpPr>
          <p:cNvPr id="7" name="Tartalom helye 6"/>
          <p:cNvSpPr>
            <a:spLocks noGrp="1"/>
          </p:cNvSpPr>
          <p:nvPr>
            <p:ph idx="1"/>
          </p:nvPr>
        </p:nvSpPr>
        <p:spPr>
          <a:xfrm>
            <a:off x="142875" y="857250"/>
            <a:ext cx="5701744" cy="5529263"/>
          </a:xfrm>
        </p:spPr>
        <p:txBody>
          <a:bodyPr/>
          <a:lstStyle/>
          <a:p>
            <a:r>
              <a:rPr lang="hu-HU" sz="2800" dirty="0" smtClean="0"/>
              <a:t>(Emlékeztető: </a:t>
            </a:r>
            <a:r>
              <a:rPr lang="hu-HU" sz="2800" dirty="0" err="1" smtClean="0"/>
              <a:t>metamodellvasút</a:t>
            </a:r>
            <a:r>
              <a:rPr lang="hu-HU" sz="2800" dirty="0" smtClean="0"/>
              <a:t>)</a:t>
            </a:r>
          </a:p>
          <a:p>
            <a:r>
              <a:rPr lang="hu-HU" sz="2800" dirty="0" smtClean="0"/>
              <a:t>Grafikus szerkesztő:</a:t>
            </a:r>
          </a:p>
          <a:p>
            <a:pPr lvl="1"/>
            <a:r>
              <a:rPr lang="hu-HU" sz="2400" dirty="0" smtClean="0"/>
              <a:t>Így célszerű modellvasutat tervezni.</a:t>
            </a:r>
          </a:p>
          <a:p>
            <a:r>
              <a:rPr lang="hu-HU" dirty="0" smtClean="0"/>
              <a:t>Leképzés:</a:t>
            </a:r>
          </a:p>
          <a:p>
            <a:pPr lvl="1"/>
            <a:r>
              <a:rPr lang="hu-HU" dirty="0" smtClean="0"/>
              <a:t>World, </a:t>
            </a:r>
            <a:r>
              <a:rPr lang="hu-HU" dirty="0" err="1" smtClean="0"/>
              <a:t>Track</a:t>
            </a:r>
            <a:r>
              <a:rPr lang="hu-HU" dirty="0" smtClean="0"/>
              <a:t> </a:t>
            </a:r>
            <a:r>
              <a:rPr lang="hu-HU" dirty="0" smtClean="0">
                <a:sym typeface="Wingdings" panose="05000000000000000000" pitchFamily="2" charset="2"/>
              </a:rPr>
              <a:t></a:t>
            </a:r>
            <a:r>
              <a:rPr lang="hu-HU" dirty="0" smtClean="0"/>
              <a:t> tartalmazó téglalap</a:t>
            </a:r>
          </a:p>
          <a:p>
            <a:pPr lvl="1"/>
            <a:r>
              <a:rPr lang="hu-HU" dirty="0" smtClean="0"/>
              <a:t>Vonat </a:t>
            </a:r>
            <a:r>
              <a:rPr lang="hu-HU" dirty="0" smtClean="0">
                <a:sym typeface="Wingdings" panose="05000000000000000000" pitchFamily="2" charset="2"/>
              </a:rPr>
              <a:t> saját szimbólum</a:t>
            </a:r>
          </a:p>
          <a:p>
            <a:pPr lvl="1"/>
            <a:r>
              <a:rPr lang="hu-HU" dirty="0" err="1" smtClean="0">
                <a:sym typeface="Wingdings" panose="05000000000000000000" pitchFamily="2" charset="2"/>
              </a:rPr>
              <a:t>TrackElementek</a:t>
            </a:r>
            <a:r>
              <a:rPr lang="hu-HU" dirty="0" smtClean="0">
                <a:sym typeface="Wingdings" panose="05000000000000000000" pitchFamily="2" charset="2"/>
              </a:rPr>
              <a:t>  gráf</a:t>
            </a:r>
            <a:endParaRPr lang="hu-HU" dirty="0">
              <a:sym typeface="Wingdings" panose="05000000000000000000" pitchFamily="2" charset="2"/>
            </a:endParaRPr>
          </a:p>
        </p:txBody>
      </p:sp>
      <p:sp>
        <p:nvSpPr>
          <p:cNvPr id="9" name="Szamárfül 8"/>
          <p:cNvSpPr/>
          <p:nvPr/>
        </p:nvSpPr>
        <p:spPr>
          <a:xfrm rot="10800000">
            <a:off x="8109358" y="860749"/>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SD</a:t>
            </a:r>
            <a:endParaRPr lang="en-US" sz="2400" dirty="0" err="1">
              <a:ln>
                <a:solidFill>
                  <a:schemeClr val="tx1"/>
                </a:solidFill>
              </a:ln>
              <a:solidFill>
                <a:schemeClr val="tx1"/>
              </a:solidFill>
            </a:endParaRPr>
          </a:p>
        </p:txBody>
      </p:sp>
      <p:sp>
        <p:nvSpPr>
          <p:cNvPr id="10" name="Lekerekített téglalapbuborék 9"/>
          <p:cNvSpPr/>
          <p:nvPr/>
        </p:nvSpPr>
        <p:spPr>
          <a:xfrm>
            <a:off x="6627044" y="1365358"/>
            <a:ext cx="933253" cy="461915"/>
          </a:xfrm>
          <a:prstGeom prst="wedgeRoundRectCallout">
            <a:avLst>
              <a:gd name="adj1" fmla="val -87607"/>
              <a:gd name="adj2" fmla="val -59931"/>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Szoba</a:t>
            </a:r>
            <a:endParaRPr lang="hu-HU" sz="2000" dirty="0">
              <a:solidFill>
                <a:schemeClr val="tx2"/>
              </a:solidFill>
            </a:endParaRPr>
          </a:p>
        </p:txBody>
      </p:sp>
      <p:sp>
        <p:nvSpPr>
          <p:cNvPr id="11" name="Lekerekített téglalapbuborék 10"/>
          <p:cNvSpPr/>
          <p:nvPr/>
        </p:nvSpPr>
        <p:spPr>
          <a:xfrm>
            <a:off x="6704030" y="2476095"/>
            <a:ext cx="1405328" cy="461915"/>
          </a:xfrm>
          <a:prstGeom prst="wedgeRoundRectCallout">
            <a:avLst>
              <a:gd name="adj1" fmla="val -87607"/>
              <a:gd name="adj2" fmla="val -59931"/>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Terepasztal</a:t>
            </a:r>
            <a:endParaRPr lang="hu-HU" sz="2000" dirty="0">
              <a:solidFill>
                <a:schemeClr val="tx2"/>
              </a:solidFill>
            </a:endParaRPr>
          </a:p>
        </p:txBody>
      </p:sp>
      <p:sp>
        <p:nvSpPr>
          <p:cNvPr id="12" name="Lekerekített téglalapbuborék 11"/>
          <p:cNvSpPr/>
          <p:nvPr/>
        </p:nvSpPr>
        <p:spPr>
          <a:xfrm>
            <a:off x="7381187" y="1920726"/>
            <a:ext cx="881773" cy="461915"/>
          </a:xfrm>
          <a:prstGeom prst="wedgeRoundRectCallout">
            <a:avLst>
              <a:gd name="adj1" fmla="val 85247"/>
              <a:gd name="adj2" fmla="val 66599"/>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Vonat</a:t>
            </a:r>
            <a:endParaRPr lang="hu-HU" sz="2000" dirty="0">
              <a:solidFill>
                <a:schemeClr val="tx2"/>
              </a:solidFill>
            </a:endParaRPr>
          </a:p>
        </p:txBody>
      </p:sp>
      <p:sp>
        <p:nvSpPr>
          <p:cNvPr id="13" name="Lekerekített téglalapbuborék 12"/>
          <p:cNvSpPr/>
          <p:nvPr/>
        </p:nvSpPr>
        <p:spPr>
          <a:xfrm>
            <a:off x="7673418" y="3846189"/>
            <a:ext cx="1583703" cy="1414021"/>
          </a:xfrm>
          <a:prstGeom prst="wedgeRoundRectCallout">
            <a:avLst>
              <a:gd name="adj1" fmla="val -128290"/>
              <a:gd name="adj2" fmla="val -59904"/>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Bármi, ami terepasztal része lehet</a:t>
            </a:r>
            <a:endParaRPr lang="hu-HU" sz="2000" dirty="0">
              <a:solidFill>
                <a:schemeClr val="tx2"/>
              </a:solidFill>
            </a:endParaRPr>
          </a:p>
        </p:txBody>
      </p:sp>
      <p:sp>
        <p:nvSpPr>
          <p:cNvPr id="14" name="Lekerekített téglalapbuborék 13"/>
          <p:cNvSpPr/>
          <p:nvPr/>
        </p:nvSpPr>
        <p:spPr>
          <a:xfrm>
            <a:off x="7631362" y="5489378"/>
            <a:ext cx="918749" cy="461915"/>
          </a:xfrm>
          <a:prstGeom prst="wedgeRoundRectCallout">
            <a:avLst>
              <a:gd name="adj1" fmla="val -87607"/>
              <a:gd name="adj2" fmla="val -59931"/>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Váltó</a:t>
            </a:r>
            <a:endParaRPr lang="hu-HU" sz="2000" dirty="0">
              <a:solidFill>
                <a:schemeClr val="tx2"/>
              </a:solidFill>
            </a:endParaRPr>
          </a:p>
        </p:txBody>
      </p:sp>
      <p:sp>
        <p:nvSpPr>
          <p:cNvPr id="15" name="Lekerekített téglalapbuborék 14"/>
          <p:cNvSpPr/>
          <p:nvPr/>
        </p:nvSpPr>
        <p:spPr>
          <a:xfrm>
            <a:off x="5932784" y="5489378"/>
            <a:ext cx="1360237" cy="461915"/>
          </a:xfrm>
          <a:prstGeom prst="wedgeRoundRectCallout">
            <a:avLst>
              <a:gd name="adj1" fmla="val -87607"/>
              <a:gd name="adj2" fmla="val -59931"/>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Sínszakasz</a:t>
            </a:r>
            <a:endParaRPr lang="hu-HU" sz="2000" dirty="0">
              <a:solidFill>
                <a:schemeClr val="tx2"/>
              </a:solidFill>
            </a:endParaRPr>
          </a:p>
        </p:txBody>
      </p:sp>
      <p:sp>
        <p:nvSpPr>
          <p:cNvPr id="16" name="Lekerekített téglalapbuborék 15"/>
          <p:cNvSpPr/>
          <p:nvPr/>
        </p:nvSpPr>
        <p:spPr>
          <a:xfrm>
            <a:off x="5844619" y="6261843"/>
            <a:ext cx="2865748" cy="461915"/>
          </a:xfrm>
          <a:prstGeom prst="wedgeRoundRectCallout">
            <a:avLst>
              <a:gd name="adj1" fmla="val -64842"/>
              <a:gd name="adj2" fmla="val -41563"/>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Váltóállás, ő is sínszakasz</a:t>
            </a:r>
            <a:endParaRPr lang="hu-HU" sz="2000" dirty="0">
              <a:solidFill>
                <a:schemeClr val="tx2"/>
              </a:solidFill>
            </a:endParaRPr>
          </a:p>
        </p:txBody>
      </p:sp>
      <p:sp>
        <p:nvSpPr>
          <p:cNvPr id="17" name="Lekerekített téglalapbuborék 16"/>
          <p:cNvSpPr/>
          <p:nvPr/>
        </p:nvSpPr>
        <p:spPr>
          <a:xfrm>
            <a:off x="3493810" y="5864708"/>
            <a:ext cx="1360237" cy="461915"/>
          </a:xfrm>
          <a:prstGeom prst="wedgeRoundRectCallout">
            <a:avLst>
              <a:gd name="adj1" fmla="val -23155"/>
              <a:gd name="adj2" fmla="val -149727"/>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Jelző</a:t>
            </a:r>
            <a:endParaRPr lang="hu-HU" sz="2000" dirty="0">
              <a:solidFill>
                <a:schemeClr val="tx2"/>
              </a:solidFill>
            </a:endParaRPr>
          </a:p>
        </p:txBody>
      </p:sp>
    </p:spTree>
    <p:extLst>
      <p:ext uri="{BB962C8B-B14F-4D97-AF65-F5344CB8AC3E}">
        <p14:creationId xmlns:p14="http://schemas.microsoft.com/office/powerpoint/2010/main" val="2028511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60362"/>
            <a:ext cx="9144000" cy="6026151"/>
            <a:chOff x="0" y="360362"/>
            <a:chExt cx="9144000" cy="6026151"/>
          </a:xfrm>
        </p:grpSpPr>
        <p:pic>
          <p:nvPicPr>
            <p:cNvPr id="7" name="Kép 6"/>
            <p:cNvPicPr>
              <a:picLocks noChangeAspect="1"/>
            </p:cNvPicPr>
            <p:nvPr/>
          </p:nvPicPr>
          <p:blipFill>
            <a:blip r:embed="rId3"/>
            <a:stretch>
              <a:fillRect/>
            </a:stretch>
          </p:blipFill>
          <p:spPr>
            <a:xfrm>
              <a:off x="0" y="360362"/>
              <a:ext cx="7524750" cy="4362450"/>
            </a:xfrm>
            <a:prstGeom prst="rect">
              <a:avLst/>
            </a:prstGeom>
          </p:spPr>
        </p:pic>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4620"/>
              <a:ext cx="9144000" cy="4191893"/>
            </a:xfrm>
            <a:prstGeom prst="rect">
              <a:avLst/>
            </a:prstGeom>
          </p:spPr>
        </p:pic>
      </p:grpSp>
      <p:sp>
        <p:nvSpPr>
          <p:cNvPr id="2" name="Cím 1"/>
          <p:cNvSpPr>
            <a:spLocks noGrp="1"/>
          </p:cNvSpPr>
          <p:nvPr>
            <p:ph type="title"/>
          </p:nvPr>
        </p:nvSpPr>
        <p:spPr/>
        <p:txBody>
          <a:bodyPr/>
          <a:lstStyle/>
          <a:p>
            <a:r>
              <a:rPr lang="hu-HU" dirty="0" smtClean="0"/>
              <a:t>Példánymodell (ismétlés)</a:t>
            </a:r>
            <a:endParaRPr lang="en-US" dirty="0"/>
          </a:p>
        </p:txBody>
      </p:sp>
      <p:sp>
        <p:nvSpPr>
          <p:cNvPr id="3" name="Tartalom helye 2"/>
          <p:cNvSpPr>
            <a:spLocks noGrp="1"/>
          </p:cNvSpPr>
          <p:nvPr>
            <p:ph idx="1"/>
          </p:nvPr>
        </p:nvSpPr>
        <p:spPr>
          <a:xfrm>
            <a:off x="3619893" y="849349"/>
            <a:ext cx="4015819" cy="1216647"/>
          </a:xfrm>
        </p:spPr>
        <p:txBody>
          <a:bodyPr/>
          <a:lstStyle/>
          <a:p>
            <a:r>
              <a:rPr lang="hu-HU" sz="3600" b="1" dirty="0" smtClean="0">
                <a:ln>
                  <a:solidFill>
                    <a:schemeClr val="tx1"/>
                  </a:solidFill>
                </a:ln>
                <a:solidFill>
                  <a:schemeClr val="bg1"/>
                </a:solidFill>
              </a:rPr>
              <a:t>A kutatócsoport terepasztala</a:t>
            </a:r>
            <a:endParaRPr lang="en-US" sz="3600" b="1" dirty="0">
              <a:ln>
                <a:solidFill>
                  <a:schemeClr val="tx1"/>
                </a:solidFill>
              </a:ln>
              <a:solidFill>
                <a:schemeClr val="bg1"/>
              </a:solidFill>
            </a:endParaRPr>
          </a:p>
        </p:txBody>
      </p:sp>
      <p:sp>
        <p:nvSpPr>
          <p:cNvPr id="8" name="Szamárfül 7"/>
          <p:cNvSpPr/>
          <p:nvPr/>
        </p:nvSpPr>
        <p:spPr>
          <a:xfrm rot="10800000">
            <a:off x="7760599" y="12745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2087230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Dinamikus </a:t>
            </a:r>
            <a:r>
              <a:rPr lang="hu-HU" dirty="0" err="1" smtClean="0"/>
              <a:t>metamodell</a:t>
            </a:r>
            <a:r>
              <a:rPr lang="hu-HU" dirty="0" smtClean="0"/>
              <a:t> (ismétlés)</a:t>
            </a:r>
            <a:endParaRPr lang="en-US" dirty="0"/>
          </a:p>
        </p:txBody>
      </p:sp>
      <p:sp>
        <p:nvSpPr>
          <p:cNvPr id="5" name="Tartalom helye 4"/>
          <p:cNvSpPr>
            <a:spLocks noGrp="1"/>
          </p:cNvSpPr>
          <p:nvPr>
            <p:ph idx="1"/>
          </p:nvPr>
        </p:nvSpPr>
        <p:spPr/>
        <p:txBody>
          <a:bodyPr/>
          <a:lstStyle/>
          <a:p>
            <a:r>
              <a:rPr lang="hu-HU" dirty="0" smtClean="0"/>
              <a:t>Dinamikus </a:t>
            </a:r>
            <a:r>
              <a:rPr lang="hu-HU" dirty="0" err="1" smtClean="0"/>
              <a:t>metamodell</a:t>
            </a:r>
            <a:r>
              <a:rPr lang="hu-HU" dirty="0"/>
              <a:t>:</a:t>
            </a:r>
            <a:endParaRPr lang="hu-HU" dirty="0" smtClean="0"/>
          </a:p>
          <a:p>
            <a:pPr lvl="1"/>
            <a:endParaRPr lang="hu-HU" dirty="0" smtClean="0"/>
          </a:p>
        </p:txBody>
      </p:sp>
      <p:pic>
        <p:nvPicPr>
          <p:cNvPr id="7" name="Kép 6"/>
          <p:cNvPicPr>
            <a:picLocks noChangeAspect="1"/>
          </p:cNvPicPr>
          <p:nvPr/>
        </p:nvPicPr>
        <p:blipFill>
          <a:blip r:embed="rId3"/>
          <a:stretch>
            <a:fillRect/>
          </a:stretch>
        </p:blipFill>
        <p:spPr>
          <a:xfrm>
            <a:off x="1969633" y="1360031"/>
            <a:ext cx="4790866" cy="5026482"/>
          </a:xfrm>
          <a:prstGeom prst="rect">
            <a:avLst/>
          </a:prstGeom>
        </p:spPr>
      </p:pic>
      <p:sp>
        <p:nvSpPr>
          <p:cNvPr id="8" name="Lekerekített téglalapbuborék 7"/>
          <p:cNvSpPr/>
          <p:nvPr/>
        </p:nvSpPr>
        <p:spPr>
          <a:xfrm>
            <a:off x="4894316" y="1325781"/>
            <a:ext cx="1498862" cy="461915"/>
          </a:xfrm>
          <a:prstGeom prst="wedgeRoundRectCallout">
            <a:avLst>
              <a:gd name="adj1" fmla="val -90123"/>
              <a:gd name="adj2" fmla="val 109456"/>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World, </a:t>
            </a:r>
            <a:r>
              <a:rPr lang="hu-HU" sz="2000" dirty="0" err="1" smtClean="0">
                <a:solidFill>
                  <a:schemeClr val="tx2"/>
                </a:solidFill>
              </a:rPr>
              <a:t>track</a:t>
            </a:r>
            <a:endParaRPr lang="hu-HU" sz="2000" dirty="0">
              <a:solidFill>
                <a:schemeClr val="tx2"/>
              </a:solidFill>
            </a:endParaRPr>
          </a:p>
        </p:txBody>
      </p:sp>
      <p:sp>
        <p:nvSpPr>
          <p:cNvPr id="9" name="Lekerekített téglalapbuborék 8"/>
          <p:cNvSpPr/>
          <p:nvPr/>
        </p:nvSpPr>
        <p:spPr>
          <a:xfrm>
            <a:off x="0" y="1556739"/>
            <a:ext cx="2535810" cy="1346717"/>
          </a:xfrm>
          <a:prstGeom prst="wedgeRoundRectCallout">
            <a:avLst>
              <a:gd name="adj1" fmla="val 56302"/>
              <a:gd name="adj2" fmla="val 71116"/>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smtClean="0">
                <a:solidFill>
                  <a:schemeClr val="tx2"/>
                </a:solidFill>
              </a:rPr>
              <a:t>Vonat elhagy, vonat bejön, váltó vált, stb külön-külön</a:t>
            </a:r>
            <a:endParaRPr lang="hu-HU" sz="2000" dirty="0">
              <a:solidFill>
                <a:schemeClr val="tx2"/>
              </a:solidFill>
            </a:endParaRPr>
          </a:p>
        </p:txBody>
      </p:sp>
      <p:sp>
        <p:nvSpPr>
          <p:cNvPr id="10" name="Lekerekített téglalapbuborék 9"/>
          <p:cNvSpPr/>
          <p:nvPr/>
        </p:nvSpPr>
        <p:spPr>
          <a:xfrm>
            <a:off x="5929757" y="2551694"/>
            <a:ext cx="2761755" cy="520455"/>
          </a:xfrm>
          <a:prstGeom prst="wedgeRoundRectCallout">
            <a:avLst>
              <a:gd name="adj1" fmla="val -65547"/>
              <a:gd name="adj2" fmla="val 93155"/>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err="1" smtClean="0">
                <a:solidFill>
                  <a:schemeClr val="tx2"/>
                </a:solidFill>
              </a:rPr>
              <a:t>Rail</a:t>
            </a:r>
            <a:r>
              <a:rPr lang="hu-HU" sz="2000" dirty="0" smtClean="0">
                <a:solidFill>
                  <a:schemeClr val="tx2"/>
                </a:solidFill>
              </a:rPr>
              <a:t>, </a:t>
            </a:r>
            <a:r>
              <a:rPr lang="en-US" sz="2000" dirty="0" err="1" smtClean="0"/>
              <a:t>SwitchConnection</a:t>
            </a:r>
            <a:r>
              <a:rPr lang="hu-HU" sz="2000" dirty="0" smtClean="0"/>
              <a:t>, </a:t>
            </a:r>
            <a:r>
              <a:rPr lang="hu-HU" sz="2000" dirty="0" err="1" smtClean="0"/>
              <a:t>Signal</a:t>
            </a:r>
            <a:r>
              <a:rPr lang="hu-HU" sz="2000" dirty="0" smtClean="0"/>
              <a:t> – külön-külön</a:t>
            </a:r>
            <a:endParaRPr lang="hu-HU" sz="2000" dirty="0">
              <a:solidFill>
                <a:schemeClr val="tx2"/>
              </a:solidFill>
            </a:endParaRPr>
          </a:p>
        </p:txBody>
      </p:sp>
      <p:sp>
        <p:nvSpPr>
          <p:cNvPr id="11" name="Lekerekített téglalapbuborék 10"/>
          <p:cNvSpPr/>
          <p:nvPr/>
        </p:nvSpPr>
        <p:spPr>
          <a:xfrm>
            <a:off x="6393178" y="3351338"/>
            <a:ext cx="2515771" cy="1431532"/>
          </a:xfrm>
          <a:prstGeom prst="wedgeRoundRectCallout">
            <a:avLst>
              <a:gd name="adj1" fmla="val -52652"/>
              <a:gd name="adj2" fmla="val 89701"/>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err="1" smtClean="0">
                <a:solidFill>
                  <a:schemeClr val="tx2"/>
                </a:solidFill>
              </a:rPr>
              <a:t>Rail</a:t>
            </a:r>
            <a:r>
              <a:rPr lang="hu-HU" sz="2000" dirty="0" smtClean="0">
                <a:solidFill>
                  <a:schemeClr val="tx2"/>
                </a:solidFill>
              </a:rPr>
              <a:t>: free, </a:t>
            </a:r>
            <a:r>
              <a:rPr lang="hu-HU" sz="2000" dirty="0" err="1" smtClean="0">
                <a:solidFill>
                  <a:schemeClr val="tx2"/>
                </a:solidFill>
              </a:rPr>
              <a:t>occupied</a:t>
            </a:r>
            <a:endParaRPr lang="hu-HU" sz="2000" dirty="0" smtClean="0">
              <a:solidFill>
                <a:schemeClr val="tx2"/>
              </a:solidFill>
            </a:endParaRPr>
          </a:p>
          <a:p>
            <a:r>
              <a:rPr lang="en-US" sz="2000" dirty="0" err="1" smtClean="0"/>
              <a:t>SwitchConnection</a:t>
            </a:r>
            <a:r>
              <a:rPr lang="hu-HU" sz="2000" dirty="0" smtClean="0"/>
              <a:t>: +</a:t>
            </a:r>
            <a:r>
              <a:rPr lang="hu-HU" sz="2000" dirty="0" err="1" smtClean="0"/>
              <a:t>nonexistent</a:t>
            </a:r>
            <a:r>
              <a:rPr lang="hu-HU" sz="2000" dirty="0" smtClean="0">
                <a:solidFill>
                  <a:schemeClr val="tx2"/>
                </a:solidFill>
              </a:rPr>
              <a:t> </a:t>
            </a:r>
          </a:p>
          <a:p>
            <a:r>
              <a:rPr lang="hu-HU" sz="2000" dirty="0" err="1" smtClean="0">
                <a:solidFill>
                  <a:schemeClr val="tx2"/>
                </a:solidFill>
              </a:rPr>
              <a:t>Signal</a:t>
            </a:r>
            <a:r>
              <a:rPr lang="hu-HU" sz="2000" dirty="0" smtClean="0">
                <a:solidFill>
                  <a:schemeClr val="tx2"/>
                </a:solidFill>
              </a:rPr>
              <a:t>: </a:t>
            </a:r>
            <a:r>
              <a:rPr lang="hu-HU" sz="2000" dirty="0" err="1" smtClean="0">
                <a:solidFill>
                  <a:schemeClr val="tx2"/>
                </a:solidFill>
              </a:rPr>
              <a:t>green</a:t>
            </a:r>
            <a:r>
              <a:rPr lang="hu-HU" sz="2000" dirty="0" smtClean="0">
                <a:solidFill>
                  <a:schemeClr val="tx2"/>
                </a:solidFill>
              </a:rPr>
              <a:t>, </a:t>
            </a:r>
            <a:r>
              <a:rPr lang="hu-HU" sz="2000" dirty="0" err="1" smtClean="0">
                <a:solidFill>
                  <a:schemeClr val="tx2"/>
                </a:solidFill>
              </a:rPr>
              <a:t>red</a:t>
            </a:r>
            <a:endParaRPr lang="hu-HU" sz="2000" dirty="0">
              <a:solidFill>
                <a:schemeClr val="tx2"/>
              </a:solidFill>
            </a:endParaRPr>
          </a:p>
        </p:txBody>
      </p:sp>
      <p:sp>
        <p:nvSpPr>
          <p:cNvPr id="12" name="Lekerekített téglalapbuborék 11"/>
          <p:cNvSpPr/>
          <p:nvPr/>
        </p:nvSpPr>
        <p:spPr>
          <a:xfrm>
            <a:off x="702129" y="4850180"/>
            <a:ext cx="1711132" cy="1098133"/>
          </a:xfrm>
          <a:prstGeom prst="wedgeRoundRectCallout">
            <a:avLst>
              <a:gd name="adj1" fmla="val 81121"/>
              <a:gd name="adj2" fmla="val 21868"/>
              <a:gd name="adj3" fmla="val 16667"/>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hu-HU" sz="2000" dirty="0" smtClean="0">
                <a:solidFill>
                  <a:schemeClr val="tx2"/>
                </a:solidFill>
              </a:rPr>
              <a:t>Értelmes átmenetek </a:t>
            </a:r>
            <a:r>
              <a:rPr lang="hu-HU" sz="2000" dirty="0" err="1" smtClean="0">
                <a:solidFill>
                  <a:schemeClr val="tx2"/>
                </a:solidFill>
              </a:rPr>
              <a:t>Statek</a:t>
            </a:r>
            <a:r>
              <a:rPr lang="hu-HU" sz="2000" dirty="0" smtClean="0">
                <a:solidFill>
                  <a:schemeClr val="tx2"/>
                </a:solidFill>
              </a:rPr>
              <a:t> között</a:t>
            </a:r>
            <a:endParaRPr lang="hu-HU" sz="2000" dirty="0">
              <a:solidFill>
                <a:schemeClr val="tx2"/>
              </a:solidFill>
            </a:endParaRPr>
          </a:p>
        </p:txBody>
      </p:sp>
      <p:sp>
        <p:nvSpPr>
          <p:cNvPr id="13" name="Szamárfül 8"/>
          <p:cNvSpPr/>
          <p:nvPr/>
        </p:nvSpPr>
        <p:spPr>
          <a:xfrm rot="10800000">
            <a:off x="8109358" y="860749"/>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300846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3. Házi feladat megoldása</a:t>
            </a:r>
            <a:endParaRPr lang="hu-HU" dirty="0"/>
          </a:p>
        </p:txBody>
      </p:sp>
      <p:sp>
        <p:nvSpPr>
          <p:cNvPr id="3" name="Content Placeholder 2"/>
          <p:cNvSpPr>
            <a:spLocks noGrp="1"/>
          </p:cNvSpPr>
          <p:nvPr>
            <p:ph idx="1"/>
          </p:nvPr>
        </p:nvSpPr>
        <p:spPr/>
        <p:txBody>
          <a:bodyPr/>
          <a:lstStyle/>
          <a:p>
            <a:r>
              <a:rPr lang="hu-HU" dirty="0" smtClean="0"/>
              <a:t>Strukturális -&gt; Dinamikus leképzés</a:t>
            </a:r>
          </a:p>
          <a:p>
            <a:pPr lvl="1"/>
            <a:r>
              <a:rPr lang="hu-HU" dirty="0" smtClean="0"/>
              <a:t>Modelltranszformáció</a:t>
            </a:r>
          </a:p>
          <a:p>
            <a:pPr lvl="1"/>
            <a:r>
              <a:rPr lang="hu-HU" dirty="0" smtClean="0"/>
              <a:t>Létrehozás </a:t>
            </a:r>
            <a:r>
              <a:rPr lang="hu-HU" dirty="0"/>
              <a:t>szimuláció </a:t>
            </a:r>
            <a:r>
              <a:rPr lang="hu-HU" dirty="0" smtClean="0"/>
              <a:t>kezdetekor</a:t>
            </a:r>
          </a:p>
          <a:p>
            <a:pPr lvl="1"/>
            <a:r>
              <a:rPr lang="hu-HU" dirty="0" smtClean="0"/>
              <a:t>Végrehajtó függvény a viselkedésmodellhez</a:t>
            </a:r>
          </a:p>
          <a:p>
            <a:pPr lvl="2"/>
            <a:r>
              <a:rPr lang="hu-HU" dirty="0"/>
              <a:t>Események egymásra hatása</a:t>
            </a:r>
          </a:p>
          <a:p>
            <a:pPr lvl="2"/>
            <a:r>
              <a:rPr lang="hu-HU" dirty="0"/>
              <a:t>Belső állapotok </a:t>
            </a:r>
            <a:r>
              <a:rPr lang="hu-HU" dirty="0" smtClean="0"/>
              <a:t>frissítése</a:t>
            </a:r>
            <a:endParaRPr lang="hu-HU" dirty="0" smtClean="0"/>
          </a:p>
          <a:p>
            <a:r>
              <a:rPr lang="hu-HU" dirty="0" smtClean="0"/>
              <a:t>Kódgenerálás helyett interpretáció</a:t>
            </a:r>
          </a:p>
          <a:p>
            <a:r>
              <a:rPr lang="hu-HU" dirty="0" smtClean="0"/>
              <a:t>DESMO-J szimuláció</a:t>
            </a:r>
          </a:p>
          <a:p>
            <a:pPr lvl="1"/>
            <a:r>
              <a:rPr lang="hu-HU" dirty="0" smtClean="0"/>
              <a:t>Strukturális modell módosítása</a:t>
            </a:r>
          </a:p>
          <a:p>
            <a:pPr lvl="1"/>
            <a:r>
              <a:rPr lang="hu-HU" dirty="0" smtClean="0"/>
              <a:t>Dinamikus modellel interakció</a:t>
            </a:r>
          </a:p>
          <a:p>
            <a:pPr lvl="1"/>
            <a:r>
              <a:rPr lang="hu-HU" dirty="0" smtClean="0"/>
              <a:t>DESMO-J </a:t>
            </a:r>
            <a:r>
              <a:rPr lang="hu-HU" dirty="0" err="1" smtClean="0"/>
              <a:t>eventek</a:t>
            </a:r>
            <a:r>
              <a:rPr lang="hu-HU" dirty="0" smtClean="0"/>
              <a:t>, entitások</a:t>
            </a:r>
            <a:endParaRPr lang="hu-HU" dirty="0"/>
          </a:p>
        </p:txBody>
      </p:sp>
      <p:sp>
        <p:nvSpPr>
          <p:cNvPr id="4" name="Szamárfül 8"/>
          <p:cNvSpPr/>
          <p:nvPr/>
        </p:nvSpPr>
        <p:spPr>
          <a:xfrm rot="10800000">
            <a:off x="6436675" y="857250"/>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FR</a:t>
            </a:r>
            <a:endParaRPr lang="en-US" sz="2400" dirty="0" err="1">
              <a:ln>
                <a:solidFill>
                  <a:schemeClr val="tx1"/>
                </a:solidFill>
              </a:ln>
              <a:solidFill>
                <a:schemeClr val="tx1"/>
              </a:solidFill>
            </a:endParaRPr>
          </a:p>
        </p:txBody>
      </p:sp>
      <p:sp>
        <p:nvSpPr>
          <p:cNvPr id="5" name="Szamárfül 7"/>
          <p:cNvSpPr/>
          <p:nvPr/>
        </p:nvSpPr>
        <p:spPr>
          <a:xfrm rot="10800000">
            <a:off x="6436675" y="4477285"/>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Tree>
    <p:extLst>
      <p:ext uri="{BB962C8B-B14F-4D97-AF65-F5344CB8AC3E}">
        <p14:creationId xmlns:p14="http://schemas.microsoft.com/office/powerpoint/2010/main" val="2239381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DESMO-J Események</a:t>
            </a:r>
            <a:endParaRPr lang="hu-HU" dirty="0"/>
          </a:p>
        </p:txBody>
      </p:sp>
      <p:sp>
        <p:nvSpPr>
          <p:cNvPr id="3" name="Content Placeholder 2"/>
          <p:cNvSpPr>
            <a:spLocks noGrp="1"/>
          </p:cNvSpPr>
          <p:nvPr>
            <p:ph idx="1"/>
          </p:nvPr>
        </p:nvSpPr>
        <p:spPr/>
        <p:txBody>
          <a:bodyPr/>
          <a:lstStyle/>
          <a:p>
            <a:r>
              <a:rPr lang="hu-HU" dirty="0" smtClean="0"/>
              <a:t>Vonat megy (</a:t>
            </a:r>
            <a:r>
              <a:rPr lang="hu-HU" dirty="0" err="1" smtClean="0"/>
              <a:t>RandomTrainEvent</a:t>
            </a:r>
            <a:r>
              <a:rPr lang="hu-HU" dirty="0" smtClean="0"/>
              <a:t>)</a:t>
            </a:r>
          </a:p>
          <a:p>
            <a:pPr lvl="1"/>
            <a:r>
              <a:rPr lang="hu-HU" dirty="0" smtClean="0"/>
              <a:t>Mozgat egy random vonatot</a:t>
            </a:r>
          </a:p>
          <a:p>
            <a:r>
              <a:rPr lang="hu-HU" dirty="0" smtClean="0"/>
              <a:t>Vonat bemegy sínre (</a:t>
            </a:r>
            <a:r>
              <a:rPr lang="hu-HU" dirty="0" err="1" smtClean="0"/>
              <a:t>TrainInEvent</a:t>
            </a:r>
            <a:r>
              <a:rPr lang="hu-HU" dirty="0" smtClean="0"/>
              <a:t>)</a:t>
            </a:r>
          </a:p>
          <a:p>
            <a:pPr lvl="1"/>
            <a:r>
              <a:rPr lang="hu-HU" dirty="0" smtClean="0"/>
              <a:t>Adott, hogy hova (vonat tudja)</a:t>
            </a:r>
          </a:p>
          <a:p>
            <a:r>
              <a:rPr lang="hu-HU" dirty="0" smtClean="0"/>
              <a:t>Vonat lejön sínről (</a:t>
            </a:r>
            <a:r>
              <a:rPr lang="hu-HU" dirty="0" err="1" smtClean="0"/>
              <a:t>TrainOutEvent</a:t>
            </a:r>
            <a:r>
              <a:rPr lang="hu-HU" dirty="0" smtClean="0"/>
              <a:t>)</a:t>
            </a:r>
          </a:p>
          <a:p>
            <a:pPr lvl="1"/>
            <a:r>
              <a:rPr lang="hu-HU" dirty="0" smtClean="0"/>
              <a:t>„Kukac”</a:t>
            </a:r>
            <a:r>
              <a:rPr lang="hu-HU" dirty="0" err="1" smtClean="0"/>
              <a:t>-módszer</a:t>
            </a:r>
            <a:endParaRPr lang="hu-HU" dirty="0" smtClean="0"/>
          </a:p>
          <a:p>
            <a:r>
              <a:rPr lang="hu-HU" dirty="0" smtClean="0"/>
              <a:t>Vonat váltót vált (</a:t>
            </a:r>
            <a:r>
              <a:rPr lang="hu-HU" dirty="0" err="1" smtClean="0"/>
              <a:t>ChangeSwitchEvent</a:t>
            </a:r>
            <a:r>
              <a:rPr lang="hu-HU" dirty="0" smtClean="0"/>
              <a:t>)</a:t>
            </a:r>
          </a:p>
          <a:p>
            <a:pPr lvl="1"/>
            <a:r>
              <a:rPr lang="hu-HU" dirty="0" smtClean="0"/>
              <a:t>Random „jó” állásba</a:t>
            </a:r>
          </a:p>
        </p:txBody>
      </p:sp>
    </p:spTree>
    <p:extLst>
      <p:ext uri="{BB962C8B-B14F-4D97-AF65-F5344CB8AC3E}">
        <p14:creationId xmlns:p14="http://schemas.microsoft.com/office/powerpoint/2010/main" val="1748073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Esemény végrehajtása</a:t>
            </a:r>
            <a:endParaRPr lang="hu-HU" dirty="0"/>
          </a:p>
        </p:txBody>
      </p:sp>
      <p:sp>
        <p:nvSpPr>
          <p:cNvPr id="3" name="Content Placeholder 2"/>
          <p:cNvSpPr>
            <a:spLocks noGrp="1"/>
          </p:cNvSpPr>
          <p:nvPr>
            <p:ph idx="1"/>
          </p:nvPr>
        </p:nvSpPr>
        <p:spPr/>
        <p:txBody>
          <a:bodyPr/>
          <a:lstStyle/>
          <a:p>
            <a:r>
              <a:rPr lang="hu-HU" dirty="0" err="1" smtClean="0"/>
              <a:t>TryXXXEvent</a:t>
            </a:r>
            <a:endParaRPr lang="hu-HU" dirty="0" smtClean="0"/>
          </a:p>
          <a:p>
            <a:pPr lvl="1"/>
            <a:r>
              <a:rPr lang="hu-HU" dirty="0" smtClean="0"/>
              <a:t>Mindenképp elsül</a:t>
            </a:r>
          </a:p>
          <a:p>
            <a:pPr lvl="1"/>
            <a:r>
              <a:rPr lang="hu-HU" dirty="0" err="1" smtClean="0"/>
              <a:t>Validálás</a:t>
            </a:r>
            <a:r>
              <a:rPr lang="hu-HU" dirty="0" smtClean="0"/>
              <a:t> (Dinamikus modell)</a:t>
            </a:r>
          </a:p>
          <a:p>
            <a:r>
              <a:rPr lang="hu-HU" dirty="0" smtClean="0"/>
              <a:t>Dinamikus modell frissítése</a:t>
            </a:r>
          </a:p>
          <a:p>
            <a:pPr lvl="1"/>
            <a:r>
              <a:rPr lang="hu-HU" dirty="0" smtClean="0"/>
              <a:t>Függvény meghívása</a:t>
            </a:r>
          </a:p>
          <a:p>
            <a:r>
              <a:rPr lang="hu-HU" dirty="0" err="1" smtClean="0"/>
              <a:t>TraceXXXEvent</a:t>
            </a:r>
            <a:endParaRPr lang="hu-HU" dirty="0" smtClean="0"/>
          </a:p>
          <a:p>
            <a:pPr lvl="1"/>
            <a:r>
              <a:rPr lang="hu-HU" dirty="0" err="1" smtClean="0"/>
              <a:t>DESMO-J-beli</a:t>
            </a:r>
            <a:r>
              <a:rPr lang="hu-HU" dirty="0" smtClean="0"/>
              <a:t> elemzéshez (</a:t>
            </a:r>
            <a:r>
              <a:rPr lang="hu-HU" dirty="0" err="1" smtClean="0"/>
              <a:t>trace</a:t>
            </a:r>
            <a:r>
              <a:rPr lang="hu-HU" dirty="0" smtClean="0"/>
              <a:t>, </a:t>
            </a:r>
            <a:r>
              <a:rPr lang="hu-HU" dirty="0" err="1" smtClean="0"/>
              <a:t>report</a:t>
            </a:r>
            <a:r>
              <a:rPr lang="hu-HU" dirty="0" smtClean="0"/>
              <a:t>)</a:t>
            </a:r>
            <a:endParaRPr lang="hu-HU" dirty="0"/>
          </a:p>
          <a:p>
            <a:r>
              <a:rPr lang="hu-HU" dirty="0" smtClean="0"/>
              <a:t>Strukturális modell frissítése</a:t>
            </a:r>
            <a:endParaRPr lang="hu-HU" dirty="0"/>
          </a:p>
        </p:txBody>
      </p:sp>
    </p:spTree>
    <p:extLst>
      <p:ext uri="{BB962C8B-B14F-4D97-AF65-F5344CB8AC3E}">
        <p14:creationId xmlns:p14="http://schemas.microsoft.com/office/powerpoint/2010/main" val="1476279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 modell elemzése</a:t>
            </a:r>
            <a:endParaRPr lang="en-US" dirty="0"/>
          </a:p>
        </p:txBody>
      </p:sp>
      <p:pic>
        <p:nvPicPr>
          <p:cNvPr id="4" name="Tartalom helye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388" y="2017360"/>
            <a:ext cx="8639808" cy="4255086"/>
          </a:xfrm>
        </p:spPr>
      </p:pic>
      <p:grpSp>
        <p:nvGrpSpPr>
          <p:cNvPr id="5" name="Group 220"/>
          <p:cNvGrpSpPr/>
          <p:nvPr/>
        </p:nvGrpSpPr>
        <p:grpSpPr>
          <a:xfrm>
            <a:off x="6590227" y="748992"/>
            <a:ext cx="2553773" cy="1816011"/>
            <a:chOff x="180000" y="1440000"/>
            <a:chExt cx="4139998" cy="3960002"/>
          </a:xfrm>
        </p:grpSpPr>
        <p:sp>
          <p:nvSpPr>
            <p:cNvPr id="6" name="Arc 106"/>
            <p:cNvSpPr/>
            <p:nvPr/>
          </p:nvSpPr>
          <p:spPr>
            <a:xfrm flipV="1">
              <a:off x="1800000" y="3960000"/>
              <a:ext cx="2160000" cy="1440002"/>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7" name="Arc 107"/>
            <p:cNvSpPr/>
            <p:nvPr/>
          </p:nvSpPr>
          <p:spPr>
            <a:xfrm flipH="1" flipV="1">
              <a:off x="540000" y="3960000"/>
              <a:ext cx="2160000" cy="144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Arc 108"/>
            <p:cNvSpPr/>
            <p:nvPr/>
          </p:nvSpPr>
          <p:spPr>
            <a:xfrm flipH="1" flipV="1">
              <a:off x="540000" y="3960000"/>
              <a:ext cx="2160000" cy="72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9" name="Straight Connector 110"/>
            <p:cNvCxnSpPr/>
            <p:nvPr/>
          </p:nvCxnSpPr>
          <p:spPr>
            <a:xfrm>
              <a:off x="540000" y="2160000"/>
              <a:ext cx="0" cy="216000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111"/>
            <p:cNvCxnSpPr/>
            <p:nvPr/>
          </p:nvCxnSpPr>
          <p:spPr>
            <a:xfrm>
              <a:off x="3960000" y="2160000"/>
              <a:ext cx="0" cy="2520000"/>
            </a:xfrm>
            <a:prstGeom prst="line">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16"/>
            <p:cNvCxnSpPr/>
            <p:nvPr/>
          </p:nvCxnSpPr>
          <p:spPr>
            <a:xfrm>
              <a:off x="1620000" y="540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8"/>
            <p:cNvCxnSpPr/>
            <p:nvPr/>
          </p:nvCxnSpPr>
          <p:spPr>
            <a:xfrm>
              <a:off x="1620000" y="468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Arc 97"/>
            <p:cNvSpPr/>
            <p:nvPr/>
          </p:nvSpPr>
          <p:spPr>
            <a:xfrm>
              <a:off x="1800000" y="1440000"/>
              <a:ext cx="2160000" cy="1440001"/>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4" name="Arc 98"/>
            <p:cNvSpPr/>
            <p:nvPr/>
          </p:nvSpPr>
          <p:spPr>
            <a:xfrm flipH="1">
              <a:off x="540000" y="1440000"/>
              <a:ext cx="2160000" cy="1439999"/>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5" name="Straight Connector 102"/>
            <p:cNvCxnSpPr/>
            <p:nvPr/>
          </p:nvCxnSpPr>
          <p:spPr>
            <a:xfrm>
              <a:off x="1620000" y="144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04"/>
            <p:cNvCxnSpPr/>
            <p:nvPr/>
          </p:nvCxnSpPr>
          <p:spPr>
            <a:xfrm>
              <a:off x="1620000" y="216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Arc 105"/>
            <p:cNvSpPr/>
            <p:nvPr/>
          </p:nvSpPr>
          <p:spPr>
            <a:xfrm flipV="1">
              <a:off x="1800000" y="3960000"/>
              <a:ext cx="2160000" cy="720001"/>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8" name="Arc 164"/>
            <p:cNvSpPr/>
            <p:nvPr/>
          </p:nvSpPr>
          <p:spPr>
            <a:xfrm flipV="1">
              <a:off x="1799999" y="3958552"/>
              <a:ext cx="2160000" cy="720001"/>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9" name="Straight Connector 167"/>
            <p:cNvCxnSpPr>
              <a:stCxn id="8" idx="2"/>
              <a:endCxn id="29" idx="4"/>
            </p:cNvCxnSpPr>
            <p:nvPr/>
          </p:nvCxnSpPr>
          <p:spPr>
            <a:xfrm>
              <a:off x="540000" y="4320000"/>
              <a:ext cx="0" cy="359999"/>
            </a:xfrm>
            <a:prstGeom prst="line">
              <a:avLst/>
            </a:prstGeom>
            <a:ln w="38100">
              <a:solidFill>
                <a:schemeClr val="accent1">
                  <a:shade val="95000"/>
                  <a:satMod val="105000"/>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Arc 170"/>
            <p:cNvSpPr/>
            <p:nvPr/>
          </p:nvSpPr>
          <p:spPr>
            <a:xfrm>
              <a:off x="180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1" name="Arc 171"/>
            <p:cNvSpPr/>
            <p:nvPr/>
          </p:nvSpPr>
          <p:spPr>
            <a:xfrm>
              <a:off x="180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2" name="Arc 174"/>
            <p:cNvSpPr/>
            <p:nvPr/>
          </p:nvSpPr>
          <p:spPr>
            <a:xfrm flipH="1">
              <a:off x="54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3" name="Arc 175"/>
            <p:cNvSpPr/>
            <p:nvPr/>
          </p:nvSpPr>
          <p:spPr>
            <a:xfrm flipH="1">
              <a:off x="54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grpSp>
          <p:nvGrpSpPr>
            <p:cNvPr id="24" name="Group 162"/>
            <p:cNvGrpSpPr/>
            <p:nvPr/>
          </p:nvGrpSpPr>
          <p:grpSpPr>
            <a:xfrm>
              <a:off x="1620000" y="1440000"/>
              <a:ext cx="1169998" cy="720000"/>
              <a:chOff x="1800000" y="1440000"/>
              <a:chExt cx="1169998" cy="720000"/>
            </a:xfrm>
            <a:effectLst>
              <a:outerShdw blurRad="50800" dist="38100" dir="5400000" algn="t" rotWithShape="0">
                <a:prstClr val="black">
                  <a:alpha val="40000"/>
                </a:prstClr>
              </a:outerShdw>
            </a:effectLst>
          </p:grpSpPr>
          <p:sp>
            <p:nvSpPr>
              <p:cNvPr id="65" name="Rectangle 145"/>
              <p:cNvSpPr/>
              <p:nvPr/>
            </p:nvSpPr>
            <p:spPr>
              <a:xfrm>
                <a:off x="2693175" y="1617104"/>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6" name="Rectangle 138"/>
              <p:cNvSpPr/>
              <p:nvPr/>
            </p:nvSpPr>
            <p:spPr>
              <a:xfrm>
                <a:off x="180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7" name="Oval 137"/>
              <p:cNvSpPr/>
              <p:nvPr/>
            </p:nvSpPr>
            <p:spPr>
              <a:xfrm>
                <a:off x="2069999"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8" name="Oval 136"/>
              <p:cNvSpPr/>
              <p:nvPr/>
            </p:nvSpPr>
            <p:spPr>
              <a:xfrm>
                <a:off x="180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9" name="Rectangle 139"/>
              <p:cNvSpPr/>
              <p:nvPr/>
            </p:nvSpPr>
            <p:spPr>
              <a:xfrm>
                <a:off x="234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0" name="Oval 140"/>
              <p:cNvSpPr/>
              <p:nvPr/>
            </p:nvSpPr>
            <p:spPr>
              <a:xfrm>
                <a:off x="2610000"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1" name="Oval 141"/>
              <p:cNvSpPr/>
              <p:nvPr/>
            </p:nvSpPr>
            <p:spPr>
              <a:xfrm>
                <a:off x="234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72" name="Straight Connector 143"/>
              <p:cNvCxnSpPr>
                <a:stCxn id="66" idx="3"/>
                <a:endCxn id="69" idx="1"/>
              </p:cNvCxnSpPr>
              <p:nvPr/>
            </p:nvCxnSpPr>
            <p:spPr>
              <a:xfrm>
                <a:off x="2249999" y="1888552"/>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Right Triangle 144"/>
              <p:cNvSpPr/>
              <p:nvPr/>
            </p:nvSpPr>
            <p:spPr>
              <a:xfrm>
                <a:off x="2789998" y="1798552"/>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4" name="Cloud 146"/>
              <p:cNvSpPr/>
              <p:nvPr/>
            </p:nvSpPr>
            <p:spPr>
              <a:xfrm>
                <a:off x="1980000" y="1440000"/>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nvGrpSpPr>
            <p:cNvPr id="25" name="Group 163"/>
            <p:cNvGrpSpPr/>
            <p:nvPr/>
          </p:nvGrpSpPr>
          <p:grpSpPr>
            <a:xfrm>
              <a:off x="1710002" y="3959277"/>
              <a:ext cx="1169998" cy="720000"/>
              <a:chOff x="1890002" y="3959277"/>
              <a:chExt cx="1169998" cy="720000"/>
            </a:xfrm>
            <a:effectLst>
              <a:outerShdw blurRad="50800" dist="38100" dir="5400000" algn="t" rotWithShape="0">
                <a:prstClr val="black">
                  <a:alpha val="40000"/>
                </a:prstClr>
              </a:outerShdw>
            </a:effectLst>
          </p:grpSpPr>
          <p:sp>
            <p:nvSpPr>
              <p:cNvPr id="55" name="Rectangle 152"/>
              <p:cNvSpPr/>
              <p:nvPr/>
            </p:nvSpPr>
            <p:spPr>
              <a:xfrm flipH="1">
                <a:off x="2072276" y="4136381"/>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6" name="Rectangle 153"/>
              <p:cNvSpPr/>
              <p:nvPr/>
            </p:nvSpPr>
            <p:spPr>
              <a:xfrm flipH="1">
                <a:off x="261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7" name="Oval 154"/>
              <p:cNvSpPr/>
              <p:nvPr/>
            </p:nvSpPr>
            <p:spPr>
              <a:xfrm flipH="1">
                <a:off x="2610001"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8" name="Oval 155"/>
              <p:cNvSpPr/>
              <p:nvPr/>
            </p:nvSpPr>
            <p:spPr>
              <a:xfrm flipH="1">
                <a:off x="288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9" name="Rectangle 156"/>
              <p:cNvSpPr/>
              <p:nvPr/>
            </p:nvSpPr>
            <p:spPr>
              <a:xfrm flipH="1">
                <a:off x="207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0" name="Oval 157"/>
              <p:cNvSpPr/>
              <p:nvPr/>
            </p:nvSpPr>
            <p:spPr>
              <a:xfrm flipH="1">
                <a:off x="2070000"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1" name="Oval 158"/>
              <p:cNvSpPr/>
              <p:nvPr/>
            </p:nvSpPr>
            <p:spPr>
              <a:xfrm flipH="1">
                <a:off x="234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62" name="Straight Connector 159"/>
              <p:cNvCxnSpPr>
                <a:stCxn id="56" idx="3"/>
                <a:endCxn id="59" idx="1"/>
              </p:cNvCxnSpPr>
              <p:nvPr/>
            </p:nvCxnSpPr>
            <p:spPr>
              <a:xfrm flipH="1">
                <a:off x="2520000" y="4407829"/>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Right Triangle 160"/>
              <p:cNvSpPr/>
              <p:nvPr/>
            </p:nvSpPr>
            <p:spPr>
              <a:xfrm flipH="1">
                <a:off x="1890002" y="4317829"/>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4" name="Cloud 161"/>
              <p:cNvSpPr/>
              <p:nvPr/>
            </p:nvSpPr>
            <p:spPr>
              <a:xfrm flipH="1">
                <a:off x="2160000" y="3959277"/>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sp>
          <p:nvSpPr>
            <p:cNvPr id="26" name="Oval 130"/>
            <p:cNvSpPr/>
            <p:nvPr/>
          </p:nvSpPr>
          <p:spPr>
            <a:xfrm>
              <a:off x="3599998"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7" name="Oval 131"/>
            <p:cNvSpPr/>
            <p:nvPr/>
          </p:nvSpPr>
          <p:spPr>
            <a:xfrm>
              <a:off x="3599998" y="3959277"/>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8" name="Oval 133"/>
            <p:cNvSpPr/>
            <p:nvPr/>
          </p:nvSpPr>
          <p:spPr>
            <a:xfrm>
              <a:off x="180000"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9" name="Oval 134"/>
            <p:cNvSpPr/>
            <p:nvPr/>
          </p:nvSpPr>
          <p:spPr>
            <a:xfrm>
              <a:off x="180000" y="39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nvGrpSpPr>
            <p:cNvPr id="30" name="Group 199"/>
            <p:cNvGrpSpPr/>
            <p:nvPr/>
          </p:nvGrpSpPr>
          <p:grpSpPr>
            <a:xfrm>
              <a:off x="3624349" y="2045144"/>
              <a:ext cx="108000" cy="180000"/>
              <a:chOff x="3617999" y="2032444"/>
              <a:chExt cx="108000" cy="180000"/>
            </a:xfrm>
          </p:grpSpPr>
          <p:cxnSp>
            <p:nvCxnSpPr>
              <p:cNvPr id="51" name="Straight Connector 192"/>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Group 190"/>
              <p:cNvGrpSpPr/>
              <p:nvPr/>
            </p:nvGrpSpPr>
            <p:grpSpPr>
              <a:xfrm>
                <a:off x="3617999" y="2032444"/>
                <a:ext cx="108000" cy="108000"/>
                <a:chOff x="2160000" y="2520000"/>
                <a:chExt cx="720000" cy="720000"/>
              </a:xfrm>
            </p:grpSpPr>
            <p:sp>
              <p:nvSpPr>
                <p:cNvPr id="53" name="Oval 18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4" name="Rectangle 18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1" name="Group 200"/>
            <p:cNvGrpSpPr/>
            <p:nvPr/>
          </p:nvGrpSpPr>
          <p:grpSpPr>
            <a:xfrm>
              <a:off x="786899" y="2053595"/>
              <a:ext cx="108000" cy="180000"/>
              <a:chOff x="3617999" y="2032444"/>
              <a:chExt cx="108000" cy="180000"/>
            </a:xfrm>
          </p:grpSpPr>
          <p:cxnSp>
            <p:nvCxnSpPr>
              <p:cNvPr id="47" name="Straight Connector 20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8" name="Group 202"/>
              <p:cNvGrpSpPr/>
              <p:nvPr/>
            </p:nvGrpSpPr>
            <p:grpSpPr>
              <a:xfrm>
                <a:off x="3617999" y="2032444"/>
                <a:ext cx="108000" cy="108000"/>
                <a:chOff x="2160000" y="2520000"/>
                <a:chExt cx="720000" cy="720000"/>
              </a:xfrm>
            </p:grpSpPr>
            <p:sp>
              <p:nvSpPr>
                <p:cNvPr id="49" name="Oval 20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0" name="Rectangle 20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2" name="Group 205"/>
            <p:cNvGrpSpPr/>
            <p:nvPr/>
          </p:nvGrpSpPr>
          <p:grpSpPr>
            <a:xfrm>
              <a:off x="3479549" y="4394030"/>
              <a:ext cx="108000" cy="180000"/>
              <a:chOff x="3617999" y="2032444"/>
              <a:chExt cx="108000" cy="180000"/>
            </a:xfrm>
          </p:grpSpPr>
          <p:cxnSp>
            <p:nvCxnSpPr>
              <p:cNvPr id="43" name="Straight Connector 20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4" name="Group 207"/>
              <p:cNvGrpSpPr/>
              <p:nvPr/>
            </p:nvGrpSpPr>
            <p:grpSpPr>
              <a:xfrm>
                <a:off x="3617999" y="2032444"/>
                <a:ext cx="108000" cy="108000"/>
                <a:chOff x="2160000" y="2520000"/>
                <a:chExt cx="720000" cy="720000"/>
              </a:xfrm>
            </p:grpSpPr>
            <p:sp>
              <p:nvSpPr>
                <p:cNvPr id="45" name="Oval 20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6" name="Rectangle 20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3" name="Group 210"/>
            <p:cNvGrpSpPr/>
            <p:nvPr/>
          </p:nvGrpSpPr>
          <p:grpSpPr>
            <a:xfrm>
              <a:off x="732899" y="4309761"/>
              <a:ext cx="108000" cy="180000"/>
              <a:chOff x="3617999" y="2032444"/>
              <a:chExt cx="108000" cy="180000"/>
            </a:xfrm>
          </p:grpSpPr>
          <p:cxnSp>
            <p:nvCxnSpPr>
              <p:cNvPr id="39" name="Straight Connector 21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Group 212"/>
              <p:cNvGrpSpPr/>
              <p:nvPr/>
            </p:nvGrpSpPr>
            <p:grpSpPr>
              <a:xfrm>
                <a:off x="3617999" y="2032444"/>
                <a:ext cx="108000" cy="108000"/>
                <a:chOff x="2160000" y="2520000"/>
                <a:chExt cx="720000" cy="720000"/>
              </a:xfrm>
            </p:grpSpPr>
            <p:sp>
              <p:nvSpPr>
                <p:cNvPr id="41" name="Oval 21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2" name="Rectangle 21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4" name="Group 215"/>
            <p:cNvGrpSpPr/>
            <p:nvPr/>
          </p:nvGrpSpPr>
          <p:grpSpPr>
            <a:xfrm>
              <a:off x="594152" y="4699033"/>
              <a:ext cx="108000" cy="180000"/>
              <a:chOff x="3617999" y="2032444"/>
              <a:chExt cx="108000" cy="180000"/>
            </a:xfrm>
          </p:grpSpPr>
          <p:cxnSp>
            <p:nvCxnSpPr>
              <p:cNvPr id="35" name="Straight Connector 21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6" name="Group 217"/>
              <p:cNvGrpSpPr/>
              <p:nvPr/>
            </p:nvGrpSpPr>
            <p:grpSpPr>
              <a:xfrm>
                <a:off x="3617999" y="2032444"/>
                <a:ext cx="108000" cy="108000"/>
                <a:chOff x="2160000" y="2520000"/>
                <a:chExt cx="720000" cy="720000"/>
              </a:xfrm>
            </p:grpSpPr>
            <p:sp>
              <p:nvSpPr>
                <p:cNvPr id="37" name="Oval 21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38" name="Rectangle 21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sp>
        <p:nvSpPr>
          <p:cNvPr id="78" name="Szamárfül 77"/>
          <p:cNvSpPr/>
          <p:nvPr/>
        </p:nvSpPr>
        <p:spPr>
          <a:xfrm rot="10800000">
            <a:off x="7760599" y="12745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76" name="Content Placeholder 2"/>
          <p:cNvSpPr txBox="1">
            <a:spLocks/>
          </p:cNvSpPr>
          <p:nvPr/>
        </p:nvSpPr>
        <p:spPr bwMode="auto">
          <a:xfrm>
            <a:off x="142875" y="857250"/>
            <a:ext cx="8858250" cy="5529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762536"/>
              </a:buClr>
              <a:buFont typeface="Wingdings"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2536"/>
              </a:buClr>
              <a:buFont typeface="Courier New" pitchFamily="49" charset="0"/>
              <a:buChar char="o"/>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2536"/>
              </a:buClr>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2536"/>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r>
              <a:rPr lang="hu-HU" dirty="0" smtClean="0"/>
              <a:t>„Szokásos” példánymodell</a:t>
            </a:r>
            <a:endParaRPr lang="hu-HU" dirty="0"/>
          </a:p>
        </p:txBody>
      </p:sp>
    </p:spTree>
    <p:extLst>
      <p:ext uri="{BB962C8B-B14F-4D97-AF65-F5344CB8AC3E}">
        <p14:creationId xmlns:p14="http://schemas.microsoft.com/office/powerpoint/2010/main" val="958737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 modell elemzése</a:t>
            </a:r>
            <a:endParaRPr lang="en-US" dirty="0"/>
          </a:p>
        </p:txBody>
      </p:sp>
      <p:grpSp>
        <p:nvGrpSpPr>
          <p:cNvPr id="5" name="Group 220"/>
          <p:cNvGrpSpPr/>
          <p:nvPr/>
        </p:nvGrpSpPr>
        <p:grpSpPr>
          <a:xfrm>
            <a:off x="6590227" y="748992"/>
            <a:ext cx="2553773" cy="1816011"/>
            <a:chOff x="180000" y="1440000"/>
            <a:chExt cx="4139998" cy="3960002"/>
          </a:xfrm>
        </p:grpSpPr>
        <p:sp>
          <p:nvSpPr>
            <p:cNvPr id="6" name="Arc 106"/>
            <p:cNvSpPr/>
            <p:nvPr/>
          </p:nvSpPr>
          <p:spPr>
            <a:xfrm flipV="1">
              <a:off x="1800000" y="3960000"/>
              <a:ext cx="2160000" cy="1440002"/>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7" name="Arc 107"/>
            <p:cNvSpPr/>
            <p:nvPr/>
          </p:nvSpPr>
          <p:spPr>
            <a:xfrm flipH="1" flipV="1">
              <a:off x="540000" y="3960000"/>
              <a:ext cx="2160000" cy="144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Arc 108"/>
            <p:cNvSpPr/>
            <p:nvPr/>
          </p:nvSpPr>
          <p:spPr>
            <a:xfrm flipH="1" flipV="1">
              <a:off x="540000" y="3960000"/>
              <a:ext cx="2160000" cy="720000"/>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9" name="Straight Connector 110"/>
            <p:cNvCxnSpPr/>
            <p:nvPr/>
          </p:nvCxnSpPr>
          <p:spPr>
            <a:xfrm>
              <a:off x="540000" y="2160000"/>
              <a:ext cx="0" cy="216000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111"/>
            <p:cNvCxnSpPr/>
            <p:nvPr/>
          </p:nvCxnSpPr>
          <p:spPr>
            <a:xfrm>
              <a:off x="3960000" y="2160000"/>
              <a:ext cx="0" cy="2520000"/>
            </a:xfrm>
            <a:prstGeom prst="line">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16"/>
            <p:cNvCxnSpPr/>
            <p:nvPr/>
          </p:nvCxnSpPr>
          <p:spPr>
            <a:xfrm>
              <a:off x="1620000" y="540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8"/>
            <p:cNvCxnSpPr/>
            <p:nvPr/>
          </p:nvCxnSpPr>
          <p:spPr>
            <a:xfrm>
              <a:off x="1620000" y="468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Arc 97"/>
            <p:cNvSpPr/>
            <p:nvPr/>
          </p:nvSpPr>
          <p:spPr>
            <a:xfrm>
              <a:off x="1800000" y="1440000"/>
              <a:ext cx="2160000" cy="1440001"/>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4" name="Arc 98"/>
            <p:cNvSpPr/>
            <p:nvPr/>
          </p:nvSpPr>
          <p:spPr>
            <a:xfrm flipH="1">
              <a:off x="540000" y="1440000"/>
              <a:ext cx="2160000" cy="1439999"/>
            </a:xfrm>
            <a:prstGeom prst="arc">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5" name="Straight Connector 102"/>
            <p:cNvCxnSpPr/>
            <p:nvPr/>
          </p:nvCxnSpPr>
          <p:spPr>
            <a:xfrm>
              <a:off x="1620000" y="144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04"/>
            <p:cNvCxnSpPr/>
            <p:nvPr/>
          </p:nvCxnSpPr>
          <p:spPr>
            <a:xfrm>
              <a:off x="1620000" y="2160000"/>
              <a:ext cx="1260000"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Arc 105"/>
            <p:cNvSpPr/>
            <p:nvPr/>
          </p:nvSpPr>
          <p:spPr>
            <a:xfrm flipV="1">
              <a:off x="1800000" y="3960000"/>
              <a:ext cx="2160000" cy="720001"/>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18" name="Arc 164"/>
            <p:cNvSpPr/>
            <p:nvPr/>
          </p:nvSpPr>
          <p:spPr>
            <a:xfrm flipV="1">
              <a:off x="1799999" y="3958552"/>
              <a:ext cx="2160000" cy="720001"/>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19" name="Straight Connector 167"/>
            <p:cNvCxnSpPr>
              <a:stCxn id="8" idx="2"/>
              <a:endCxn id="29" idx="4"/>
            </p:cNvCxnSpPr>
            <p:nvPr/>
          </p:nvCxnSpPr>
          <p:spPr>
            <a:xfrm>
              <a:off x="540000" y="4320000"/>
              <a:ext cx="0" cy="359999"/>
            </a:xfrm>
            <a:prstGeom prst="line">
              <a:avLst/>
            </a:prstGeom>
            <a:ln w="38100">
              <a:solidFill>
                <a:schemeClr val="accent1">
                  <a:shade val="95000"/>
                  <a:satMod val="105000"/>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Arc 170"/>
            <p:cNvSpPr/>
            <p:nvPr/>
          </p:nvSpPr>
          <p:spPr>
            <a:xfrm>
              <a:off x="180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1" name="Arc 171"/>
            <p:cNvSpPr/>
            <p:nvPr/>
          </p:nvSpPr>
          <p:spPr>
            <a:xfrm>
              <a:off x="180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2" name="Arc 174"/>
            <p:cNvSpPr/>
            <p:nvPr/>
          </p:nvSpPr>
          <p:spPr>
            <a:xfrm flipH="1">
              <a:off x="540000" y="2160000"/>
              <a:ext cx="2160000" cy="720000"/>
            </a:xfrm>
            <a:prstGeom prst="arc">
              <a:avLst>
                <a:gd name="adj1" fmla="val 20621786"/>
                <a:gd name="adj2" fmla="val 0"/>
              </a:avLst>
            </a:prstGeom>
            <a:ln w="38100">
              <a:solidFill>
                <a:schemeClr val="accent1">
                  <a:alpha val="3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23" name="Arc 175"/>
            <p:cNvSpPr/>
            <p:nvPr/>
          </p:nvSpPr>
          <p:spPr>
            <a:xfrm flipH="1">
              <a:off x="540000" y="2160000"/>
              <a:ext cx="2160000" cy="720000"/>
            </a:xfrm>
            <a:prstGeom prst="arc">
              <a:avLst>
                <a:gd name="adj1" fmla="val 16200000"/>
                <a:gd name="adj2" fmla="val 20617014"/>
              </a:avLst>
            </a:prstGeom>
            <a:ln w="38100">
              <a:solidFill>
                <a:schemeClr val="accent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grpSp>
          <p:nvGrpSpPr>
            <p:cNvPr id="24" name="Group 162"/>
            <p:cNvGrpSpPr/>
            <p:nvPr/>
          </p:nvGrpSpPr>
          <p:grpSpPr>
            <a:xfrm>
              <a:off x="1620000" y="1440000"/>
              <a:ext cx="1169998" cy="720000"/>
              <a:chOff x="1800000" y="1440000"/>
              <a:chExt cx="1169998" cy="720000"/>
            </a:xfrm>
            <a:effectLst>
              <a:outerShdw blurRad="50800" dist="38100" dir="5400000" algn="t" rotWithShape="0">
                <a:prstClr val="black">
                  <a:alpha val="40000"/>
                </a:prstClr>
              </a:outerShdw>
            </a:effectLst>
          </p:grpSpPr>
          <p:sp>
            <p:nvSpPr>
              <p:cNvPr id="65" name="Rectangle 145"/>
              <p:cNvSpPr/>
              <p:nvPr/>
            </p:nvSpPr>
            <p:spPr>
              <a:xfrm>
                <a:off x="2693175" y="1617104"/>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6" name="Rectangle 138"/>
              <p:cNvSpPr/>
              <p:nvPr/>
            </p:nvSpPr>
            <p:spPr>
              <a:xfrm>
                <a:off x="180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7" name="Oval 137"/>
              <p:cNvSpPr/>
              <p:nvPr/>
            </p:nvSpPr>
            <p:spPr>
              <a:xfrm>
                <a:off x="2069999"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8" name="Oval 136"/>
              <p:cNvSpPr/>
              <p:nvPr/>
            </p:nvSpPr>
            <p:spPr>
              <a:xfrm>
                <a:off x="180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9" name="Rectangle 139"/>
              <p:cNvSpPr/>
              <p:nvPr/>
            </p:nvSpPr>
            <p:spPr>
              <a:xfrm>
                <a:off x="2340000" y="1798552"/>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0" name="Oval 140"/>
              <p:cNvSpPr/>
              <p:nvPr/>
            </p:nvSpPr>
            <p:spPr>
              <a:xfrm>
                <a:off x="2610000" y="1979276"/>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1" name="Oval 141"/>
              <p:cNvSpPr/>
              <p:nvPr/>
            </p:nvSpPr>
            <p:spPr>
              <a:xfrm>
                <a:off x="2340000" y="1980000"/>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72" name="Straight Connector 143"/>
              <p:cNvCxnSpPr>
                <a:stCxn id="66" idx="3"/>
                <a:endCxn id="69" idx="1"/>
              </p:cNvCxnSpPr>
              <p:nvPr/>
            </p:nvCxnSpPr>
            <p:spPr>
              <a:xfrm>
                <a:off x="2249999" y="1888552"/>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Right Triangle 144"/>
              <p:cNvSpPr/>
              <p:nvPr/>
            </p:nvSpPr>
            <p:spPr>
              <a:xfrm>
                <a:off x="2789998" y="1798552"/>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74" name="Cloud 146"/>
              <p:cNvSpPr/>
              <p:nvPr/>
            </p:nvSpPr>
            <p:spPr>
              <a:xfrm>
                <a:off x="1980000" y="1440000"/>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nvGrpSpPr>
            <p:cNvPr id="25" name="Group 163"/>
            <p:cNvGrpSpPr/>
            <p:nvPr/>
          </p:nvGrpSpPr>
          <p:grpSpPr>
            <a:xfrm>
              <a:off x="1710002" y="3959277"/>
              <a:ext cx="1169998" cy="720000"/>
              <a:chOff x="1890002" y="3959277"/>
              <a:chExt cx="1169998" cy="720000"/>
            </a:xfrm>
            <a:effectLst>
              <a:outerShdw blurRad="50800" dist="38100" dir="5400000" algn="t" rotWithShape="0">
                <a:prstClr val="black">
                  <a:alpha val="40000"/>
                </a:prstClr>
              </a:outerShdw>
            </a:effectLst>
          </p:grpSpPr>
          <p:sp>
            <p:nvSpPr>
              <p:cNvPr id="55" name="Rectangle 152"/>
              <p:cNvSpPr/>
              <p:nvPr/>
            </p:nvSpPr>
            <p:spPr>
              <a:xfrm flipH="1">
                <a:off x="2072276" y="4136381"/>
                <a:ext cx="9454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6" name="Rectangle 153"/>
              <p:cNvSpPr/>
              <p:nvPr/>
            </p:nvSpPr>
            <p:spPr>
              <a:xfrm flipH="1">
                <a:off x="261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7" name="Oval 154"/>
              <p:cNvSpPr/>
              <p:nvPr/>
            </p:nvSpPr>
            <p:spPr>
              <a:xfrm flipH="1">
                <a:off x="2610001"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8" name="Oval 155"/>
              <p:cNvSpPr/>
              <p:nvPr/>
            </p:nvSpPr>
            <p:spPr>
              <a:xfrm flipH="1">
                <a:off x="288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9" name="Rectangle 156"/>
              <p:cNvSpPr/>
              <p:nvPr/>
            </p:nvSpPr>
            <p:spPr>
              <a:xfrm flipH="1">
                <a:off x="2070001" y="4317829"/>
                <a:ext cx="449999" cy="180000"/>
              </a:xfrm>
              <a:prstGeom prst="rect">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0" name="Oval 157"/>
              <p:cNvSpPr/>
              <p:nvPr/>
            </p:nvSpPr>
            <p:spPr>
              <a:xfrm flipH="1">
                <a:off x="2070000" y="4498553"/>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1" name="Oval 158"/>
              <p:cNvSpPr/>
              <p:nvPr/>
            </p:nvSpPr>
            <p:spPr>
              <a:xfrm flipH="1">
                <a:off x="2340000" y="4499277"/>
                <a:ext cx="180000" cy="180000"/>
              </a:xfrm>
              <a:prstGeom prst="ellips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cxnSp>
            <p:nvCxnSpPr>
              <p:cNvPr id="62" name="Straight Connector 159"/>
              <p:cNvCxnSpPr>
                <a:stCxn id="56" idx="3"/>
                <a:endCxn id="59" idx="1"/>
              </p:cNvCxnSpPr>
              <p:nvPr/>
            </p:nvCxnSpPr>
            <p:spPr>
              <a:xfrm flipH="1">
                <a:off x="2520000" y="4407829"/>
                <a:ext cx="900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Right Triangle 160"/>
              <p:cNvSpPr/>
              <p:nvPr/>
            </p:nvSpPr>
            <p:spPr>
              <a:xfrm flipH="1">
                <a:off x="1890002" y="4317829"/>
                <a:ext cx="180000" cy="180000"/>
              </a:xfrm>
              <a:prstGeom prst="rtTriangle">
                <a:avLst/>
              </a:prstGeom>
              <a:solidFill>
                <a:schemeClr val="bg2"/>
              </a:solidFill>
              <a:ln w="38100">
                <a:solidFill>
                  <a:schemeClr val="accent1"/>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64" name="Cloud 161"/>
              <p:cNvSpPr/>
              <p:nvPr/>
            </p:nvSpPr>
            <p:spPr>
              <a:xfrm flipH="1">
                <a:off x="2160000" y="3959277"/>
                <a:ext cx="720000" cy="179457"/>
              </a:xfrm>
              <a:prstGeom prst="cloud">
                <a:avLst/>
              </a:prstGeom>
              <a:solidFill>
                <a:schemeClr val="bg2">
                  <a:alpha val="20000"/>
                </a:schemeClr>
              </a:solidFill>
              <a:ln w="38100">
                <a:solidFill>
                  <a:schemeClr val="accent1">
                    <a:alpha val="20000"/>
                  </a:schemeClr>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sp>
          <p:nvSpPr>
            <p:cNvPr id="26" name="Oval 130"/>
            <p:cNvSpPr/>
            <p:nvPr/>
          </p:nvSpPr>
          <p:spPr>
            <a:xfrm>
              <a:off x="3599998"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7" name="Oval 131"/>
            <p:cNvSpPr/>
            <p:nvPr/>
          </p:nvSpPr>
          <p:spPr>
            <a:xfrm>
              <a:off x="3599998" y="3959277"/>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8" name="Oval 133"/>
            <p:cNvSpPr/>
            <p:nvPr/>
          </p:nvSpPr>
          <p:spPr>
            <a:xfrm>
              <a:off x="180000" y="21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29" name="Oval 134"/>
            <p:cNvSpPr/>
            <p:nvPr/>
          </p:nvSpPr>
          <p:spPr>
            <a:xfrm>
              <a:off x="180000" y="3960000"/>
              <a:ext cx="720000" cy="719999"/>
            </a:xfrm>
            <a:prstGeom prst="ellipse">
              <a:avLst/>
            </a:prstGeom>
            <a:noFill/>
            <a:ln w="38100">
              <a:solidFill>
                <a:schemeClr val="accent4"/>
              </a:solidFill>
            </a:ln>
            <a:effectLst>
              <a:outerShdw blurRad="50800" dist="38100" dir="5400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nvGrpSpPr>
            <p:cNvPr id="30" name="Group 199"/>
            <p:cNvGrpSpPr/>
            <p:nvPr/>
          </p:nvGrpSpPr>
          <p:grpSpPr>
            <a:xfrm>
              <a:off x="3624349" y="2045144"/>
              <a:ext cx="108000" cy="180000"/>
              <a:chOff x="3617999" y="2032444"/>
              <a:chExt cx="108000" cy="180000"/>
            </a:xfrm>
          </p:grpSpPr>
          <p:cxnSp>
            <p:nvCxnSpPr>
              <p:cNvPr id="51" name="Straight Connector 192"/>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2" name="Group 190"/>
              <p:cNvGrpSpPr/>
              <p:nvPr/>
            </p:nvGrpSpPr>
            <p:grpSpPr>
              <a:xfrm>
                <a:off x="3617999" y="2032444"/>
                <a:ext cx="108000" cy="108000"/>
                <a:chOff x="2160000" y="2520000"/>
                <a:chExt cx="720000" cy="720000"/>
              </a:xfrm>
            </p:grpSpPr>
            <p:sp>
              <p:nvSpPr>
                <p:cNvPr id="53" name="Oval 18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4" name="Rectangle 18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1" name="Group 200"/>
            <p:cNvGrpSpPr/>
            <p:nvPr/>
          </p:nvGrpSpPr>
          <p:grpSpPr>
            <a:xfrm>
              <a:off x="786899" y="2053595"/>
              <a:ext cx="108000" cy="180000"/>
              <a:chOff x="3617999" y="2032444"/>
              <a:chExt cx="108000" cy="180000"/>
            </a:xfrm>
          </p:grpSpPr>
          <p:cxnSp>
            <p:nvCxnSpPr>
              <p:cNvPr id="47" name="Straight Connector 20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8" name="Group 202"/>
              <p:cNvGrpSpPr/>
              <p:nvPr/>
            </p:nvGrpSpPr>
            <p:grpSpPr>
              <a:xfrm>
                <a:off x="3617999" y="2032444"/>
                <a:ext cx="108000" cy="108000"/>
                <a:chOff x="2160000" y="2520000"/>
                <a:chExt cx="720000" cy="720000"/>
              </a:xfrm>
            </p:grpSpPr>
            <p:sp>
              <p:nvSpPr>
                <p:cNvPr id="49" name="Oval 20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50" name="Rectangle 20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2" name="Group 205"/>
            <p:cNvGrpSpPr/>
            <p:nvPr/>
          </p:nvGrpSpPr>
          <p:grpSpPr>
            <a:xfrm>
              <a:off x="3479549" y="4394030"/>
              <a:ext cx="108000" cy="180000"/>
              <a:chOff x="3617999" y="2032444"/>
              <a:chExt cx="108000" cy="180000"/>
            </a:xfrm>
          </p:grpSpPr>
          <p:cxnSp>
            <p:nvCxnSpPr>
              <p:cNvPr id="43" name="Straight Connector 20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4" name="Group 207"/>
              <p:cNvGrpSpPr/>
              <p:nvPr/>
            </p:nvGrpSpPr>
            <p:grpSpPr>
              <a:xfrm>
                <a:off x="3617999" y="2032444"/>
                <a:ext cx="108000" cy="108000"/>
                <a:chOff x="2160000" y="2520000"/>
                <a:chExt cx="720000" cy="720000"/>
              </a:xfrm>
            </p:grpSpPr>
            <p:sp>
              <p:nvSpPr>
                <p:cNvPr id="45" name="Oval 20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6" name="Rectangle 20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3" name="Group 210"/>
            <p:cNvGrpSpPr/>
            <p:nvPr/>
          </p:nvGrpSpPr>
          <p:grpSpPr>
            <a:xfrm>
              <a:off x="732899" y="4309761"/>
              <a:ext cx="108000" cy="180000"/>
              <a:chOff x="3617999" y="2032444"/>
              <a:chExt cx="108000" cy="180000"/>
            </a:xfrm>
          </p:grpSpPr>
          <p:cxnSp>
            <p:nvCxnSpPr>
              <p:cNvPr id="39" name="Straight Connector 211"/>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Group 212"/>
              <p:cNvGrpSpPr/>
              <p:nvPr/>
            </p:nvGrpSpPr>
            <p:grpSpPr>
              <a:xfrm>
                <a:off x="3617999" y="2032444"/>
                <a:ext cx="108000" cy="108000"/>
                <a:chOff x="2160000" y="2520000"/>
                <a:chExt cx="720000" cy="720000"/>
              </a:xfrm>
            </p:grpSpPr>
            <p:sp>
              <p:nvSpPr>
                <p:cNvPr id="41" name="Oval 213"/>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42" name="Rectangle 214"/>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nvGrpSpPr>
            <p:cNvPr id="34" name="Group 215"/>
            <p:cNvGrpSpPr/>
            <p:nvPr/>
          </p:nvGrpSpPr>
          <p:grpSpPr>
            <a:xfrm>
              <a:off x="594152" y="4699033"/>
              <a:ext cx="108000" cy="180000"/>
              <a:chOff x="3617999" y="2032444"/>
              <a:chExt cx="108000" cy="180000"/>
            </a:xfrm>
          </p:grpSpPr>
          <p:cxnSp>
            <p:nvCxnSpPr>
              <p:cNvPr id="35" name="Straight Connector 216"/>
              <p:cNvCxnSpPr/>
              <p:nvPr/>
            </p:nvCxnSpPr>
            <p:spPr>
              <a:xfrm>
                <a:off x="3671999" y="2086444"/>
                <a:ext cx="0" cy="1260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36" name="Group 217"/>
              <p:cNvGrpSpPr/>
              <p:nvPr/>
            </p:nvGrpSpPr>
            <p:grpSpPr>
              <a:xfrm>
                <a:off x="3617999" y="2032444"/>
                <a:ext cx="108000" cy="108000"/>
                <a:chOff x="2160000" y="2520000"/>
                <a:chExt cx="720000" cy="720000"/>
              </a:xfrm>
            </p:grpSpPr>
            <p:sp>
              <p:nvSpPr>
                <p:cNvPr id="37" name="Oval 218"/>
                <p:cNvSpPr/>
                <p:nvPr/>
              </p:nvSpPr>
              <p:spPr>
                <a:xfrm>
                  <a:off x="2160000" y="2520000"/>
                  <a:ext cx="720000" cy="720000"/>
                </a:xfrm>
                <a:prstGeom prst="ellipse">
                  <a:avLst/>
                </a:prstGeom>
                <a:solidFill>
                  <a:srgbClr val="FF0000"/>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sp>
              <p:nvSpPr>
                <p:cNvPr id="38" name="Rectangle 219"/>
                <p:cNvSpPr/>
                <p:nvPr/>
              </p:nvSpPr>
              <p:spPr>
                <a:xfrm>
                  <a:off x="2232000" y="2808000"/>
                  <a:ext cx="576000" cy="144000"/>
                </a:xfrm>
                <a:prstGeom prst="rect">
                  <a:avLst/>
                </a:prstGeom>
                <a:solidFill>
                  <a:schemeClr val="bg1"/>
                </a:solidFill>
                <a:ln w="38100">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hu-HU" sz="2400" dirty="0" err="1">
                    <a:solidFill>
                      <a:schemeClr val="tx2"/>
                    </a:solidFill>
                  </a:endParaRPr>
                </a:p>
              </p:txBody>
            </p:sp>
          </p:grpSp>
        </p:grpSp>
      </p:grpSp>
      <p:sp>
        <p:nvSpPr>
          <p:cNvPr id="78" name="Szamárfül 77"/>
          <p:cNvSpPr/>
          <p:nvPr/>
        </p:nvSpPr>
        <p:spPr>
          <a:xfrm rot="10800000">
            <a:off x="7760599" y="1274537"/>
            <a:ext cx="877892" cy="434072"/>
          </a:xfrm>
          <a:prstGeom prst="foldedCorner">
            <a:avLst>
              <a:gd name="adj" fmla="val 50000"/>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r>
              <a:rPr lang="hu-HU" sz="2400" dirty="0" smtClean="0">
                <a:ln>
                  <a:solidFill>
                    <a:schemeClr val="tx1"/>
                  </a:solidFill>
                </a:ln>
                <a:solidFill>
                  <a:schemeClr val="tx1"/>
                </a:solidFill>
              </a:rPr>
              <a:t>PR</a:t>
            </a:r>
            <a:endParaRPr lang="en-US" sz="2400" dirty="0" err="1">
              <a:ln>
                <a:solidFill>
                  <a:schemeClr val="tx1"/>
                </a:solidFill>
              </a:ln>
              <a:solidFill>
                <a:schemeClr val="tx1"/>
              </a:solidFill>
            </a:endParaRPr>
          </a:p>
        </p:txBody>
      </p:sp>
      <p:sp>
        <p:nvSpPr>
          <p:cNvPr id="3" name="Content Placeholder 2"/>
          <p:cNvSpPr>
            <a:spLocks noGrp="1"/>
          </p:cNvSpPr>
          <p:nvPr>
            <p:ph idx="1"/>
          </p:nvPr>
        </p:nvSpPr>
        <p:spPr/>
        <p:txBody>
          <a:bodyPr/>
          <a:lstStyle/>
          <a:p>
            <a:r>
              <a:rPr lang="hu-HU" dirty="0" smtClean="0"/>
              <a:t>Lépések kielemezhetőek</a:t>
            </a:r>
            <a:endParaRPr lang="hu-HU" dirty="0"/>
          </a:p>
        </p:txBody>
      </p:sp>
      <p:pic>
        <p:nvPicPr>
          <p:cNvPr id="79" name="Picture 78"/>
          <p:cNvPicPr>
            <a:picLocks noChangeAspect="1"/>
          </p:cNvPicPr>
          <p:nvPr/>
        </p:nvPicPr>
        <p:blipFill>
          <a:blip r:embed="rId3"/>
          <a:stretch>
            <a:fillRect/>
          </a:stretch>
        </p:blipFill>
        <p:spPr>
          <a:xfrm>
            <a:off x="0" y="2927559"/>
            <a:ext cx="9144000" cy="2764886"/>
          </a:xfrm>
          <a:prstGeom prst="rect">
            <a:avLst/>
          </a:prstGeom>
        </p:spPr>
      </p:pic>
    </p:spTree>
    <p:extLst>
      <p:ext uri="{BB962C8B-B14F-4D97-AF65-F5344CB8AC3E}">
        <p14:creationId xmlns:p14="http://schemas.microsoft.com/office/powerpoint/2010/main" val="353581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TSRG presentation">
  <a:themeElements>
    <a:clrScheme name="1. egyéni séma">
      <a:dk1>
        <a:srgbClr val="000000"/>
      </a:dk1>
      <a:lt1>
        <a:srgbClr val="FFFFFF"/>
      </a:lt1>
      <a:dk2>
        <a:srgbClr val="FFFFFF"/>
      </a:dk2>
      <a:lt2>
        <a:srgbClr val="B83A55"/>
      </a:lt2>
      <a:accent1>
        <a:srgbClr val="762536"/>
      </a:accent1>
      <a:accent2>
        <a:srgbClr val="00B0F0"/>
      </a:accent2>
      <a:accent3>
        <a:srgbClr val="007D00"/>
      </a:accent3>
      <a:accent4>
        <a:srgbClr val="002060"/>
      </a:accent4>
      <a:accent5>
        <a:srgbClr val="FFC000"/>
      </a:accent5>
      <a:accent6>
        <a:srgbClr val="929598"/>
      </a:accent6>
      <a:hlink>
        <a:srgbClr val="0038AE"/>
      </a:hlink>
      <a:folHlink>
        <a:srgbClr val="003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a:solidFill>
            <a:schemeClr val="accent1"/>
          </a:solidFill>
        </a:ln>
        <a:effectLst>
          <a:outerShdw blurRad="50800" dist="38100" dir="5400000" algn="t" rotWithShape="0">
            <a:prstClr val="black">
              <a:alpha val="4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err="1">
            <a:solidFill>
              <a:schemeClr val="tx2"/>
            </a:solidFill>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raClrScheme>
      <a:clrScheme name="bme_ftsrg_hun_micskeiz_new_v6 1">
        <a:dk1>
          <a:srgbClr val="621E0F"/>
        </a:dk1>
        <a:lt1>
          <a:srgbClr val="FFFFFF"/>
        </a:lt1>
        <a:dk2>
          <a:srgbClr val="000000"/>
        </a:dk2>
        <a:lt2>
          <a:srgbClr val="FFFFFF"/>
        </a:lt2>
        <a:accent1>
          <a:srgbClr val="F9DD2F"/>
        </a:accent1>
        <a:accent2>
          <a:srgbClr val="E67300"/>
        </a:accent2>
        <a:accent3>
          <a:srgbClr val="AAAAAA"/>
        </a:accent3>
        <a:accent4>
          <a:srgbClr val="DADADA"/>
        </a:accent4>
        <a:accent5>
          <a:srgbClr val="FBEBAD"/>
        </a:accent5>
        <a:accent6>
          <a:srgbClr val="D06800"/>
        </a:accent6>
        <a:hlink>
          <a:srgbClr val="0038AE"/>
        </a:hlink>
        <a:folHlink>
          <a:srgbClr val="0038AE"/>
        </a:folHlink>
      </a:clrScheme>
      <a:clrMap bg1="dk2" tx1="lt1" bg2="dk1" tx2="lt2" accent1="accent1" accent2="accent2" accent3="accent3" accent4="accent4" accent5="accent5" accent6="accent6" hlink="hlink" folHlink="folHlink"/>
    </a:extraClrScheme>
    <a:extraClrScheme>
      <a:clrScheme name="bme_ftsrg_hun_micskeiz_new_v6 2">
        <a:dk1>
          <a:srgbClr val="0099FF"/>
        </a:dk1>
        <a:lt1>
          <a:srgbClr val="FFFFFF"/>
        </a:lt1>
        <a:dk2>
          <a:srgbClr val="000000"/>
        </a:dk2>
        <a:lt2>
          <a:srgbClr val="FFFF99"/>
        </a:lt2>
        <a:accent1>
          <a:srgbClr val="762536"/>
        </a:accent1>
        <a:accent2>
          <a:srgbClr val="81511D"/>
        </a:accent2>
        <a:accent3>
          <a:srgbClr val="AAAAAA"/>
        </a:accent3>
        <a:accent4>
          <a:srgbClr val="DADADA"/>
        </a:accent4>
        <a:accent5>
          <a:srgbClr val="BDACAE"/>
        </a:accent5>
        <a:accent6>
          <a:srgbClr val="744919"/>
        </a:accent6>
        <a:hlink>
          <a:srgbClr val="002060"/>
        </a:hlink>
        <a:folHlink>
          <a:srgbClr val="002060"/>
        </a:folHlink>
      </a:clrScheme>
      <a:clrMap bg1="dk2" tx1="lt1" bg2="dk1" tx2="lt2" accent1="accent1" accent2="accent2" accent3="accent3" accent4="accent4" accent5="accent5" accent6="accent6" hlink="hlink" folHlink="folHlink"/>
    </a:extraClrScheme>
    <a:extraClrScheme>
      <a:clrScheme name="bme_ftsrg_hun_micskeiz_new_v6 3">
        <a:dk1>
          <a:srgbClr val="000000"/>
        </a:dk1>
        <a:lt1>
          <a:srgbClr val="FFFFFF"/>
        </a:lt1>
        <a:dk2>
          <a:srgbClr val="000000"/>
        </a:dk2>
        <a:lt2>
          <a:srgbClr val="FFFFFF"/>
        </a:lt2>
        <a:accent1>
          <a:srgbClr val="FF3300"/>
        </a:accent1>
        <a:accent2>
          <a:srgbClr val="00B686"/>
        </a:accent2>
        <a:accent3>
          <a:srgbClr val="AAAAAA"/>
        </a:accent3>
        <a:accent4>
          <a:srgbClr val="DADADA"/>
        </a:accent4>
        <a:accent5>
          <a:srgbClr val="FFADAA"/>
        </a:accent5>
        <a:accent6>
          <a:srgbClr val="00A579"/>
        </a:accent6>
        <a:hlink>
          <a:srgbClr val="0098CE"/>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SRG print">
  <a:themeElements>
    <a:clrScheme name="3. egyéni séma">
      <a:dk1>
        <a:srgbClr val="000000"/>
      </a:dk1>
      <a:lt1>
        <a:srgbClr val="FFFFFF"/>
      </a:lt1>
      <a:dk2>
        <a:srgbClr val="000000"/>
      </a:dk2>
      <a:lt2>
        <a:srgbClr val="FFFFFF"/>
      </a:lt2>
      <a:accent1>
        <a:srgbClr val="000000"/>
      </a:accent1>
      <a:accent2>
        <a:srgbClr val="929598"/>
      </a:accent2>
      <a:accent3>
        <a:srgbClr val="929598"/>
      </a:accent3>
      <a:accent4>
        <a:srgbClr val="929598"/>
      </a:accent4>
      <a:accent5>
        <a:srgbClr val="929598"/>
      </a:accent5>
      <a:accent6>
        <a:srgbClr val="929598"/>
      </a:accent6>
      <a:hlink>
        <a:srgbClr val="0038AE"/>
      </a:hlink>
      <a:folHlink>
        <a:srgbClr val="003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a:solidFill>
            <a:schemeClr val="accent1"/>
          </a:solidFill>
        </a:ln>
        <a:effectLst>
          <a:outerShdw blurRad="50800" dist="38100" dir="5400000" algn="t" rotWithShape="0">
            <a:prstClr val="black">
              <a:alpha val="4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tx2"/>
            </a:solidFill>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raClrScheme>
      <a:clrScheme name="bme_ftsrg_hun_micskeiz_new_v6 1">
        <a:dk1>
          <a:srgbClr val="621E0F"/>
        </a:dk1>
        <a:lt1>
          <a:srgbClr val="FFFFFF"/>
        </a:lt1>
        <a:dk2>
          <a:srgbClr val="000000"/>
        </a:dk2>
        <a:lt2>
          <a:srgbClr val="FFFFFF"/>
        </a:lt2>
        <a:accent1>
          <a:srgbClr val="F9DD2F"/>
        </a:accent1>
        <a:accent2>
          <a:srgbClr val="E67300"/>
        </a:accent2>
        <a:accent3>
          <a:srgbClr val="AAAAAA"/>
        </a:accent3>
        <a:accent4>
          <a:srgbClr val="DADADA"/>
        </a:accent4>
        <a:accent5>
          <a:srgbClr val="FBEBAD"/>
        </a:accent5>
        <a:accent6>
          <a:srgbClr val="D06800"/>
        </a:accent6>
        <a:hlink>
          <a:srgbClr val="0038AE"/>
        </a:hlink>
        <a:folHlink>
          <a:srgbClr val="0038AE"/>
        </a:folHlink>
      </a:clrScheme>
      <a:clrMap bg1="dk2" tx1="lt1" bg2="dk1" tx2="lt2" accent1="accent1" accent2="accent2" accent3="accent3" accent4="accent4" accent5="accent5" accent6="accent6" hlink="hlink" folHlink="folHlink"/>
    </a:extraClrScheme>
    <a:extraClrScheme>
      <a:clrScheme name="bme_ftsrg_hun_micskeiz_new_v6 2">
        <a:dk1>
          <a:srgbClr val="0099FF"/>
        </a:dk1>
        <a:lt1>
          <a:srgbClr val="FFFFFF"/>
        </a:lt1>
        <a:dk2>
          <a:srgbClr val="000000"/>
        </a:dk2>
        <a:lt2>
          <a:srgbClr val="FFFF99"/>
        </a:lt2>
        <a:accent1>
          <a:srgbClr val="762536"/>
        </a:accent1>
        <a:accent2>
          <a:srgbClr val="81511D"/>
        </a:accent2>
        <a:accent3>
          <a:srgbClr val="AAAAAA"/>
        </a:accent3>
        <a:accent4>
          <a:srgbClr val="DADADA"/>
        </a:accent4>
        <a:accent5>
          <a:srgbClr val="BDACAE"/>
        </a:accent5>
        <a:accent6>
          <a:srgbClr val="744919"/>
        </a:accent6>
        <a:hlink>
          <a:srgbClr val="002060"/>
        </a:hlink>
        <a:folHlink>
          <a:srgbClr val="002060"/>
        </a:folHlink>
      </a:clrScheme>
      <a:clrMap bg1="dk2" tx1="lt1" bg2="dk1" tx2="lt2" accent1="accent1" accent2="accent2" accent3="accent3" accent4="accent4" accent5="accent5" accent6="accent6" hlink="hlink" folHlink="folHlink"/>
    </a:extraClrScheme>
    <a:extraClrScheme>
      <a:clrScheme name="bme_ftsrg_hun_micskeiz_new_v6 3">
        <a:dk1>
          <a:srgbClr val="000000"/>
        </a:dk1>
        <a:lt1>
          <a:srgbClr val="FFFFFF"/>
        </a:lt1>
        <a:dk2>
          <a:srgbClr val="000000"/>
        </a:dk2>
        <a:lt2>
          <a:srgbClr val="FFFFFF"/>
        </a:lt2>
        <a:accent1>
          <a:srgbClr val="FF3300"/>
        </a:accent1>
        <a:accent2>
          <a:srgbClr val="00B686"/>
        </a:accent2>
        <a:accent3>
          <a:srgbClr val="AAAAAA"/>
        </a:accent3>
        <a:accent4>
          <a:srgbClr val="DADADA"/>
        </a:accent4>
        <a:accent5>
          <a:srgbClr val="FFADAA"/>
        </a:accent5>
        <a:accent6>
          <a:srgbClr val="00A579"/>
        </a:accent6>
        <a:hlink>
          <a:srgbClr val="0098CE"/>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15445</TotalTime>
  <Words>1249</Words>
  <Application>Microsoft Office PowerPoint</Application>
  <PresentationFormat>Diavetítés a képernyőre (4:3 oldalarány)</PresentationFormat>
  <Paragraphs>253</Paragraphs>
  <Slides>18</Slides>
  <Notes>18</Notes>
  <HiddenSlides>0</HiddenSlides>
  <MMClips>0</MMClips>
  <ScaleCrop>false</ScaleCrop>
  <HeadingPairs>
    <vt:vector size="6" baseType="variant">
      <vt:variant>
        <vt:lpstr>Használt betűtípusok</vt:lpstr>
      </vt:variant>
      <vt:variant>
        <vt:i4>4</vt:i4>
      </vt:variant>
      <vt:variant>
        <vt:lpstr>Téma</vt:lpstr>
      </vt:variant>
      <vt:variant>
        <vt:i4>2</vt:i4>
      </vt:variant>
      <vt:variant>
        <vt:lpstr>Diacímek</vt:lpstr>
      </vt:variant>
      <vt:variant>
        <vt:i4>18</vt:i4>
      </vt:variant>
    </vt:vector>
  </HeadingPairs>
  <TitlesOfParts>
    <vt:vector size="24" baseType="lpstr">
      <vt:lpstr>Arial</vt:lpstr>
      <vt:lpstr>Calibri</vt:lpstr>
      <vt:lpstr>Courier New</vt:lpstr>
      <vt:lpstr>Wingdings</vt:lpstr>
      <vt:lpstr>FTSRG presentation</vt:lpstr>
      <vt:lpstr>FTSRG print</vt:lpstr>
      <vt:lpstr>HF3: Diszkrét esemény alapú szimulátor</vt:lpstr>
      <vt:lpstr>Strukturális modell (ismétlés)</vt:lpstr>
      <vt:lpstr>Példánymodell (ismétlés)</vt:lpstr>
      <vt:lpstr>Dinamikus metamodell (ismétlés)</vt:lpstr>
      <vt:lpstr>3. Házi feladat megoldása</vt:lpstr>
      <vt:lpstr>DESMO-J Események</vt:lpstr>
      <vt:lpstr>Esemény végrehajtása</vt:lpstr>
      <vt:lpstr>Egy modell elemzése</vt:lpstr>
      <vt:lpstr>Egy modell elemzése</vt:lpstr>
      <vt:lpstr>Egy modell elemzése</vt:lpstr>
      <vt:lpstr>Szimuláció, mint plugin</vt:lpstr>
      <vt:lpstr>Összefoglalás</vt:lpstr>
      <vt:lpstr>Összefoglalás</vt:lpstr>
      <vt:lpstr>Összefoglalás</vt:lpstr>
      <vt:lpstr>Összefoglalás</vt:lpstr>
      <vt:lpstr>Összefoglalás</vt:lpstr>
      <vt:lpstr>Összefoglalás</vt:lpstr>
      <vt:lpstr>Összefoglalás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szarnyasg</dc:creator>
  <cp:lastModifiedBy>Rebus</cp:lastModifiedBy>
  <cp:revision>2196</cp:revision>
  <dcterms:created xsi:type="dcterms:W3CDTF">2013-06-08T09:47:17Z</dcterms:created>
  <dcterms:modified xsi:type="dcterms:W3CDTF">2015-05-27T07:59:02Z</dcterms:modified>
</cp:coreProperties>
</file>