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60" r:id="rId5"/>
    <p:sldId id="332" r:id="rId6"/>
    <p:sldId id="325" r:id="rId7"/>
    <p:sldId id="327" r:id="rId8"/>
    <p:sldId id="328" r:id="rId9"/>
    <p:sldId id="329" r:id="rId10"/>
    <p:sldId id="259" r:id="rId11"/>
    <p:sldId id="333" r:id="rId12"/>
    <p:sldId id="262" r:id="rId13"/>
    <p:sldId id="263" r:id="rId14"/>
    <p:sldId id="265" r:id="rId15"/>
    <p:sldId id="264" r:id="rId16"/>
    <p:sldId id="266" r:id="rId17"/>
    <p:sldId id="314" r:id="rId18"/>
    <p:sldId id="268" r:id="rId19"/>
    <p:sldId id="274" r:id="rId20"/>
    <p:sldId id="275" r:id="rId21"/>
    <p:sldId id="269" r:id="rId22"/>
    <p:sldId id="277" r:id="rId23"/>
    <p:sldId id="273" r:id="rId24"/>
    <p:sldId id="282" r:id="rId25"/>
    <p:sldId id="283" r:id="rId26"/>
    <p:sldId id="284" r:id="rId27"/>
    <p:sldId id="281" r:id="rId28"/>
    <p:sldId id="287" r:id="rId29"/>
    <p:sldId id="304" r:id="rId30"/>
    <p:sldId id="324" r:id="rId31"/>
    <p:sldId id="323" r:id="rId32"/>
    <p:sldId id="306" r:id="rId33"/>
    <p:sldId id="311" r:id="rId34"/>
    <p:sldId id="312" r:id="rId35"/>
    <p:sldId id="313" r:id="rId36"/>
    <p:sldId id="310" r:id="rId37"/>
    <p:sldId id="307" r:id="rId38"/>
    <p:sldId id="308" r:id="rId39"/>
    <p:sldId id="309" r:id="rId40"/>
    <p:sldId id="335" r:id="rId41"/>
    <p:sldId id="270" r:id="rId42"/>
    <p:sldId id="288" r:id="rId43"/>
    <p:sldId id="271" r:id="rId44"/>
    <p:sldId id="289" r:id="rId45"/>
    <p:sldId id="290" r:id="rId46"/>
    <p:sldId id="272" r:id="rId47"/>
    <p:sldId id="291" r:id="rId48"/>
    <p:sldId id="293" r:id="rId49"/>
    <p:sldId id="292" r:id="rId50"/>
    <p:sldId id="294" r:id="rId51"/>
    <p:sldId id="295" r:id="rId52"/>
    <p:sldId id="296" r:id="rId53"/>
    <p:sldId id="334" r:id="rId54"/>
    <p:sldId id="298" r:id="rId55"/>
    <p:sldId id="299" r:id="rId56"/>
    <p:sldId id="301" r:id="rId57"/>
    <p:sldId id="302" r:id="rId58"/>
    <p:sldId id="303" r:id="rId59"/>
    <p:sldId id="316" r:id="rId60"/>
    <p:sldId id="317" r:id="rId61"/>
    <p:sldId id="318" r:id="rId62"/>
    <p:sldId id="341" r:id="rId63"/>
    <p:sldId id="267" r:id="rId64"/>
    <p:sldId id="336" r:id="rId65"/>
    <p:sldId id="315" r:id="rId66"/>
    <p:sldId id="338" r:id="rId67"/>
    <p:sldId id="337" r:id="rId68"/>
    <p:sldId id="339" r:id="rId69"/>
    <p:sldId id="319" r:id="rId70"/>
    <p:sldId id="320" r:id="rId71"/>
    <p:sldId id="321" r:id="rId72"/>
    <p:sldId id="322" r:id="rId73"/>
    <p:sldId id="340" r:id="rId7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9" autoAdjust="0"/>
    <p:restoredTop sz="80410" autoAdjust="0"/>
  </p:normalViewPr>
  <p:slideViewPr>
    <p:cSldViewPr snapToGrid="0">
      <p:cViewPr varScale="1">
        <p:scale>
          <a:sx n="78" d="100"/>
          <a:sy n="78" d="100"/>
        </p:scale>
        <p:origin x="63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6D54-377D-45C9-ABA2-3EEAA824AFBF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C4FA7-4EE7-4181-925E-A69A4DD55C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50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So-</a:t>
            </a:r>
            <a:r>
              <a:rPr lang="nb-NO" dirty="0" err="1" smtClean="0"/>
              <a:t>called</a:t>
            </a:r>
            <a:r>
              <a:rPr lang="nb-NO" dirty="0" smtClean="0"/>
              <a:t> «</a:t>
            </a:r>
            <a:r>
              <a:rPr lang="nb-NO" dirty="0" err="1" smtClean="0"/>
              <a:t>object-relational</a:t>
            </a:r>
            <a:r>
              <a:rPr lang="nb-NO" baseline="0" dirty="0" smtClean="0"/>
              <a:t> </a:t>
            </a:r>
            <a:r>
              <a:rPr lang="nb-NO" dirty="0" err="1" smtClean="0"/>
              <a:t>impedance</a:t>
            </a:r>
            <a:r>
              <a:rPr lang="nb-NO" baseline="0" dirty="0" smtClean="0"/>
              <a:t> mismatch»…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6904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DB </a:t>
            </a:r>
            <a:r>
              <a:rPr lang="nb-NO" dirty="0" err="1" smtClean="0"/>
              <a:t>config</a:t>
            </a:r>
            <a:r>
              <a:rPr lang="nb-NO" dirty="0" smtClean="0"/>
              <a:t>: Connection </a:t>
            </a:r>
            <a:r>
              <a:rPr lang="nb-NO" dirty="0" err="1" smtClean="0"/>
              <a:t>string</a:t>
            </a:r>
            <a:r>
              <a:rPr lang="nb-NO" dirty="0" smtClean="0"/>
              <a:t>, </a:t>
            </a:r>
            <a:r>
              <a:rPr lang="nb-NO" dirty="0" err="1" smtClean="0"/>
              <a:t>authentication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, </a:t>
            </a:r>
            <a:r>
              <a:rPr lang="nb-NO" dirty="0" err="1" smtClean="0"/>
              <a:t>name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DB, </a:t>
            </a:r>
            <a:r>
              <a:rPr lang="nb-NO" baseline="0" dirty="0" err="1" smtClean="0"/>
              <a:t>etc</a:t>
            </a:r>
            <a:endParaRPr lang="nb-NO" baseline="0" dirty="0" smtClean="0"/>
          </a:p>
          <a:p>
            <a:r>
              <a:rPr lang="nb-NO" baseline="0" dirty="0" smtClean="0"/>
              <a:t>Proxy: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back to </a:t>
            </a:r>
            <a:r>
              <a:rPr lang="nb-NO" baseline="0" dirty="0" err="1" smtClean="0"/>
              <a:t>this</a:t>
            </a:r>
            <a:endParaRPr lang="nb-NO" baseline="0" dirty="0" smtClean="0"/>
          </a:p>
          <a:p>
            <a:r>
              <a:rPr lang="nb-NO" baseline="0" dirty="0" err="1" smtClean="0"/>
              <a:t>Mappings</a:t>
            </a:r>
            <a:r>
              <a:rPr lang="nb-NO" baseline="0" dirty="0" smtClean="0"/>
              <a:t>: The </a:t>
            </a:r>
            <a:r>
              <a:rPr lang="nb-NO" baseline="0" dirty="0" err="1" smtClean="0"/>
              <a:t>actual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table</a:t>
            </a:r>
            <a:r>
              <a:rPr lang="nb-NO" baseline="0" dirty="0" smtClean="0"/>
              <a:t>-&gt;</a:t>
            </a:r>
            <a:r>
              <a:rPr lang="nb-NO" baseline="0" dirty="0" err="1" smtClean="0"/>
              <a:t>class</a:t>
            </a:r>
            <a:r>
              <a:rPr lang="nb-NO" baseline="0" dirty="0" smtClean="0"/>
              <a:t>/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-&gt;property-</a:t>
            </a:r>
            <a:r>
              <a:rPr lang="nb-NO" baseline="0" dirty="0" err="1" smtClean="0"/>
              <a:t>mappings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7505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One-time </a:t>
            </a:r>
            <a:r>
              <a:rPr lang="nb-NO" dirty="0" err="1" smtClean="0"/>
              <a:t>operation</a:t>
            </a:r>
            <a:r>
              <a:rPr lang="nb-NO" dirty="0" smtClean="0"/>
              <a:t>, «</a:t>
            </a:r>
            <a:r>
              <a:rPr lang="nb-NO" dirty="0" err="1" smtClean="0"/>
              <a:t>compiles</a:t>
            </a:r>
            <a:r>
              <a:rPr lang="nb-NO" dirty="0" smtClean="0"/>
              <a:t>»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information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Config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a</a:t>
            </a:r>
            <a:r>
              <a:rPr lang="nb-NO" baseline="0" dirty="0" smtClean="0"/>
              <a:t> form </a:t>
            </a:r>
            <a:r>
              <a:rPr lang="nb-NO" baseline="0" dirty="0" err="1" smtClean="0"/>
              <a:t>suitable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runtime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operation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654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name</a:t>
            </a:r>
            <a:r>
              <a:rPr lang="nb-NO" dirty="0" smtClean="0"/>
              <a:t> reveals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function</a:t>
            </a:r>
            <a:endParaRPr lang="nb-NO" dirty="0" smtClean="0"/>
          </a:p>
          <a:p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request</a:t>
            </a:r>
            <a:r>
              <a:rPr lang="nb-NO" dirty="0" smtClean="0"/>
              <a:t> </a:t>
            </a:r>
            <a:r>
              <a:rPr lang="nb-NO" dirty="0" err="1" smtClean="0"/>
              <a:t>gets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own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session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1604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wrap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operations</a:t>
            </a:r>
            <a:r>
              <a:rPr lang="nb-NO" baseline="0" dirty="0" smtClean="0"/>
              <a:t> in a </a:t>
            </a:r>
            <a:r>
              <a:rPr lang="nb-NO" baseline="0" dirty="0" err="1" smtClean="0"/>
              <a:t>Transaction</a:t>
            </a:r>
            <a:endParaRPr lang="nb-NO" baseline="0" dirty="0" smtClean="0"/>
          </a:p>
          <a:p>
            <a:r>
              <a:rPr lang="nb-NO" baseline="0" dirty="0" err="1" smtClean="0"/>
              <a:t>Two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reasons</a:t>
            </a:r>
            <a:r>
              <a:rPr lang="nb-NO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nb-NO" baseline="0" dirty="0" err="1" smtClean="0"/>
              <a:t>Concistency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need</a:t>
            </a:r>
            <a:r>
              <a:rPr lang="nb-NO" baseline="0" dirty="0" smtClean="0"/>
              <a:t> to make sure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data </a:t>
            </a:r>
            <a:r>
              <a:rPr lang="nb-NO" baseline="0" dirty="0" err="1" smtClean="0"/>
              <a:t>don’t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change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while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we’re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using</a:t>
            </a:r>
            <a:r>
              <a:rPr lang="nb-NO" baseline="0" dirty="0" smtClean="0"/>
              <a:t> it to make </a:t>
            </a:r>
            <a:r>
              <a:rPr lang="nb-NO" baseline="0" dirty="0" err="1" smtClean="0"/>
              <a:t>decisions</a:t>
            </a:r>
            <a:endParaRPr lang="nb-NO" baseline="0" dirty="0" smtClean="0"/>
          </a:p>
          <a:p>
            <a:pPr marL="228600" indent="-228600">
              <a:buAutoNum type="arabicPeriod"/>
            </a:pPr>
            <a:r>
              <a:rPr lang="nb-NO" baseline="0" dirty="0" err="1" smtClean="0"/>
              <a:t>Performance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implicit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transactions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slower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973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things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want</a:t>
            </a:r>
            <a:r>
              <a:rPr lang="nb-NO" baseline="0" dirty="0" smtClean="0"/>
              <a:t> to do in a single </a:t>
            </a:r>
            <a:r>
              <a:rPr lang="nb-NO" baseline="0" dirty="0" err="1" smtClean="0"/>
              <a:t>request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9829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On </a:t>
            </a:r>
            <a:r>
              <a:rPr lang="nb-NO" dirty="0" err="1" smtClean="0"/>
              <a:t>Commit</a:t>
            </a:r>
            <a:r>
              <a:rPr lang="nb-NO" dirty="0" smtClean="0"/>
              <a:t>,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some</a:t>
            </a:r>
            <a:r>
              <a:rPr lang="nb-NO" baseline="0" dirty="0" smtClean="0"/>
              <a:t> data is </a:t>
            </a:r>
            <a:r>
              <a:rPr lang="nb-NO" baseline="0" dirty="0" err="1" smtClean="0"/>
              <a:t>allowed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propagate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second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level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291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Wrapup&amp;repeat</a:t>
            </a:r>
            <a:endParaRPr lang="nb-NO" dirty="0" smtClean="0"/>
          </a:p>
          <a:p>
            <a:r>
              <a:rPr lang="nb-NO" dirty="0" err="1" smtClean="0"/>
              <a:t>Let’s</a:t>
            </a:r>
            <a:r>
              <a:rPr lang="nb-NO" dirty="0" smtClean="0"/>
              <a:t>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looks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practice</a:t>
            </a:r>
            <a:r>
              <a:rPr lang="nb-NO" baseline="0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2707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Let’s</a:t>
            </a:r>
            <a:r>
              <a:rPr lang="nb-NO" dirty="0" smtClean="0"/>
              <a:t> </a:t>
            </a:r>
            <a:r>
              <a:rPr lang="nb-NO" dirty="0" err="1" smtClean="0"/>
              <a:t>look</a:t>
            </a:r>
            <a:r>
              <a:rPr lang="nb-NO" dirty="0" smtClean="0"/>
              <a:t> at an </a:t>
            </a:r>
            <a:r>
              <a:rPr lang="nb-NO" dirty="0" err="1" smtClean="0"/>
              <a:t>example</a:t>
            </a:r>
            <a:r>
              <a:rPr lang="nb-NO" dirty="0" smtClean="0"/>
              <a:t>, and at </a:t>
            </a:r>
            <a:r>
              <a:rPr lang="nb-NO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two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levels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0426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always</a:t>
            </a:r>
            <a:r>
              <a:rPr lang="nb-NO" dirty="0" smtClean="0"/>
              <a:t> start</a:t>
            </a:r>
            <a:r>
              <a:rPr lang="nb-NO" baseline="0" dirty="0" smtClean="0"/>
              <a:t> by </a:t>
            </a:r>
            <a:r>
              <a:rPr lang="nb-NO" baseline="0" dirty="0" err="1" smtClean="0"/>
              <a:t>opening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session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193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session</a:t>
            </a:r>
            <a:r>
              <a:rPr lang="nb-NO" dirty="0" smtClean="0"/>
              <a:t> is a bit like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cache</a:t>
            </a:r>
            <a:r>
              <a:rPr lang="nb-NO" dirty="0" smtClean="0"/>
              <a:t> – in </a:t>
            </a:r>
            <a:r>
              <a:rPr lang="nb-NO" dirty="0" err="1" smtClean="0"/>
              <a:t>fact</a:t>
            </a:r>
            <a:r>
              <a:rPr lang="nb-NO" dirty="0" smtClean="0"/>
              <a:t>, </a:t>
            </a:r>
            <a:r>
              <a:rPr lang="nb-NO" dirty="0" err="1" smtClean="0"/>
              <a:t>it’s</a:t>
            </a:r>
            <a:r>
              <a:rPr lang="nb-NO" dirty="0" smtClean="0"/>
              <a:t> </a:t>
            </a:r>
            <a:r>
              <a:rPr lang="nb-NO" dirty="0" err="1" smtClean="0"/>
              <a:t>called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1st </a:t>
            </a:r>
            <a:r>
              <a:rPr lang="nb-NO" dirty="0" err="1" smtClean="0"/>
              <a:t>level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</a:t>
            </a:r>
            <a:r>
              <a:rPr lang="nb-NO" baseline="0" dirty="0" smtClean="0"/>
              <a:t>, as </a:t>
            </a:r>
            <a:r>
              <a:rPr lang="nb-NO" baseline="0" dirty="0" err="1" smtClean="0"/>
              <a:t>opposed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2nd </a:t>
            </a:r>
            <a:r>
              <a:rPr lang="nb-NO" baseline="0" dirty="0" err="1" smtClean="0"/>
              <a:t>level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right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246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Sets/</a:t>
            </a:r>
            <a:r>
              <a:rPr lang="nb-NO" dirty="0" err="1" smtClean="0"/>
              <a:t>tuples</a:t>
            </a:r>
            <a:r>
              <a:rPr lang="nb-NO" dirty="0" smtClean="0"/>
              <a:t>/</a:t>
            </a:r>
            <a:r>
              <a:rPr lang="nb-NO" dirty="0" err="1" smtClean="0"/>
              <a:t>foreign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keys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objects</a:t>
            </a:r>
            <a:r>
              <a:rPr lang="nb-NO" dirty="0" smtClean="0"/>
              <a:t>/pointers</a:t>
            </a:r>
          </a:p>
          <a:p>
            <a:r>
              <a:rPr lang="nb-NO" dirty="0" smtClean="0"/>
              <a:t>Simple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complex</a:t>
            </a:r>
            <a:r>
              <a:rPr lang="nb-NO" dirty="0" smtClean="0"/>
              <a:t> types</a:t>
            </a:r>
          </a:p>
          <a:p>
            <a:r>
              <a:rPr lang="nb-NO" dirty="0" err="1" smtClean="0"/>
              <a:t>Normalization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vs</a:t>
            </a:r>
            <a:r>
              <a:rPr lang="nb-NO" baseline="0" dirty="0" smtClean="0"/>
              <a:t> SOLID</a:t>
            </a:r>
          </a:p>
          <a:p>
            <a:r>
              <a:rPr lang="nb-NO" baseline="0" dirty="0" smtClean="0"/>
              <a:t>Data </a:t>
            </a:r>
            <a:r>
              <a:rPr lang="nb-NO" baseline="0" dirty="0" err="1" smtClean="0"/>
              <a:t>vs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operations</a:t>
            </a:r>
            <a:r>
              <a:rPr lang="nb-NO" baseline="0" dirty="0" smtClean="0"/>
              <a:t>/</a:t>
            </a:r>
            <a:r>
              <a:rPr lang="nb-NO" baseline="0" dirty="0" err="1" smtClean="0"/>
              <a:t>behaviour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Interact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model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model</a:t>
            </a:r>
            <a:r>
              <a:rPr lang="nb-NO" baseline="0" smtClean="0"/>
              <a:t>!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9015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Always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transactions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because</a:t>
            </a:r>
            <a:r>
              <a:rPr lang="nb-NO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Implicit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transactions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hurt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performance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Implicit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transactions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mean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inconcistencies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7801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transaction</a:t>
            </a:r>
            <a:r>
              <a:rPr lang="nb-NO" dirty="0" smtClean="0"/>
              <a:t> is </a:t>
            </a:r>
            <a:r>
              <a:rPr lang="nb-NO" dirty="0" err="1" smtClean="0"/>
              <a:t>tied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session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528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319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NH </a:t>
            </a:r>
            <a:r>
              <a:rPr lang="nb-NO" dirty="0" err="1" smtClean="0"/>
              <a:t>generates</a:t>
            </a:r>
            <a:r>
              <a:rPr lang="nb-NO" dirty="0" smtClean="0"/>
              <a:t> a </a:t>
            </a:r>
            <a:r>
              <a:rPr lang="nb-NO" dirty="0" err="1" smtClean="0"/>
              <a:t>query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491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DB </a:t>
            </a:r>
            <a:r>
              <a:rPr lang="nb-NO" dirty="0" err="1" smtClean="0"/>
              <a:t>returns</a:t>
            </a:r>
            <a:r>
              <a:rPr lang="nb-NO" dirty="0" smtClean="0"/>
              <a:t> a </a:t>
            </a:r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845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NH </a:t>
            </a:r>
            <a:r>
              <a:rPr lang="nb-NO" dirty="0" err="1" smtClean="0"/>
              <a:t>takes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hydrating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objects</a:t>
            </a:r>
            <a:r>
              <a:rPr lang="nb-NO" baseline="0" dirty="0" smtClean="0"/>
              <a:t> from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result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73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to </a:t>
            </a:r>
            <a:r>
              <a:rPr lang="nb-NO" dirty="0" err="1" smtClean="0"/>
              <a:t>inspect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some</a:t>
            </a:r>
            <a:r>
              <a:rPr lang="nb-NO" baseline="0" dirty="0" smtClean="0"/>
              <a:t> part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object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is not </a:t>
            </a:r>
            <a:r>
              <a:rPr lang="nb-NO" baseline="0" dirty="0" err="1" smtClean="0"/>
              <a:t>loaded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yet</a:t>
            </a:r>
            <a:r>
              <a:rPr lang="nb-NO" baseline="0" dirty="0" smtClean="0"/>
              <a:t>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5197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NH handles </a:t>
            </a:r>
            <a:r>
              <a:rPr lang="nb-NO" dirty="0" err="1" smtClean="0"/>
              <a:t>loading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referenced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entities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transparently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Convenient</a:t>
            </a:r>
            <a:r>
              <a:rPr lang="nb-NO" baseline="0" dirty="0" smtClean="0"/>
              <a:t>; </a:t>
            </a:r>
            <a:r>
              <a:rPr lang="nb-NO" baseline="0" dirty="0" err="1" smtClean="0"/>
              <a:t>don’t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NRE’s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accessing</a:t>
            </a:r>
            <a:r>
              <a:rPr lang="nb-NO" baseline="0" dirty="0" smtClean="0"/>
              <a:t> parts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haven’t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loaded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Dangerous…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554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And </a:t>
            </a:r>
            <a:r>
              <a:rPr lang="nb-NO" dirty="0" err="1" smtClean="0"/>
              <a:t>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mention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NH </a:t>
            </a:r>
            <a:r>
              <a:rPr lang="nb-NO" baseline="0" dirty="0" err="1" smtClean="0"/>
              <a:t>without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reference</a:t>
            </a:r>
            <a:r>
              <a:rPr lang="nb-NO" baseline="0" dirty="0" smtClean="0"/>
              <a:t> to…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4473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Ever </a:t>
            </a:r>
            <a:r>
              <a:rPr lang="nb-NO" dirty="0" err="1" smtClean="0"/>
              <a:t>seen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strange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stack</a:t>
            </a:r>
            <a:r>
              <a:rPr lang="nb-NO" dirty="0" smtClean="0"/>
              <a:t> trace </a:t>
            </a:r>
            <a:r>
              <a:rPr lang="nb-NO" dirty="0" err="1" smtClean="0"/>
              <a:t>when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something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really</a:t>
            </a:r>
            <a:r>
              <a:rPr lang="nb-NO" baseline="0" dirty="0" smtClean="0"/>
              <a:t> bad? $UserProxy239484718994$.get_Name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494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throughout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app</a:t>
            </a:r>
            <a:endParaRPr lang="nb-NO" baseline="0" dirty="0" smtClean="0"/>
          </a:p>
          <a:p>
            <a:r>
              <a:rPr lang="nb-NO" baseline="0" dirty="0" err="1" smtClean="0"/>
              <a:t>Each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query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embodies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mapping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knowledge</a:t>
            </a:r>
            <a:endParaRPr lang="nb-NO" baseline="0" dirty="0" smtClean="0"/>
          </a:p>
          <a:p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transform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values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object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fields</a:t>
            </a:r>
            <a:endParaRPr lang="nb-NO" baseline="0" dirty="0" smtClean="0"/>
          </a:p>
          <a:p>
            <a:r>
              <a:rPr lang="nb-NO" baseline="0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about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adding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field</a:t>
            </a:r>
            <a:r>
              <a:rPr lang="nb-NO" baseline="0" dirty="0" smtClean="0"/>
              <a:t>, or </a:t>
            </a:r>
            <a:r>
              <a:rPr lang="nb-NO" baseline="0" dirty="0" err="1" smtClean="0"/>
              <a:t>reorganizing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tables</a:t>
            </a:r>
            <a:r>
              <a:rPr lang="nb-NO" baseline="0" dirty="0" smtClean="0"/>
              <a:t>?</a:t>
            </a:r>
          </a:p>
          <a:p>
            <a:r>
              <a:rPr lang="nb-NO" baseline="0" dirty="0" err="1" smtClean="0"/>
              <a:t>Also</a:t>
            </a:r>
            <a:r>
              <a:rPr lang="nb-NO" baseline="0" dirty="0" smtClean="0"/>
              <a:t> hard to </a:t>
            </a:r>
            <a:r>
              <a:rPr lang="nb-NO" baseline="0" dirty="0" err="1" smtClean="0"/>
              <a:t>optimize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4438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This is </a:t>
            </a:r>
            <a:r>
              <a:rPr lang="nb-NO" dirty="0" err="1" smtClean="0"/>
              <a:t>why</a:t>
            </a:r>
            <a:r>
              <a:rPr lang="nb-NO" dirty="0" smtClean="0"/>
              <a:t> NH </a:t>
            </a:r>
            <a:r>
              <a:rPr lang="nb-NO" dirty="0" err="1" smtClean="0"/>
              <a:t>throws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exceptions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you’re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making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public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properties</a:t>
            </a:r>
            <a:r>
              <a:rPr lang="nb-NO" baseline="0" dirty="0" smtClean="0"/>
              <a:t>/</a:t>
            </a:r>
            <a:r>
              <a:rPr lang="nb-NO" baseline="0" dirty="0" err="1" smtClean="0"/>
              <a:t>methods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virtual</a:t>
            </a:r>
            <a:r>
              <a:rPr lang="nb-NO" baseline="0" dirty="0" smtClean="0"/>
              <a:t>!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3360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That’s</a:t>
            </a:r>
            <a:r>
              <a:rPr lang="nb-NO" dirty="0" smtClean="0"/>
              <a:t> </a:t>
            </a:r>
            <a:r>
              <a:rPr lang="nb-NO" dirty="0" err="1" smtClean="0"/>
              <a:t>why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can’t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declare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collection</a:t>
            </a:r>
            <a:r>
              <a:rPr lang="nb-NO" baseline="0" dirty="0" smtClean="0"/>
              <a:t> as List&lt;T&gt;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3393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Back to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little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8777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Let’s</a:t>
            </a:r>
            <a:r>
              <a:rPr lang="nb-NO" dirty="0" smtClean="0"/>
              <a:t> </a:t>
            </a:r>
            <a:r>
              <a:rPr lang="nb-NO" dirty="0" err="1" smtClean="0"/>
              <a:t>pretend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metadata </a:t>
            </a:r>
            <a:r>
              <a:rPr lang="nb-NO" dirty="0" err="1" smtClean="0"/>
              <a:t>says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be </a:t>
            </a:r>
            <a:r>
              <a:rPr lang="nb-NO" dirty="0" err="1" smtClean="0"/>
              <a:t>cached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2820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This time, </a:t>
            </a:r>
            <a:r>
              <a:rPr lang="nb-NO" dirty="0" err="1" smtClean="0"/>
              <a:t>no</a:t>
            </a:r>
            <a:r>
              <a:rPr lang="nb-NO" dirty="0" smtClean="0"/>
              <a:t> DB</a:t>
            </a:r>
          </a:p>
          <a:p>
            <a:r>
              <a:rPr lang="nb-NO" dirty="0" smtClean="0"/>
              <a:t>Note: The </a:t>
            </a:r>
            <a:r>
              <a:rPr lang="nb-NO" dirty="0" err="1" smtClean="0"/>
              <a:t>entity</a:t>
            </a:r>
            <a:r>
              <a:rPr lang="nb-NO" dirty="0" smtClean="0"/>
              <a:t> is </a:t>
            </a:r>
            <a:r>
              <a:rPr lang="nb-NO" dirty="0" err="1" smtClean="0"/>
              <a:t>enlisted</a:t>
            </a:r>
            <a:r>
              <a:rPr lang="nb-NO" baseline="0" dirty="0" smtClean="0"/>
              <a:t> in and </a:t>
            </a:r>
            <a:r>
              <a:rPr lang="nb-NO" baseline="0" dirty="0" err="1" smtClean="0"/>
              <a:t>copied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session</a:t>
            </a:r>
            <a:r>
              <a:rPr lang="nb-NO" baseline="0" dirty="0" smtClean="0"/>
              <a:t>, in case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modify</a:t>
            </a:r>
            <a:r>
              <a:rPr lang="nb-NO" baseline="0" dirty="0" smtClean="0"/>
              <a:t> it; </a:t>
            </a:r>
            <a:r>
              <a:rPr lang="nb-NO" baseline="0" dirty="0" err="1" smtClean="0"/>
              <a:t>modifications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copied</a:t>
            </a:r>
            <a:r>
              <a:rPr lang="nb-NO" baseline="0" dirty="0" smtClean="0"/>
              <a:t> back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commit</a:t>
            </a:r>
            <a:endParaRPr lang="nb-NO" baseline="0" dirty="0" smtClean="0"/>
          </a:p>
          <a:p>
            <a:r>
              <a:rPr lang="nb-NO" baseline="0" dirty="0" smtClean="0"/>
              <a:t>This </a:t>
            </a:r>
            <a:r>
              <a:rPr lang="nb-NO" baseline="0" dirty="0" err="1" smtClean="0"/>
              <a:t>explains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shouldn’t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fiddle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DB </a:t>
            </a:r>
            <a:r>
              <a:rPr lang="nb-NO" baseline="0" dirty="0" err="1" smtClean="0"/>
              <a:t>outside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NH (at </a:t>
            </a:r>
            <a:r>
              <a:rPr lang="nb-NO" baseline="0" dirty="0" err="1" smtClean="0"/>
              <a:t>least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without</a:t>
            </a:r>
            <a:r>
              <a:rPr lang="nb-NO" baseline="0" dirty="0" smtClean="0"/>
              <a:t> restarting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app</a:t>
            </a:r>
            <a:r>
              <a:rPr lang="nb-NO" baseline="0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998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Didn’t</a:t>
            </a:r>
            <a:r>
              <a:rPr lang="nb-NO" dirty="0" smtClean="0"/>
              <a:t> tell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whole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truth</a:t>
            </a:r>
            <a:r>
              <a:rPr lang="nb-NO" baseline="0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0234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This is </a:t>
            </a:r>
            <a:r>
              <a:rPr lang="nb-NO" dirty="0" err="1" smtClean="0"/>
              <a:t>only</a:t>
            </a:r>
            <a:r>
              <a:rPr lang="nb-NO" dirty="0" smtClean="0"/>
              <a:t> half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truth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about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it’s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actually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two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caches</a:t>
            </a:r>
            <a:r>
              <a:rPr lang="nb-NO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Entity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Query </a:t>
            </a:r>
            <a:r>
              <a:rPr lang="nb-NO" baseline="0" dirty="0" err="1" smtClean="0"/>
              <a:t>cache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394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entity</a:t>
            </a:r>
            <a:r>
              <a:rPr lang="nb-NO" dirty="0" smtClean="0"/>
              <a:t> </a:t>
            </a:r>
            <a:r>
              <a:rPr lang="nb-NO" dirty="0" err="1" smtClean="0"/>
              <a:t>ID’s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entered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query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</a:t>
            </a:r>
            <a:endParaRPr lang="nb-NO" baseline="0" dirty="0" smtClean="0"/>
          </a:p>
          <a:p>
            <a:r>
              <a:rPr lang="nb-NO" baseline="0" dirty="0" smtClean="0"/>
              <a:t>In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case, </a:t>
            </a:r>
            <a:r>
              <a:rPr lang="nb-NO" baseline="0" dirty="0" err="1" smtClean="0"/>
              <a:t>blogs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number</a:t>
            </a:r>
            <a:r>
              <a:rPr lang="nb-NO" baseline="0" dirty="0" smtClean="0"/>
              <a:t> 1, 2, 3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returned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cached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381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Here </a:t>
            </a:r>
            <a:r>
              <a:rPr lang="nb-NO" dirty="0" err="1" smtClean="0"/>
              <a:t>we</a:t>
            </a:r>
            <a:r>
              <a:rPr lang="nb-NO" dirty="0" smtClean="0"/>
              <a:t> og </a:t>
            </a:r>
            <a:r>
              <a:rPr lang="nb-NO" dirty="0" err="1" smtClean="0"/>
              <a:t>again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92640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Here </a:t>
            </a:r>
            <a:r>
              <a:rPr lang="nb-NO" dirty="0" err="1" smtClean="0"/>
              <a:t>we</a:t>
            </a:r>
            <a:r>
              <a:rPr lang="nb-NO" dirty="0" smtClean="0"/>
              <a:t> og </a:t>
            </a:r>
            <a:r>
              <a:rPr lang="nb-NO" dirty="0" err="1" smtClean="0"/>
              <a:t>again</a:t>
            </a:r>
            <a:r>
              <a:rPr lang="nb-NO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334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There’s</a:t>
            </a:r>
            <a:r>
              <a:rPr lang="nb-NO" dirty="0" smtClean="0"/>
              <a:t> </a:t>
            </a:r>
            <a:r>
              <a:rPr lang="nb-NO" dirty="0" err="1" smtClean="0"/>
              <a:t>another</a:t>
            </a:r>
            <a:r>
              <a:rPr lang="nb-NO" dirty="0" smtClean="0"/>
              <a:t> </a:t>
            </a:r>
            <a:r>
              <a:rPr lang="nb-NO" dirty="0" err="1" smtClean="0"/>
              <a:t>reason</a:t>
            </a:r>
            <a:r>
              <a:rPr lang="nb-NO" dirty="0" smtClean="0"/>
              <a:t> as </a:t>
            </a:r>
            <a:r>
              <a:rPr lang="nb-NO" dirty="0" err="1" smtClean="0"/>
              <a:t>well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8821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results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returned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cache</a:t>
            </a:r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5243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…and NH </a:t>
            </a:r>
            <a:r>
              <a:rPr lang="nb-NO" dirty="0" err="1" smtClean="0"/>
              <a:t>builds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objects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you</a:t>
            </a:r>
            <a:endParaRPr lang="nb-NO" baseline="0" dirty="0" smtClean="0"/>
          </a:p>
          <a:p>
            <a:r>
              <a:rPr lang="nb-NO" baseline="0" dirty="0" err="1" smtClean="0"/>
              <a:t>But</a:t>
            </a:r>
            <a:r>
              <a:rPr lang="nb-NO" baseline="0" dirty="0" smtClean="0"/>
              <a:t>: This is a case </a:t>
            </a:r>
            <a:r>
              <a:rPr lang="nb-NO" baseline="0" dirty="0" err="1" smtClean="0"/>
              <a:t>where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may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surprised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while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debugging</a:t>
            </a:r>
            <a:r>
              <a:rPr lang="nb-NO" baseline="0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537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If </a:t>
            </a:r>
            <a:r>
              <a:rPr lang="nb-NO" dirty="0" err="1" smtClean="0"/>
              <a:t>we</a:t>
            </a:r>
            <a:r>
              <a:rPr lang="nb-NO" baseline="0" dirty="0" smtClean="0"/>
              <a:t> start </a:t>
            </a:r>
            <a:r>
              <a:rPr lang="nb-NO" baseline="0" dirty="0" err="1" smtClean="0"/>
              <a:t>doing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something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blogs</a:t>
            </a:r>
            <a:r>
              <a:rPr lang="nb-NO" baseline="0" dirty="0" smtClean="0"/>
              <a:t>…</a:t>
            </a:r>
            <a:endParaRPr lang="nb-NO" dirty="0" smtClean="0"/>
          </a:p>
          <a:p>
            <a:r>
              <a:rPr lang="nb-NO" dirty="0" err="1" smtClean="0"/>
              <a:t>Ooops</a:t>
            </a:r>
            <a:r>
              <a:rPr lang="nb-NO" dirty="0" smtClean="0"/>
              <a:t>;</a:t>
            </a:r>
            <a:r>
              <a:rPr lang="nb-NO" baseline="0" dirty="0" smtClean="0"/>
              <a:t> SELECT N+1 – </a:t>
            </a:r>
            <a:r>
              <a:rPr lang="nb-NO" baseline="0" dirty="0" err="1" smtClean="0"/>
              <a:t>caching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made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situation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worse</a:t>
            </a:r>
            <a:r>
              <a:rPr lang="nb-NO" baseline="0" dirty="0" smtClean="0"/>
              <a:t>!</a:t>
            </a:r>
          </a:p>
          <a:p>
            <a:r>
              <a:rPr lang="nb-NO" baseline="0" dirty="0" err="1" smtClean="0"/>
              <a:t>Lazy-loading</a:t>
            </a:r>
            <a:r>
              <a:rPr lang="nb-NO" baseline="0" dirty="0" smtClean="0"/>
              <a:t> bites </a:t>
            </a:r>
            <a:r>
              <a:rPr lang="nb-NO" baseline="0" dirty="0" err="1" smtClean="0"/>
              <a:t>again</a:t>
            </a:r>
            <a:r>
              <a:rPr lang="nb-NO" baseline="0" dirty="0" smtClean="0"/>
              <a:t>!</a:t>
            </a:r>
          </a:p>
          <a:p>
            <a:r>
              <a:rPr lang="nb-NO" baseline="0" dirty="0" err="1" smtClean="0"/>
              <a:t>Conclusion</a:t>
            </a:r>
            <a:r>
              <a:rPr lang="nb-NO" baseline="0" dirty="0" smtClean="0"/>
              <a:t>: Query </a:t>
            </a:r>
            <a:r>
              <a:rPr lang="nb-NO" baseline="0" dirty="0" err="1" smtClean="0"/>
              <a:t>cache</a:t>
            </a:r>
            <a:r>
              <a:rPr lang="nb-NO" baseline="0" dirty="0" smtClean="0"/>
              <a:t> must be </a:t>
            </a:r>
            <a:r>
              <a:rPr lang="nb-NO" baseline="0" dirty="0" err="1" smtClean="0"/>
              <a:t>seen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relation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entity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943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case for </a:t>
            </a:r>
            <a:r>
              <a:rPr lang="nb-NO" dirty="0" err="1" smtClean="0"/>
              <a:t>inserting</a:t>
            </a:r>
            <a:r>
              <a:rPr lang="nb-NO" baseline="0" dirty="0" smtClean="0"/>
              <a:t> data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5378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Enlisted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session</a:t>
            </a:r>
            <a:r>
              <a:rPr lang="nb-NO" baseline="0" dirty="0" smtClean="0"/>
              <a:t>, not in database</a:t>
            </a:r>
          </a:p>
          <a:p>
            <a:r>
              <a:rPr lang="nb-NO" baseline="0" dirty="0" smtClean="0"/>
              <a:t>No DB </a:t>
            </a:r>
            <a:r>
              <a:rPr lang="nb-NO" baseline="0" dirty="0" err="1" smtClean="0"/>
              <a:t>traffic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here</a:t>
            </a:r>
            <a:endParaRPr lang="nb-NO" baseline="0" dirty="0" smtClean="0"/>
          </a:p>
          <a:p>
            <a:r>
              <a:rPr lang="nb-NO" baseline="0" dirty="0" smtClean="0"/>
              <a:t>If User 42 </a:t>
            </a:r>
            <a:r>
              <a:rPr lang="nb-NO" baseline="0" dirty="0" err="1" smtClean="0"/>
              <a:t>was</a:t>
            </a:r>
            <a:r>
              <a:rPr lang="nb-NO" baseline="0" dirty="0" smtClean="0"/>
              <a:t> not in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cache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there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would</a:t>
            </a:r>
            <a:r>
              <a:rPr lang="nb-NO" baseline="0" dirty="0" smtClean="0"/>
              <a:t> still not be </a:t>
            </a:r>
            <a:r>
              <a:rPr lang="nb-NO" baseline="0" dirty="0" err="1" smtClean="0"/>
              <a:t>any</a:t>
            </a:r>
            <a:r>
              <a:rPr lang="nb-NO" baseline="0" dirty="0" smtClean="0"/>
              <a:t> DB </a:t>
            </a:r>
            <a:r>
              <a:rPr lang="nb-NO" baseline="0" dirty="0" err="1" smtClean="0"/>
              <a:t>traffic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only</a:t>
            </a:r>
            <a:r>
              <a:rPr lang="nb-NO" baseline="0" dirty="0" smtClean="0"/>
              <a:t> a Proxy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Id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6007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synced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session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Commit</a:t>
            </a:r>
            <a:r>
              <a:rPr lang="nb-NO" baseline="0" dirty="0" smtClean="0"/>
              <a:t>.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Insert</a:t>
            </a:r>
            <a:r>
              <a:rPr lang="nb-NO" dirty="0" smtClean="0"/>
              <a:t>/</a:t>
            </a:r>
            <a:r>
              <a:rPr lang="nb-NO" dirty="0" err="1" smtClean="0"/>
              <a:t>update</a:t>
            </a:r>
            <a:r>
              <a:rPr lang="nb-NO" baseline="0" dirty="0" smtClean="0"/>
              <a:t> run </a:t>
            </a:r>
            <a:r>
              <a:rPr lang="nb-NO" baseline="0" dirty="0" err="1" smtClean="0"/>
              <a:t>on</a:t>
            </a:r>
            <a:endParaRPr lang="nb-NO" baseline="0" dirty="0" smtClean="0"/>
          </a:p>
          <a:p>
            <a:pPr marL="228600" indent="-228600">
              <a:buAutoNum type="arabicParenR"/>
            </a:pPr>
            <a:r>
              <a:rPr lang="nb-NO" baseline="0" dirty="0" err="1" smtClean="0"/>
              <a:t>Commit</a:t>
            </a:r>
            <a:endParaRPr lang="nb-NO" baseline="0" dirty="0" smtClean="0"/>
          </a:p>
          <a:p>
            <a:pPr marL="228600" indent="-228600">
              <a:buAutoNum type="arabicParenR"/>
            </a:pPr>
            <a:r>
              <a:rPr lang="nb-NO" baseline="0" dirty="0" smtClean="0"/>
              <a:t>Query</a:t>
            </a:r>
          </a:p>
          <a:p>
            <a:pPr marL="0" indent="0">
              <a:buNone/>
            </a:pPr>
            <a:r>
              <a:rPr lang="nb-NO" baseline="0" dirty="0" smtClean="0"/>
              <a:t>…</a:t>
            </a:r>
            <a:r>
              <a:rPr lang="nb-NO" baseline="0" dirty="0" err="1" smtClean="0"/>
              <a:t>which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means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exceptions</a:t>
            </a:r>
            <a:r>
              <a:rPr lang="nb-NO" baseline="0" dirty="0" smtClean="0"/>
              <a:t> from </a:t>
            </a:r>
            <a:r>
              <a:rPr lang="nb-NO" baseline="0" dirty="0" err="1" smtClean="0"/>
              <a:t>constraints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happen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then</a:t>
            </a:r>
            <a:r>
              <a:rPr lang="nb-NO" baseline="0" dirty="0" smtClean="0"/>
              <a:t>.</a:t>
            </a:r>
          </a:p>
          <a:p>
            <a:pPr marL="0" indent="0">
              <a:buNone/>
            </a:pPr>
            <a:endParaRPr lang="nb-NO" baseline="0" dirty="0" smtClean="0"/>
          </a:p>
          <a:p>
            <a:pPr marL="0" indent="0">
              <a:buNone/>
            </a:pPr>
            <a:r>
              <a:rPr lang="nb-NO" baseline="0" dirty="0" smtClean="0"/>
              <a:t>EXCEPTION: Identity </a:t>
            </a:r>
            <a:r>
              <a:rPr lang="nb-NO" baseline="0" dirty="0" err="1" smtClean="0"/>
              <a:t>inserts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530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Another</a:t>
            </a:r>
            <a:r>
              <a:rPr lang="nb-NO" dirty="0" smtClean="0"/>
              <a:t> case: </a:t>
            </a:r>
            <a:r>
              <a:rPr lang="nb-NO" dirty="0" err="1" smtClean="0"/>
              <a:t>Insertions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59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28375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Note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question</a:t>
            </a:r>
            <a:r>
              <a:rPr lang="nb-NO" dirty="0" smtClean="0"/>
              <a:t> mark – boom? – </a:t>
            </a:r>
            <a:r>
              <a:rPr lang="nb-NO" dirty="0" err="1" smtClean="0"/>
              <a:t>whether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succeeds</a:t>
            </a:r>
            <a:r>
              <a:rPr lang="nb-NO" dirty="0" smtClean="0"/>
              <a:t> </a:t>
            </a:r>
            <a:r>
              <a:rPr lang="nb-NO" dirty="0" err="1" smtClean="0"/>
              <a:t>depends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mapping</a:t>
            </a:r>
            <a:r>
              <a:rPr lang="nb-NO" baseline="0" dirty="0" smtClean="0"/>
              <a:t>: Do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cascade</a:t>
            </a:r>
            <a:r>
              <a:rPr lang="nb-NO" baseline="0" dirty="0" smtClean="0"/>
              <a:t>?</a:t>
            </a:r>
          </a:p>
          <a:p>
            <a:r>
              <a:rPr lang="nb-NO" baseline="0" dirty="0" err="1" smtClean="0"/>
              <a:t>Also</a:t>
            </a:r>
            <a:r>
              <a:rPr lang="nb-NO" baseline="0" dirty="0" smtClean="0"/>
              <a:t> BOOM!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User </a:t>
            </a:r>
            <a:r>
              <a:rPr lang="nb-NO" baseline="0" dirty="0" err="1" smtClean="0"/>
              <a:t>does</a:t>
            </a:r>
            <a:r>
              <a:rPr lang="nb-NO" baseline="0" dirty="0" smtClean="0"/>
              <a:t> not have a </a:t>
            </a:r>
            <a:r>
              <a:rPr lang="nb-NO" baseline="0" dirty="0" err="1" smtClean="0"/>
              <a:t>mapping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61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4419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~1.7M posts, ~87M comments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Finished in 00:02:06.7964369 as opposed to 00:11:30 for 200 blogs with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session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62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13872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Wrapup&amp;repeat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63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34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Doing</a:t>
            </a:r>
            <a:r>
              <a:rPr lang="nb-NO" dirty="0" smtClean="0"/>
              <a:t> </a:t>
            </a:r>
            <a:r>
              <a:rPr lang="nb-NO" dirty="0" err="1" smtClean="0"/>
              <a:t>things</a:t>
            </a:r>
            <a:r>
              <a:rPr lang="nb-NO" dirty="0" smtClean="0"/>
              <a:t> «</a:t>
            </a:r>
            <a:r>
              <a:rPr lang="nb-NO" dirty="0" err="1" smtClean="0"/>
              <a:t>manually</a:t>
            </a:r>
            <a:r>
              <a:rPr lang="nb-NO" dirty="0" smtClean="0"/>
              <a:t>»…</a:t>
            </a:r>
          </a:p>
          <a:p>
            <a:r>
              <a:rPr lang="nb-NO" dirty="0" smtClean="0"/>
              <a:t>Given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connection</a:t>
            </a:r>
            <a:r>
              <a:rPr lang="nb-NO" dirty="0" smtClean="0"/>
              <a:t> </a:t>
            </a:r>
            <a:r>
              <a:rPr lang="nb-NO" dirty="0" err="1" smtClean="0"/>
              <a:t>string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sql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read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results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into</a:t>
            </a:r>
            <a:r>
              <a:rPr lang="nb-NO" baseline="0" dirty="0" smtClean="0"/>
              <a:t> «</a:t>
            </a:r>
            <a:r>
              <a:rPr lang="nb-NO" baseline="0" dirty="0" err="1" smtClean="0"/>
              <a:t>blogs</a:t>
            </a:r>
            <a:r>
              <a:rPr lang="nb-NO" baseline="0" dirty="0" smtClean="0"/>
              <a:t>»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62882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Mapping</a:t>
            </a:r>
            <a:r>
              <a:rPr lang="nb-NO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Properties – simple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One-end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many</a:t>
            </a:r>
            <a:r>
              <a:rPr lang="nb-NO" baseline="0" dirty="0" smtClean="0"/>
              <a:t>-to-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– simple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65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0912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XML (old-style)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66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70935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FluentNHibernate</a:t>
            </a:r>
            <a:r>
              <a:rPr lang="nb-NO" baseline="0" dirty="0" smtClean="0"/>
              <a:t> (Connect)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67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77448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Automapping</a:t>
            </a:r>
            <a:r>
              <a:rPr lang="nb-NO" dirty="0" smtClean="0"/>
              <a:t> (by </a:t>
            </a:r>
            <a:r>
              <a:rPr lang="nb-NO" dirty="0" err="1" smtClean="0"/>
              <a:t>code</a:t>
            </a:r>
            <a:r>
              <a:rPr lang="nb-NO" dirty="0" smtClean="0"/>
              <a:t> and </a:t>
            </a:r>
            <a:r>
              <a:rPr lang="nb-NO" dirty="0" err="1" smtClean="0"/>
              <a:t>conventions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68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5581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Discuss</a:t>
            </a:r>
            <a:r>
              <a:rPr lang="nb-NO" dirty="0" smtClean="0"/>
              <a:t> «Inverse» – </a:t>
            </a:r>
            <a:r>
              <a:rPr lang="nb-NO" dirty="0" err="1" smtClean="0"/>
              <a:t>there</a:t>
            </a:r>
            <a:r>
              <a:rPr lang="nb-NO" dirty="0" smtClean="0"/>
              <a:t> </a:t>
            </a:r>
            <a:r>
              <a:rPr lang="nb-NO" dirty="0" err="1" smtClean="0"/>
              <a:t>isn’t</a:t>
            </a:r>
            <a:r>
              <a:rPr lang="nb-NO" dirty="0" smtClean="0"/>
              <a:t> </a:t>
            </a:r>
            <a:r>
              <a:rPr lang="nb-NO" dirty="0" err="1" smtClean="0"/>
              <a:t>necessarily</a:t>
            </a:r>
            <a:r>
              <a:rPr lang="nb-NO" dirty="0" smtClean="0"/>
              <a:t> an inverse </a:t>
            </a:r>
            <a:r>
              <a:rPr lang="nb-NO" dirty="0" err="1" smtClean="0"/>
              <a:t>property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Post</a:t>
            </a:r>
          </a:p>
          <a:p>
            <a:r>
              <a:rPr lang="nb-NO" dirty="0" err="1" smtClean="0"/>
              <a:t>Cascading</a:t>
            </a:r>
            <a:endParaRPr lang="nb-NO" dirty="0" smtClean="0"/>
          </a:p>
          <a:p>
            <a:r>
              <a:rPr lang="nb-NO" dirty="0" smtClean="0"/>
              <a:t>NOT</a:t>
            </a:r>
            <a:r>
              <a:rPr lang="nb-NO" baseline="0" dirty="0" smtClean="0"/>
              <a:t> NULL problem </a:t>
            </a:r>
            <a:r>
              <a:rPr lang="nb-NO" baseline="0" dirty="0" err="1" smtClean="0"/>
              <a:t>on</a:t>
            </a:r>
            <a:r>
              <a:rPr lang="nb-NO" baseline="0" smtClean="0"/>
              <a:t> FK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71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3657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last case: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Many</a:t>
            </a:r>
            <a:r>
              <a:rPr lang="nb-NO" baseline="0" dirty="0" smtClean="0"/>
              <a:t>-to-</a:t>
            </a:r>
            <a:r>
              <a:rPr lang="nb-NO" baseline="0" dirty="0" err="1" smtClean="0"/>
              <a:t>many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needs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table</a:t>
            </a:r>
            <a:r>
              <a:rPr lang="nb-NO" baseline="0" dirty="0" smtClean="0"/>
              <a:t> in-</a:t>
            </a:r>
            <a:r>
              <a:rPr lang="nb-NO" baseline="0" dirty="0" err="1" smtClean="0"/>
              <a:t>between</a:t>
            </a:r>
            <a:endParaRPr lang="nb-NO" baseline="0" dirty="0" smtClean="0"/>
          </a:p>
          <a:p>
            <a:r>
              <a:rPr lang="nb-NO" baseline="0" dirty="0" err="1" smtClean="0"/>
              <a:t>Cascading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etc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72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200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Administrative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stuff</a:t>
            </a:r>
            <a:r>
              <a:rPr lang="nb-NO" baseline="0" dirty="0" smtClean="0"/>
              <a:t>, note all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usings</a:t>
            </a:r>
            <a:r>
              <a:rPr lang="nb-NO" baseline="0" dirty="0" smtClean="0"/>
              <a:t>, note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lack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exception</a:t>
            </a:r>
            <a:r>
              <a:rPr lang="nb-NO" baseline="0" dirty="0" smtClean="0"/>
              <a:t> handling and </a:t>
            </a:r>
            <a:r>
              <a:rPr lang="nb-NO" baseline="0" dirty="0" err="1" smtClean="0"/>
              <a:t>connection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pooling</a:t>
            </a:r>
            <a:r>
              <a:rPr lang="nb-NO" baseline="0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667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transformation</a:t>
            </a:r>
            <a:r>
              <a:rPr lang="nb-NO" dirty="0" smtClean="0"/>
              <a:t> – note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«</a:t>
            </a:r>
            <a:r>
              <a:rPr lang="nb-NO" baseline="0" dirty="0" err="1" smtClean="0"/>
              <a:t>magic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numbers</a:t>
            </a:r>
            <a:r>
              <a:rPr lang="nb-NO" baseline="0" dirty="0" smtClean="0"/>
              <a:t>» </a:t>
            </a:r>
            <a:r>
              <a:rPr lang="nb-NO" baseline="0" dirty="0" err="1" smtClean="0"/>
              <a:t>referring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select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clause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query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specification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…</a:t>
            </a:r>
            <a:r>
              <a:rPr lang="nb-NO" baseline="0" dirty="0" err="1" smtClean="0"/>
              <a:t>magic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numbers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</a:t>
            </a:r>
            <a:r>
              <a:rPr lang="nb-NO" baseline="0" dirty="0" smtClean="0"/>
              <a:t> be </a:t>
            </a:r>
            <a:r>
              <a:rPr lang="nb-NO" baseline="0" dirty="0" err="1" smtClean="0"/>
              <a:t>fixed</a:t>
            </a:r>
            <a:r>
              <a:rPr lang="nb-NO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1990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transformation</a:t>
            </a:r>
            <a:r>
              <a:rPr lang="nb-NO" dirty="0" smtClean="0"/>
              <a:t> – </a:t>
            </a:r>
            <a:r>
              <a:rPr lang="nb-NO" dirty="0" err="1" smtClean="0"/>
              <a:t>magic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numbers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fixed</a:t>
            </a:r>
            <a:r>
              <a:rPr lang="nb-NO" baseline="0" dirty="0" smtClean="0"/>
              <a:t> (still </a:t>
            </a:r>
            <a:r>
              <a:rPr lang="nb-NO" baseline="0" dirty="0" err="1" smtClean="0"/>
              <a:t>needs</a:t>
            </a:r>
            <a:r>
              <a:rPr lang="nb-NO" baseline="0" dirty="0" smtClean="0"/>
              <a:t> to make sure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names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unique</a:t>
            </a:r>
            <a:r>
              <a:rPr lang="nb-NO" baseline="0" dirty="0" smtClean="0"/>
              <a:t>)</a:t>
            </a:r>
          </a:p>
          <a:p>
            <a:endParaRPr lang="nb-NO" baseline="0" dirty="0" smtClean="0"/>
          </a:p>
          <a:p>
            <a:r>
              <a:rPr lang="nb-NO" baseline="0" dirty="0" smtClean="0"/>
              <a:t>Problems: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user</a:t>
            </a:r>
            <a:r>
              <a:rPr lang="nb-NO" baseline="0" dirty="0" smtClean="0"/>
              <a:t> has </a:t>
            </a:r>
            <a:r>
              <a:rPr lang="nb-NO" baseline="0" dirty="0" err="1" smtClean="0"/>
              <a:t>two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blogs</a:t>
            </a:r>
            <a:r>
              <a:rPr lang="nb-NO" baseline="0" dirty="0" smtClean="0"/>
              <a:t>? </a:t>
            </a:r>
            <a:r>
              <a:rPr lang="nb-NO" baseline="0" dirty="0" err="1" smtClean="0"/>
              <a:t>Then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we’ll</a:t>
            </a:r>
            <a:r>
              <a:rPr lang="nb-NO" baseline="0" dirty="0" smtClean="0"/>
              <a:t> have </a:t>
            </a:r>
            <a:r>
              <a:rPr lang="nb-NO" baseline="0" dirty="0" err="1" smtClean="0"/>
              <a:t>two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distinct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objects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referring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same </a:t>
            </a:r>
            <a:r>
              <a:rPr lang="nb-NO" baseline="0" dirty="0" err="1" smtClean="0"/>
              <a:t>user</a:t>
            </a:r>
            <a:r>
              <a:rPr lang="nb-NO" baseline="0" dirty="0" smtClean="0"/>
              <a:t>!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add</a:t>
            </a:r>
            <a:r>
              <a:rPr lang="nb-NO" baseline="0" dirty="0" smtClean="0"/>
              <a:t> a </a:t>
            </a:r>
            <a:r>
              <a:rPr lang="nb-NO" baseline="0" dirty="0" err="1" smtClean="0"/>
              <a:t>field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classes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would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affect</a:t>
            </a:r>
            <a:r>
              <a:rPr lang="nb-NO" baseline="0" dirty="0" smtClean="0"/>
              <a:t> all </a:t>
            </a:r>
            <a:r>
              <a:rPr lang="nb-NO" baseline="0" dirty="0" err="1" smtClean="0"/>
              <a:t>queries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involving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class</a:t>
            </a:r>
            <a:r>
              <a:rPr lang="nb-NO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nb-NO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didn’t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need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author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information</a:t>
            </a:r>
            <a:r>
              <a:rPr lang="nb-NO" baseline="0" dirty="0" smtClean="0"/>
              <a:t>? </a:t>
            </a:r>
            <a:r>
              <a:rPr lang="nb-NO" baseline="0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happens</a:t>
            </a:r>
            <a:r>
              <a:rPr lang="nb-NO" baseline="0" dirty="0" smtClean="0"/>
              <a:t> to invariants and </a:t>
            </a:r>
            <a:r>
              <a:rPr lang="nb-NO" baseline="0" dirty="0" err="1" smtClean="0"/>
              <a:t>expectations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nullness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properties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relies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which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query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read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them</a:t>
            </a:r>
            <a:r>
              <a:rPr lang="nb-NO" baseline="0" dirty="0" smtClean="0"/>
              <a:t>?</a:t>
            </a:r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0" indent="0">
              <a:buFontTx/>
              <a:buNone/>
            </a:pPr>
            <a:r>
              <a:rPr lang="nb-NO" baseline="0" dirty="0" smtClean="0"/>
              <a:t>To </a:t>
            </a:r>
            <a:r>
              <a:rPr lang="nb-NO" baseline="0" dirty="0" err="1" smtClean="0"/>
              <a:t>alleviate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course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choose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forego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entire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layer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business </a:t>
            </a:r>
            <a:r>
              <a:rPr lang="nb-NO" baseline="0" dirty="0" err="1" smtClean="0"/>
              <a:t>objects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why</a:t>
            </a:r>
            <a:r>
              <a:rPr lang="nb-NO" baseline="0" dirty="0" smtClean="0"/>
              <a:t> is C# </a:t>
            </a:r>
            <a:r>
              <a:rPr lang="nb-NO" baseline="0" dirty="0" err="1" smtClean="0"/>
              <a:t>then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best </a:t>
            </a:r>
            <a:r>
              <a:rPr lang="nb-NO" baseline="0" dirty="0" err="1" smtClean="0"/>
              <a:t>tool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us</a:t>
            </a:r>
            <a:r>
              <a:rPr lang="nb-NO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5990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4FA7-4EE7-4181-925E-A69A4DD55C5F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51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93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51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867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992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381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84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46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95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60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601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55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5034-C526-4175-8155-AC69466E878A}" type="datetimeFigureOut">
              <a:rPr lang="nb-NO" smtClean="0"/>
              <a:t>25.11.2013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6DCF-6846-48D6-9EF7-BC39F755D8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418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NHibernate</a:t>
            </a:r>
            <a:r>
              <a:rPr lang="nb-NO" dirty="0" smtClean="0"/>
              <a:t> workshop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SPS, 2013-11-25</a:t>
            </a:r>
          </a:p>
          <a:p>
            <a:r>
              <a:rPr lang="nb-NO" dirty="0" smtClean="0"/>
              <a:t>Stein Jakob Nordbø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58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2920790" y="117303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lowchart: Summing Junction 2"/>
          <p:cNvSpPr/>
          <p:nvPr/>
        </p:nvSpPr>
        <p:spPr>
          <a:xfrm>
            <a:off x="6033768" y="1246182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lowchart: Internal Storage 3"/>
          <p:cNvSpPr/>
          <p:nvPr/>
        </p:nvSpPr>
        <p:spPr>
          <a:xfrm>
            <a:off x="8993020" y="1246182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90496" y="200342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Metadata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914252" y="20034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8923374" y="2003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45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2920790" y="117303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lowchart: Summing Junction 2"/>
          <p:cNvSpPr/>
          <p:nvPr/>
        </p:nvSpPr>
        <p:spPr>
          <a:xfrm>
            <a:off x="6033768" y="1246182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lowchart: Internal Storage 3"/>
          <p:cNvSpPr/>
          <p:nvPr/>
        </p:nvSpPr>
        <p:spPr>
          <a:xfrm>
            <a:off x="8993020" y="1246182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90496" y="200342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Metadata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914252" y="20034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8923374" y="2003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Cache</a:t>
            </a:r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>
            <a:off x="2533306" y="304323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13" name="TextBox 12"/>
          <p:cNvSpPr txBox="1"/>
          <p:nvPr/>
        </p:nvSpPr>
        <p:spPr>
          <a:xfrm rot="640746">
            <a:off x="4568821" y="228650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mappings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801090">
            <a:off x="662278" y="247904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DB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config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815247">
            <a:off x="466528" y="358648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proxy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generation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503680" y="3251200"/>
            <a:ext cx="934720" cy="426720"/>
          </a:xfrm>
          <a:custGeom>
            <a:avLst/>
            <a:gdLst>
              <a:gd name="connsiteX0" fmla="*/ 0 w 934720"/>
              <a:gd name="connsiteY0" fmla="*/ 426720 h 426720"/>
              <a:gd name="connsiteX1" fmla="*/ 264160 w 934720"/>
              <a:gd name="connsiteY1" fmla="*/ 121920 h 426720"/>
              <a:gd name="connsiteX2" fmla="*/ 934720 w 93472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720" h="426720">
                <a:moveTo>
                  <a:pt x="0" y="426720"/>
                </a:moveTo>
                <a:cubicBezTo>
                  <a:pt x="54186" y="309880"/>
                  <a:pt x="108373" y="193040"/>
                  <a:pt x="264160" y="121920"/>
                </a:cubicBezTo>
                <a:cubicBezTo>
                  <a:pt x="419947" y="50800"/>
                  <a:pt x="677333" y="25400"/>
                  <a:pt x="934720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Freeform 17"/>
          <p:cNvSpPr/>
          <p:nvPr/>
        </p:nvSpPr>
        <p:spPr>
          <a:xfrm>
            <a:off x="1290320" y="2804160"/>
            <a:ext cx="1168400" cy="294640"/>
          </a:xfrm>
          <a:custGeom>
            <a:avLst/>
            <a:gdLst>
              <a:gd name="connsiteX0" fmla="*/ 0 w 1168400"/>
              <a:gd name="connsiteY0" fmla="*/ 0 h 294640"/>
              <a:gd name="connsiteX1" fmla="*/ 213360 w 1168400"/>
              <a:gd name="connsiteY1" fmla="*/ 203200 h 294640"/>
              <a:gd name="connsiteX2" fmla="*/ 1168400 w 1168400"/>
              <a:gd name="connsiteY2" fmla="*/ 294640 h 29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400" h="294640">
                <a:moveTo>
                  <a:pt x="0" y="0"/>
                </a:moveTo>
                <a:cubicBezTo>
                  <a:pt x="9313" y="77046"/>
                  <a:pt x="18627" y="154093"/>
                  <a:pt x="213360" y="203200"/>
                </a:cubicBezTo>
                <a:cubicBezTo>
                  <a:pt x="408093" y="252307"/>
                  <a:pt x="788246" y="273473"/>
                  <a:pt x="1168400" y="29464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Freeform 18"/>
          <p:cNvSpPr/>
          <p:nvPr/>
        </p:nvSpPr>
        <p:spPr>
          <a:xfrm>
            <a:off x="3978381" y="2428240"/>
            <a:ext cx="522499" cy="558800"/>
          </a:xfrm>
          <a:custGeom>
            <a:avLst/>
            <a:gdLst>
              <a:gd name="connsiteX0" fmla="*/ 522499 w 522499"/>
              <a:gd name="connsiteY0" fmla="*/ 0 h 558800"/>
              <a:gd name="connsiteX1" fmla="*/ 75459 w 522499"/>
              <a:gd name="connsiteY1" fmla="*/ 172720 h 558800"/>
              <a:gd name="connsiteX2" fmla="*/ 4339 w 522499"/>
              <a:gd name="connsiteY2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499" h="558800">
                <a:moveTo>
                  <a:pt x="522499" y="0"/>
                </a:moveTo>
                <a:cubicBezTo>
                  <a:pt x="342159" y="39793"/>
                  <a:pt x="161819" y="79587"/>
                  <a:pt x="75459" y="172720"/>
                </a:cubicBezTo>
                <a:cubicBezTo>
                  <a:pt x="-10901" y="265853"/>
                  <a:pt x="-3281" y="412326"/>
                  <a:pt x="4339" y="55880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62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2920790" y="117303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lowchart: Summing Junction 2"/>
          <p:cNvSpPr/>
          <p:nvPr/>
        </p:nvSpPr>
        <p:spPr>
          <a:xfrm>
            <a:off x="6033768" y="1246182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lowchart: Internal Storage 3"/>
          <p:cNvSpPr/>
          <p:nvPr/>
        </p:nvSpPr>
        <p:spPr>
          <a:xfrm>
            <a:off x="8993020" y="1246182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90496" y="200342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Metadata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914252" y="20034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8923374" y="2003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Cache</a:t>
            </a:r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>
            <a:off x="2533306" y="304323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2533306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Factory</a:t>
            </a:r>
            <a:endParaRPr lang="nb-NO" dirty="0"/>
          </a:p>
        </p:txBody>
      </p:sp>
      <p:cxnSp>
        <p:nvCxnSpPr>
          <p:cNvPr id="9" name="Straight Arrow Connector 8"/>
          <p:cNvCxnSpPr>
            <a:stCxn id="11" idx="2"/>
            <a:endCxn id="12" idx="0"/>
          </p:cNvCxnSpPr>
          <p:nvPr/>
        </p:nvCxnSpPr>
        <p:spPr>
          <a:xfrm>
            <a:off x="3497719" y="3471866"/>
            <a:ext cx="0" cy="123761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67788">
            <a:off x="4120756" y="3787680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BuildSessionFactory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()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525520" y="4043680"/>
            <a:ext cx="1044999" cy="386080"/>
          </a:xfrm>
          <a:custGeom>
            <a:avLst/>
            <a:gdLst>
              <a:gd name="connsiteX0" fmla="*/ 1036320 w 1044999"/>
              <a:gd name="connsiteY0" fmla="*/ 0 h 386080"/>
              <a:gd name="connsiteX1" fmla="*/ 894080 w 1044999"/>
              <a:gd name="connsiteY1" fmla="*/ 274320 h 386080"/>
              <a:gd name="connsiteX2" fmla="*/ 0 w 1044999"/>
              <a:gd name="connsiteY2" fmla="*/ 386080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999" h="386080">
                <a:moveTo>
                  <a:pt x="1036320" y="0"/>
                </a:moveTo>
                <a:cubicBezTo>
                  <a:pt x="1051560" y="104986"/>
                  <a:pt x="1066800" y="209973"/>
                  <a:pt x="894080" y="274320"/>
                </a:cubicBezTo>
                <a:cubicBezTo>
                  <a:pt x="721360" y="338667"/>
                  <a:pt x="360680" y="362373"/>
                  <a:pt x="0" y="38608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33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2920790" y="117303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lowchart: Summing Junction 2"/>
          <p:cNvSpPr/>
          <p:nvPr/>
        </p:nvSpPr>
        <p:spPr>
          <a:xfrm>
            <a:off x="6033768" y="1246182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lowchart: Internal Storage 3"/>
          <p:cNvSpPr/>
          <p:nvPr/>
        </p:nvSpPr>
        <p:spPr>
          <a:xfrm>
            <a:off x="8993020" y="1246182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90496" y="200342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Metadata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914252" y="20034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8923374" y="2003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Cache</a:t>
            </a:r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>
            <a:off x="2533306" y="304323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2533306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Factory</a:t>
            </a:r>
            <a:endParaRPr lang="nb-NO" dirty="0"/>
          </a:p>
        </p:txBody>
      </p:sp>
      <p:cxnSp>
        <p:nvCxnSpPr>
          <p:cNvPr id="9" name="Straight Arrow Connector 8"/>
          <p:cNvCxnSpPr>
            <a:stCxn id="12" idx="3"/>
            <a:endCxn id="13" idx="1"/>
          </p:cNvCxnSpPr>
          <p:nvPr/>
        </p:nvCxnSpPr>
        <p:spPr>
          <a:xfrm>
            <a:off x="4462132" y="4923792"/>
            <a:ext cx="913547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375679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16" name="TextBox 15"/>
          <p:cNvSpPr txBox="1"/>
          <p:nvPr/>
        </p:nvSpPr>
        <p:spPr>
          <a:xfrm rot="20694198">
            <a:off x="4412742" y="562392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OpenSession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()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737474" y="4958080"/>
            <a:ext cx="301886" cy="741680"/>
          </a:xfrm>
          <a:custGeom>
            <a:avLst/>
            <a:gdLst>
              <a:gd name="connsiteX0" fmla="*/ 301886 w 301886"/>
              <a:gd name="connsiteY0" fmla="*/ 741680 h 741680"/>
              <a:gd name="connsiteX1" fmla="*/ 7246 w 301886"/>
              <a:gd name="connsiteY1" fmla="*/ 416560 h 741680"/>
              <a:gd name="connsiteX2" fmla="*/ 119006 w 301886"/>
              <a:gd name="connsiteY2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886" h="741680">
                <a:moveTo>
                  <a:pt x="301886" y="741680"/>
                </a:moveTo>
                <a:cubicBezTo>
                  <a:pt x="169806" y="640926"/>
                  <a:pt x="37726" y="540173"/>
                  <a:pt x="7246" y="416560"/>
                </a:cubicBezTo>
                <a:cubicBezTo>
                  <a:pt x="-23234" y="292947"/>
                  <a:pt x="47886" y="146473"/>
                  <a:pt x="119006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87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2920790" y="117303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lowchart: Summing Junction 2"/>
          <p:cNvSpPr/>
          <p:nvPr/>
        </p:nvSpPr>
        <p:spPr>
          <a:xfrm>
            <a:off x="6033768" y="1246182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lowchart: Internal Storage 3"/>
          <p:cNvSpPr/>
          <p:nvPr/>
        </p:nvSpPr>
        <p:spPr>
          <a:xfrm>
            <a:off x="8993020" y="1246182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90496" y="200342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Metadata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914252" y="20034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8923374" y="2003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Cache</a:t>
            </a:r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>
            <a:off x="2533306" y="304323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2533306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Factory</a:t>
            </a:r>
            <a:endParaRPr lang="nb-NO" dirty="0"/>
          </a:p>
        </p:txBody>
      </p:sp>
      <p:sp>
        <p:nvSpPr>
          <p:cNvPr id="13" name="Rounded Rectangle 12"/>
          <p:cNvSpPr/>
          <p:nvPr/>
        </p:nvSpPr>
        <p:spPr>
          <a:xfrm>
            <a:off x="5375679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14" name="Rounded Rectangle 13"/>
          <p:cNvSpPr/>
          <p:nvPr/>
        </p:nvSpPr>
        <p:spPr>
          <a:xfrm>
            <a:off x="5375679" y="571531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Transaction</a:t>
            </a:r>
            <a:endParaRPr lang="nb-NO" dirty="0"/>
          </a:p>
        </p:txBody>
      </p: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6340092" y="5138106"/>
            <a:ext cx="0" cy="57721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4023" y="5606466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Commit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()</a:t>
            </a:r>
          </a:p>
          <a:p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Rollback()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67788">
            <a:off x="7540324" y="4903683"/>
            <a:ext cx="24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BeginTransaction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()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338481" y="5088348"/>
            <a:ext cx="1616572" cy="437668"/>
          </a:xfrm>
          <a:custGeom>
            <a:avLst/>
            <a:gdLst>
              <a:gd name="connsiteX0" fmla="*/ 1036320 w 1044999"/>
              <a:gd name="connsiteY0" fmla="*/ 0 h 386080"/>
              <a:gd name="connsiteX1" fmla="*/ 894080 w 1044999"/>
              <a:gd name="connsiteY1" fmla="*/ 274320 h 386080"/>
              <a:gd name="connsiteX2" fmla="*/ 0 w 1044999"/>
              <a:gd name="connsiteY2" fmla="*/ 386080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999" h="386080">
                <a:moveTo>
                  <a:pt x="1036320" y="0"/>
                </a:moveTo>
                <a:cubicBezTo>
                  <a:pt x="1051560" y="104986"/>
                  <a:pt x="1066800" y="209973"/>
                  <a:pt x="894080" y="274320"/>
                </a:cubicBezTo>
                <a:cubicBezTo>
                  <a:pt x="721360" y="338667"/>
                  <a:pt x="360680" y="362373"/>
                  <a:pt x="0" y="38608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175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2920790" y="117303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lowchart: Summing Junction 2"/>
          <p:cNvSpPr/>
          <p:nvPr/>
        </p:nvSpPr>
        <p:spPr>
          <a:xfrm>
            <a:off x="6033768" y="1246182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lowchart: Internal Storage 3"/>
          <p:cNvSpPr/>
          <p:nvPr/>
        </p:nvSpPr>
        <p:spPr>
          <a:xfrm>
            <a:off x="8993020" y="1246182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90496" y="200342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Metadata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914252" y="20034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8923374" y="2003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Cache</a:t>
            </a:r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>
            <a:off x="2533306" y="304323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2533306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Factory</a:t>
            </a:r>
            <a:endParaRPr lang="nb-NO" dirty="0"/>
          </a:p>
        </p:txBody>
      </p:sp>
      <p:sp>
        <p:nvSpPr>
          <p:cNvPr id="13" name="Rounded Rectangle 12"/>
          <p:cNvSpPr/>
          <p:nvPr/>
        </p:nvSpPr>
        <p:spPr>
          <a:xfrm>
            <a:off x="5375679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16" name="TextBox 15"/>
          <p:cNvSpPr txBox="1"/>
          <p:nvPr/>
        </p:nvSpPr>
        <p:spPr>
          <a:xfrm>
            <a:off x="5914252" y="3210720"/>
            <a:ext cx="1375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Query&lt;T&gt;()</a:t>
            </a:r>
          </a:p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CreateQuery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()</a:t>
            </a:r>
          </a:p>
          <a:p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Save()</a:t>
            </a:r>
          </a:p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Delete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()</a:t>
            </a:r>
          </a:p>
          <a:p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…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75679" y="571531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Transaction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0570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2920790" y="117303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lowchart: Summing Junction 2"/>
          <p:cNvSpPr/>
          <p:nvPr/>
        </p:nvSpPr>
        <p:spPr>
          <a:xfrm>
            <a:off x="6033768" y="1246182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lowchart: Internal Storage 3"/>
          <p:cNvSpPr/>
          <p:nvPr/>
        </p:nvSpPr>
        <p:spPr>
          <a:xfrm>
            <a:off x="8993020" y="1246182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90496" y="200342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Metadata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914252" y="20034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8923374" y="2003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Cache</a:t>
            </a:r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>
            <a:off x="2533306" y="304323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2533306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Factory</a:t>
            </a:r>
            <a:endParaRPr lang="nb-NO" dirty="0"/>
          </a:p>
        </p:txBody>
      </p:sp>
      <p:sp>
        <p:nvSpPr>
          <p:cNvPr id="13" name="Rounded Rectangle 12"/>
          <p:cNvSpPr/>
          <p:nvPr/>
        </p:nvSpPr>
        <p:spPr>
          <a:xfrm>
            <a:off x="5375679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14" name="Rounded Rectangle 13"/>
          <p:cNvSpPr/>
          <p:nvPr/>
        </p:nvSpPr>
        <p:spPr>
          <a:xfrm>
            <a:off x="5375679" y="571531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Transaction</a:t>
            </a:r>
            <a:endParaRPr lang="nb-NO" dirty="0"/>
          </a:p>
        </p:txBody>
      </p:sp>
      <p:cxnSp>
        <p:nvCxnSpPr>
          <p:cNvPr id="17" name="Straight Arrow Connector 16"/>
          <p:cNvCxnSpPr>
            <a:stCxn id="14" idx="3"/>
            <a:endCxn id="4" idx="2"/>
          </p:cNvCxnSpPr>
          <p:nvPr/>
        </p:nvCxnSpPr>
        <p:spPr>
          <a:xfrm flipV="1">
            <a:off x="7304505" y="1858830"/>
            <a:ext cx="1994839" cy="407080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751705">
            <a:off x="6202744" y="2842527"/>
            <a:ext cx="118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Commit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()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20" name="Freeform 19"/>
          <p:cNvSpPr/>
          <p:nvPr/>
        </p:nvSpPr>
        <p:spPr>
          <a:xfrm flipH="1">
            <a:off x="6796225" y="3197801"/>
            <a:ext cx="1616572" cy="437668"/>
          </a:xfrm>
          <a:custGeom>
            <a:avLst/>
            <a:gdLst>
              <a:gd name="connsiteX0" fmla="*/ 1036320 w 1044999"/>
              <a:gd name="connsiteY0" fmla="*/ 0 h 386080"/>
              <a:gd name="connsiteX1" fmla="*/ 894080 w 1044999"/>
              <a:gd name="connsiteY1" fmla="*/ 274320 h 386080"/>
              <a:gd name="connsiteX2" fmla="*/ 0 w 1044999"/>
              <a:gd name="connsiteY2" fmla="*/ 386080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999" h="386080">
                <a:moveTo>
                  <a:pt x="1036320" y="0"/>
                </a:moveTo>
                <a:cubicBezTo>
                  <a:pt x="1051560" y="104986"/>
                  <a:pt x="1066800" y="209973"/>
                  <a:pt x="894080" y="274320"/>
                </a:cubicBezTo>
                <a:cubicBezTo>
                  <a:pt x="721360" y="338667"/>
                  <a:pt x="360680" y="362373"/>
                  <a:pt x="0" y="38608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056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2920790" y="117303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lowchart: Summing Junction 2"/>
          <p:cNvSpPr/>
          <p:nvPr/>
        </p:nvSpPr>
        <p:spPr>
          <a:xfrm>
            <a:off x="6033768" y="1246182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lowchart: Internal Storage 3"/>
          <p:cNvSpPr/>
          <p:nvPr/>
        </p:nvSpPr>
        <p:spPr>
          <a:xfrm>
            <a:off x="8993020" y="1246182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90496" y="200342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Metadata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914252" y="20034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8923374" y="2003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Cache</a:t>
            </a:r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>
            <a:off x="2533306" y="304323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2533306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Factory</a:t>
            </a:r>
            <a:endParaRPr lang="nb-NO" dirty="0"/>
          </a:p>
        </p:txBody>
      </p:sp>
      <p:sp>
        <p:nvSpPr>
          <p:cNvPr id="13" name="Rounded Rectangle 12"/>
          <p:cNvSpPr/>
          <p:nvPr/>
        </p:nvSpPr>
        <p:spPr>
          <a:xfrm>
            <a:off x="5375679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14" name="Rounded Rectangle 13"/>
          <p:cNvSpPr/>
          <p:nvPr/>
        </p:nvSpPr>
        <p:spPr>
          <a:xfrm>
            <a:off x="5375679" y="571531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Transaction</a:t>
            </a:r>
            <a:endParaRPr lang="nb-N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8168" y="4114800"/>
            <a:ext cx="1087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802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162346" y="3945652"/>
            <a:ext cx="419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session</a:t>
            </a:r>
            <a:r>
              <a:rPr lang="nb-NO" dirty="0" smtClean="0"/>
              <a:t> = </a:t>
            </a:r>
            <a:r>
              <a:rPr lang="nb-NO" dirty="0" err="1" smtClean="0"/>
              <a:t>sessionFactory.OpenSession</a:t>
            </a:r>
            <a:r>
              <a:rPr lang="nb-NO" dirty="0" smtClean="0"/>
              <a:t>()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8953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823" y="1621764"/>
            <a:ext cx="83783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600" dirty="0" smtClean="0"/>
              <a:t>WHY, OH WHY?!</a:t>
            </a:r>
            <a:endParaRPr lang="nb-NO" sz="9600" dirty="0"/>
          </a:p>
        </p:txBody>
      </p:sp>
    </p:spTree>
    <p:extLst>
      <p:ext uri="{BB962C8B-B14F-4D97-AF65-F5344CB8AC3E}">
        <p14:creationId xmlns:p14="http://schemas.microsoft.com/office/powerpoint/2010/main" val="10764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585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1162346" y="3945652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transaction</a:t>
            </a:r>
            <a:r>
              <a:rPr lang="nb-NO" dirty="0" smtClean="0"/>
              <a:t> = </a:t>
            </a:r>
            <a:r>
              <a:rPr lang="nb-NO" dirty="0" err="1" smtClean="0"/>
              <a:t>session.BeginTransaction</a:t>
            </a:r>
            <a:r>
              <a:rPr lang="nb-NO" dirty="0" smtClean="0"/>
              <a:t>()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177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1162346" y="3945652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transaction</a:t>
            </a:r>
            <a:r>
              <a:rPr lang="nb-NO" dirty="0" smtClean="0"/>
              <a:t> = </a:t>
            </a:r>
            <a:r>
              <a:rPr lang="nb-NO" dirty="0" err="1" smtClean="0"/>
              <a:t>session.BeginTransaction</a:t>
            </a:r>
            <a:r>
              <a:rPr lang="nb-NO" dirty="0" smtClean="0"/>
              <a:t>()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9579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1162346" y="3945652"/>
            <a:ext cx="31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9943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1162346" y="3945652"/>
            <a:ext cx="31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757462" y="4314984"/>
            <a:ext cx="0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8883" y="4937760"/>
            <a:ext cx="296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SELECT Id, </a:t>
            </a:r>
            <a:r>
              <a:rPr lang="nb-NO" dirty="0" err="1" smtClean="0"/>
              <a:t>Title</a:t>
            </a:r>
            <a:r>
              <a:rPr lang="nb-NO" dirty="0" smtClean="0"/>
              <a:t>, … FROM </a:t>
            </a:r>
            <a:r>
              <a:rPr lang="nb-NO" dirty="0" err="1" smtClean="0"/>
              <a:t>Blog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843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1162346" y="3945652"/>
            <a:ext cx="31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757462" y="4314984"/>
            <a:ext cx="0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8883" y="4937760"/>
            <a:ext cx="296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SELECT Id, </a:t>
            </a:r>
            <a:r>
              <a:rPr lang="nb-NO" dirty="0" err="1" smtClean="0"/>
              <a:t>Title</a:t>
            </a:r>
            <a:r>
              <a:rPr lang="nb-NO" dirty="0" smtClean="0"/>
              <a:t>, … FROM </a:t>
            </a:r>
            <a:r>
              <a:rPr lang="nb-NO" dirty="0" err="1" smtClean="0"/>
              <a:t>Blog</a:t>
            </a:r>
            <a:endParaRPr lang="nb-NO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1050"/>
              </p:ext>
            </p:extLst>
          </p:nvPr>
        </p:nvGraphicFramePr>
        <p:xfrm>
          <a:off x="5304095" y="4937760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4120976" y="5110480"/>
            <a:ext cx="1101264" cy="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0369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1162346" y="3945652"/>
            <a:ext cx="31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757462" y="4314984"/>
            <a:ext cx="0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8883" y="4937760"/>
            <a:ext cx="296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SELECT Id, </a:t>
            </a:r>
            <a:r>
              <a:rPr lang="nb-NO" dirty="0" err="1" smtClean="0"/>
              <a:t>Title</a:t>
            </a:r>
            <a:r>
              <a:rPr lang="nb-NO" dirty="0" smtClean="0"/>
              <a:t>, … FROM </a:t>
            </a:r>
            <a:r>
              <a:rPr lang="nb-NO" dirty="0" err="1" smtClean="0"/>
              <a:t>Blog</a:t>
            </a:r>
            <a:endParaRPr lang="nb-NO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81050"/>
              </p:ext>
            </p:extLst>
          </p:nvPr>
        </p:nvGraphicFramePr>
        <p:xfrm>
          <a:off x="5304095" y="4937760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4120976" y="5110480"/>
            <a:ext cx="1101264" cy="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18" name="Oval 17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H="1" flipV="1">
            <a:off x="3112478" y="1978302"/>
            <a:ext cx="3826802" cy="2959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2972023" y="245789"/>
            <a:ext cx="280908" cy="31841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2499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31" name="Oval 30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3" name="Oval 32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46" y="3945652"/>
            <a:ext cx="365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name</a:t>
            </a:r>
            <a:r>
              <a:rPr lang="nb-NO" dirty="0" smtClean="0"/>
              <a:t> = </a:t>
            </a:r>
            <a:r>
              <a:rPr lang="nb-NO" dirty="0" err="1" smtClean="0"/>
              <a:t>blogs.First</a:t>
            </a:r>
            <a:r>
              <a:rPr lang="nb-NO" dirty="0" smtClean="0"/>
              <a:t>().</a:t>
            </a:r>
            <a:r>
              <a:rPr lang="nb-NO" dirty="0" err="1" smtClean="0"/>
              <a:t>Owner.Name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3420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57462" y="4314984"/>
            <a:ext cx="0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8883" y="4937760"/>
            <a:ext cx="2424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SELECT Id, </a:t>
            </a:r>
            <a:r>
              <a:rPr lang="nb-NO" dirty="0" err="1" smtClean="0"/>
              <a:t>Username</a:t>
            </a:r>
            <a:r>
              <a:rPr lang="nb-NO" dirty="0" smtClean="0"/>
              <a:t>, …</a:t>
            </a:r>
            <a:br>
              <a:rPr lang="nb-NO" dirty="0" smtClean="0"/>
            </a:br>
            <a:r>
              <a:rPr lang="nb-NO" dirty="0" smtClean="0"/>
              <a:t>FROM User</a:t>
            </a:r>
          </a:p>
          <a:p>
            <a:r>
              <a:rPr lang="nb-NO" dirty="0" smtClean="0"/>
              <a:t>WHERE Id = 42</a:t>
            </a:r>
            <a:endParaRPr lang="nb-NO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83008" y="5110480"/>
            <a:ext cx="1639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3" name="Oval 32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46" y="3945652"/>
            <a:ext cx="365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name</a:t>
            </a:r>
            <a:r>
              <a:rPr lang="nb-NO" dirty="0" smtClean="0"/>
              <a:t> = </a:t>
            </a:r>
            <a:r>
              <a:rPr lang="nb-NO" dirty="0" err="1" smtClean="0"/>
              <a:t>blogs.First</a:t>
            </a:r>
            <a:r>
              <a:rPr lang="nb-NO" dirty="0" smtClean="0"/>
              <a:t>().</a:t>
            </a:r>
            <a:r>
              <a:rPr lang="nb-NO" dirty="0" err="1" smtClean="0"/>
              <a:t>Owner.Name</a:t>
            </a:r>
            <a:endParaRPr lang="nb-NO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52563"/>
              </p:ext>
            </p:extLst>
          </p:nvPr>
        </p:nvGraphicFramePr>
        <p:xfrm>
          <a:off x="5222240" y="4937760"/>
          <a:ext cx="41253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0"/>
                <a:gridCol w="1259456"/>
                <a:gridCol w="241539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Username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barack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Barack Obama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2198597" y="2716966"/>
            <a:ext cx="4710203" cy="2220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2096747" y="1860232"/>
            <a:ext cx="243840" cy="1422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Arrow Connector 8"/>
          <p:cNvCxnSpPr>
            <a:stCxn id="33" idx="4"/>
            <a:endCxn id="24" idx="0"/>
          </p:cNvCxnSpPr>
          <p:nvPr/>
        </p:nvCxnSpPr>
        <p:spPr>
          <a:xfrm>
            <a:off x="2638018" y="1684218"/>
            <a:ext cx="0" cy="22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53538" y="1910080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5" name="TextBox 24"/>
          <p:cNvSpPr txBox="1"/>
          <p:nvPr/>
        </p:nvSpPr>
        <p:spPr>
          <a:xfrm>
            <a:off x="1488653" y="1910080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17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823" y="1621764"/>
            <a:ext cx="8951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600" dirty="0" smtClean="0"/>
              <a:t>BLACK MAGIC&lt;?&gt;</a:t>
            </a:r>
            <a:endParaRPr lang="nb-NO" sz="9600" dirty="0"/>
          </a:p>
        </p:txBody>
      </p:sp>
    </p:spTree>
    <p:extLst>
      <p:ext uri="{BB962C8B-B14F-4D97-AF65-F5344CB8AC3E}">
        <p14:creationId xmlns:p14="http://schemas.microsoft.com/office/powerpoint/2010/main" val="4927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82369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56853"/>
              </p:ext>
            </p:extLst>
          </p:nvPr>
        </p:nvGraphicFramePr>
        <p:xfrm>
          <a:off x="601933" y="2582972"/>
          <a:ext cx="4125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0"/>
                <a:gridCol w="1259456"/>
                <a:gridCol w="241539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Username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barack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Barack Obama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erna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Erna Solberg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 Sponheim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79257"/>
              </p:ext>
            </p:extLst>
          </p:nvPr>
        </p:nvGraphicFramePr>
        <p:xfrm>
          <a:off x="550174" y="4498035"/>
          <a:ext cx="4211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07"/>
                <a:gridCol w="948906"/>
                <a:gridCol w="2708695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BlogId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LOLcatz</a:t>
                      </a:r>
                      <a:r>
                        <a:rPr lang="nb-NO" dirty="0" smtClean="0"/>
                        <a:t>,</a:t>
                      </a:r>
                      <a:r>
                        <a:rPr lang="nb-NO" baseline="0" dirty="0" smtClean="0"/>
                        <a:t> OMG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cat</a:t>
                      </a:r>
                      <a:r>
                        <a:rPr lang="nb-NO" baseline="0" dirty="0" smtClean="0"/>
                        <a:t> falling </a:t>
                      </a:r>
                      <a:r>
                        <a:rPr lang="nb-NO" baseline="0" dirty="0" err="1" smtClean="0"/>
                        <a:t>down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Hen bites man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Cupcakes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with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sheep</a:t>
                      </a:r>
                      <a:r>
                        <a:rPr lang="nb-NO" baseline="0" dirty="0" smtClean="0"/>
                        <a:t>!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1-win.softpedia-static.com/screenshots/Blue-Screen_1.png?13653640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004" y="-87550"/>
            <a:ext cx="12516630" cy="71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39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823" y="1621764"/>
            <a:ext cx="8951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600" dirty="0" smtClean="0"/>
              <a:t>BLACK MAGIC&lt;?&gt;</a:t>
            </a:r>
            <a:endParaRPr lang="nb-NO" sz="9600" dirty="0"/>
          </a:p>
        </p:txBody>
      </p:sp>
      <p:sp>
        <p:nvSpPr>
          <p:cNvPr id="3" name="Freeform 2"/>
          <p:cNvSpPr/>
          <p:nvPr/>
        </p:nvSpPr>
        <p:spPr>
          <a:xfrm>
            <a:off x="5856051" y="2986391"/>
            <a:ext cx="3939702" cy="1579313"/>
          </a:xfrm>
          <a:custGeom>
            <a:avLst/>
            <a:gdLst>
              <a:gd name="connsiteX0" fmla="*/ 0 w 3939702"/>
              <a:gd name="connsiteY0" fmla="*/ 1361873 h 1579313"/>
              <a:gd name="connsiteX1" fmla="*/ 1906621 w 3939702"/>
              <a:gd name="connsiteY1" fmla="*/ 1468877 h 1579313"/>
              <a:gd name="connsiteX2" fmla="*/ 3939702 w 3939702"/>
              <a:gd name="connsiteY2" fmla="*/ 0 h 157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9702" h="1579313">
                <a:moveTo>
                  <a:pt x="0" y="1361873"/>
                </a:moveTo>
                <a:cubicBezTo>
                  <a:pt x="625002" y="1528864"/>
                  <a:pt x="1250004" y="1695856"/>
                  <a:pt x="1906621" y="1468877"/>
                </a:cubicBezTo>
                <a:cubicBezTo>
                  <a:pt x="2563238" y="1241898"/>
                  <a:pt x="3251470" y="620949"/>
                  <a:pt x="393970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 rot="1204443">
            <a:off x="3917272" y="383231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Did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I ask for a Proxy?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3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82541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sp>
        <p:nvSpPr>
          <p:cNvPr id="2" name="Rounded Rectangle 1"/>
          <p:cNvSpPr/>
          <p:nvPr/>
        </p:nvSpPr>
        <p:spPr>
          <a:xfrm>
            <a:off x="1297460" y="1027109"/>
            <a:ext cx="2446637" cy="48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User</a:t>
            </a:r>
            <a:endParaRPr lang="nb-NO" dirty="0"/>
          </a:p>
        </p:txBody>
      </p:sp>
      <p:cxnSp>
        <p:nvCxnSpPr>
          <p:cNvPr id="7" name="Straight Arrow Connector 6"/>
          <p:cNvCxnSpPr>
            <a:endCxn id="2" idx="3"/>
          </p:cNvCxnSpPr>
          <p:nvPr/>
        </p:nvCxnSpPr>
        <p:spPr>
          <a:xfrm flipH="1" flipV="1">
            <a:off x="3744097" y="1267317"/>
            <a:ext cx="2508422" cy="3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3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sp>
        <p:nvSpPr>
          <p:cNvPr id="2" name="Rounded Rectangle 1"/>
          <p:cNvSpPr/>
          <p:nvPr/>
        </p:nvSpPr>
        <p:spPr>
          <a:xfrm>
            <a:off x="1297460" y="1027109"/>
            <a:ext cx="2446637" cy="48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User</a:t>
            </a:r>
            <a:endParaRPr lang="nb-NO" dirty="0"/>
          </a:p>
        </p:txBody>
      </p:sp>
      <p:cxnSp>
        <p:nvCxnSpPr>
          <p:cNvPr id="7" name="Straight Arrow Connector 6"/>
          <p:cNvCxnSpPr>
            <a:endCxn id="2" idx="3"/>
          </p:cNvCxnSpPr>
          <p:nvPr/>
        </p:nvCxnSpPr>
        <p:spPr>
          <a:xfrm flipH="1" flipV="1">
            <a:off x="3744097" y="1267317"/>
            <a:ext cx="2508422" cy="3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/>
          <p:cNvSpPr/>
          <p:nvPr/>
        </p:nvSpPr>
        <p:spPr>
          <a:xfrm>
            <a:off x="2391032" y="1507524"/>
            <a:ext cx="259492" cy="234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>
            <a:off x="2520778" y="1742303"/>
            <a:ext cx="12357" cy="93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09816" y="2681416"/>
            <a:ext cx="2446637" cy="48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UserProxy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0652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sp>
        <p:nvSpPr>
          <p:cNvPr id="2" name="Rounded Rectangle 1"/>
          <p:cNvSpPr/>
          <p:nvPr/>
        </p:nvSpPr>
        <p:spPr>
          <a:xfrm>
            <a:off x="1297460" y="1027109"/>
            <a:ext cx="2446637" cy="48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User</a:t>
            </a:r>
            <a:endParaRPr lang="nb-NO" dirty="0"/>
          </a:p>
        </p:txBody>
      </p:sp>
      <p:cxnSp>
        <p:nvCxnSpPr>
          <p:cNvPr id="7" name="Straight Arrow Connector 6"/>
          <p:cNvCxnSpPr>
            <a:endCxn id="2" idx="3"/>
          </p:cNvCxnSpPr>
          <p:nvPr/>
        </p:nvCxnSpPr>
        <p:spPr>
          <a:xfrm flipH="1" flipV="1">
            <a:off x="3744097" y="1267317"/>
            <a:ext cx="2508422" cy="3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/>
          <p:cNvSpPr/>
          <p:nvPr/>
        </p:nvSpPr>
        <p:spPr>
          <a:xfrm>
            <a:off x="2391032" y="1507524"/>
            <a:ext cx="259492" cy="234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>
            <a:off x="2520778" y="1742303"/>
            <a:ext cx="12357" cy="93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09816" y="2681416"/>
            <a:ext cx="2446637" cy="48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UserProxy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5347387" y="3234543"/>
            <a:ext cx="23727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override</a:t>
            </a:r>
            <a:r>
              <a:rPr lang="nb-NO" dirty="0" smtClean="0"/>
              <a:t> T </a:t>
            </a:r>
            <a:r>
              <a:rPr lang="nb-NO" dirty="0" err="1" smtClean="0"/>
              <a:t>Name</a:t>
            </a:r>
            <a:endParaRPr lang="nb-NO" dirty="0" smtClean="0"/>
          </a:p>
          <a:p>
            <a:r>
              <a:rPr lang="nb-NO" dirty="0" smtClean="0"/>
              <a:t>{</a:t>
            </a:r>
          </a:p>
          <a:p>
            <a:r>
              <a:rPr lang="nb-NO" dirty="0"/>
              <a:t> </a:t>
            </a:r>
            <a:r>
              <a:rPr lang="nb-NO" dirty="0" smtClean="0"/>
              <a:t>   </a:t>
            </a:r>
            <a:r>
              <a:rPr lang="nb-NO" dirty="0" err="1" smtClean="0"/>
              <a:t>get</a:t>
            </a:r>
            <a:endParaRPr lang="nb-NO" dirty="0" smtClean="0"/>
          </a:p>
          <a:p>
            <a:r>
              <a:rPr lang="nb-NO" dirty="0"/>
              <a:t> </a:t>
            </a:r>
            <a:r>
              <a:rPr lang="nb-NO" dirty="0" smtClean="0"/>
              <a:t>   {</a:t>
            </a:r>
          </a:p>
          <a:p>
            <a:r>
              <a:rPr lang="nb-NO" dirty="0" smtClean="0"/>
              <a:t>        </a:t>
            </a:r>
            <a:r>
              <a:rPr lang="nb-NO" dirty="0" err="1" smtClean="0"/>
              <a:t>if</a:t>
            </a:r>
            <a:r>
              <a:rPr lang="nb-NO" dirty="0" smtClean="0"/>
              <a:t> (!</a:t>
            </a:r>
            <a:r>
              <a:rPr lang="nb-NO" dirty="0" err="1" smtClean="0"/>
              <a:t>Loaded</a:t>
            </a:r>
            <a:r>
              <a:rPr lang="nb-NO" dirty="0" smtClean="0"/>
              <a:t>)</a:t>
            </a:r>
          </a:p>
          <a:p>
            <a:r>
              <a:rPr lang="nb-NO" dirty="0" smtClean="0"/>
              <a:t>        {</a:t>
            </a:r>
          </a:p>
          <a:p>
            <a:r>
              <a:rPr lang="nb-NO" dirty="0"/>
              <a:t> </a:t>
            </a:r>
            <a:r>
              <a:rPr lang="nb-NO" dirty="0" smtClean="0"/>
              <a:t>           </a:t>
            </a:r>
            <a:r>
              <a:rPr lang="nb-NO" dirty="0" err="1" smtClean="0"/>
              <a:t>Load</a:t>
            </a:r>
            <a:r>
              <a:rPr lang="nb-NO" dirty="0" smtClean="0"/>
              <a:t>();</a:t>
            </a:r>
          </a:p>
          <a:p>
            <a:r>
              <a:rPr lang="nb-NO" dirty="0" smtClean="0"/>
              <a:t>        }</a:t>
            </a:r>
          </a:p>
          <a:p>
            <a:r>
              <a:rPr lang="nb-NO" dirty="0"/>
              <a:t> </a:t>
            </a:r>
            <a:r>
              <a:rPr lang="nb-NO" dirty="0" smtClean="0"/>
              <a:t>       </a:t>
            </a:r>
            <a:r>
              <a:rPr lang="nb-NO" dirty="0" err="1" smtClean="0"/>
              <a:t>return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;</a:t>
            </a:r>
          </a:p>
          <a:p>
            <a:r>
              <a:rPr lang="nb-NO" dirty="0"/>
              <a:t> </a:t>
            </a:r>
            <a:r>
              <a:rPr lang="nb-NO" dirty="0" smtClean="0"/>
              <a:t>   }</a:t>
            </a:r>
          </a:p>
          <a:p>
            <a:r>
              <a:rPr lang="nb-NO" dirty="0"/>
              <a:t> </a:t>
            </a:r>
            <a:r>
              <a:rPr lang="nb-NO" dirty="0" smtClean="0"/>
              <a:t>   </a:t>
            </a:r>
            <a:r>
              <a:rPr lang="nb-NO" dirty="0" err="1" smtClean="0"/>
              <a:t>set</a:t>
            </a:r>
            <a:r>
              <a:rPr lang="nb-NO" dirty="0" smtClean="0"/>
              <a:t> { … }</a:t>
            </a:r>
            <a:endParaRPr lang="nb-NO" dirty="0"/>
          </a:p>
          <a:p>
            <a:r>
              <a:rPr lang="nb-NO" dirty="0"/>
              <a:t>}</a:t>
            </a:r>
          </a:p>
        </p:txBody>
      </p:sp>
      <p:sp>
        <p:nvSpPr>
          <p:cNvPr id="10" name="Freeform 9"/>
          <p:cNvSpPr/>
          <p:nvPr/>
        </p:nvSpPr>
        <p:spPr>
          <a:xfrm rot="1101520">
            <a:off x="2561730" y="3453078"/>
            <a:ext cx="2681416" cy="1095221"/>
          </a:xfrm>
          <a:custGeom>
            <a:avLst/>
            <a:gdLst>
              <a:gd name="connsiteX0" fmla="*/ 2681416 w 2681416"/>
              <a:gd name="connsiteY0" fmla="*/ 0 h 1095221"/>
              <a:gd name="connsiteX1" fmla="*/ 1865870 w 2681416"/>
              <a:gd name="connsiteY1" fmla="*/ 1025611 h 1095221"/>
              <a:gd name="connsiteX2" fmla="*/ 630195 w 2681416"/>
              <a:gd name="connsiteY2" fmla="*/ 914400 h 1095221"/>
              <a:gd name="connsiteX3" fmla="*/ 0 w 2681416"/>
              <a:gd name="connsiteY3" fmla="*/ 197708 h 109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1416" h="1095221">
                <a:moveTo>
                  <a:pt x="2681416" y="0"/>
                </a:moveTo>
                <a:cubicBezTo>
                  <a:pt x="2444578" y="436605"/>
                  <a:pt x="2207740" y="873211"/>
                  <a:pt x="1865870" y="1025611"/>
                </a:cubicBezTo>
                <a:cubicBezTo>
                  <a:pt x="1524000" y="1178011"/>
                  <a:pt x="941173" y="1052384"/>
                  <a:pt x="630195" y="914400"/>
                </a:cubicBezTo>
                <a:cubicBezTo>
                  <a:pt x="319217" y="776416"/>
                  <a:pt x="159608" y="487062"/>
                  <a:pt x="0" y="1977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reeform 3"/>
          <p:cNvSpPr/>
          <p:nvPr/>
        </p:nvSpPr>
        <p:spPr>
          <a:xfrm>
            <a:off x="9131643" y="694871"/>
            <a:ext cx="1890584" cy="454307"/>
          </a:xfrm>
          <a:custGeom>
            <a:avLst/>
            <a:gdLst>
              <a:gd name="connsiteX0" fmla="*/ 0 w 1890584"/>
              <a:gd name="connsiteY0" fmla="*/ 454307 h 454307"/>
              <a:gd name="connsiteX1" fmla="*/ 1210962 w 1890584"/>
              <a:gd name="connsiteY1" fmla="*/ 21821 h 454307"/>
              <a:gd name="connsiteX2" fmla="*/ 1754660 w 1890584"/>
              <a:gd name="connsiteY2" fmla="*/ 71248 h 454307"/>
              <a:gd name="connsiteX3" fmla="*/ 1890584 w 1890584"/>
              <a:gd name="connsiteY3" fmla="*/ 133032 h 45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584" h="454307">
                <a:moveTo>
                  <a:pt x="0" y="454307"/>
                </a:moveTo>
                <a:cubicBezTo>
                  <a:pt x="459259" y="269985"/>
                  <a:pt x="918519" y="85664"/>
                  <a:pt x="1210962" y="21821"/>
                </a:cubicBezTo>
                <a:cubicBezTo>
                  <a:pt x="1503405" y="-42022"/>
                  <a:pt x="1641390" y="52713"/>
                  <a:pt x="1754660" y="71248"/>
                </a:cubicBezTo>
                <a:cubicBezTo>
                  <a:pt x="1867930" y="89783"/>
                  <a:pt x="1879257" y="111407"/>
                  <a:pt x="1890584" y="13303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 rot="640746">
            <a:off x="10504717" y="84667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must be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virtual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!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2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sp>
        <p:nvSpPr>
          <p:cNvPr id="2" name="Rounded Rectangle 1"/>
          <p:cNvSpPr/>
          <p:nvPr/>
        </p:nvSpPr>
        <p:spPr>
          <a:xfrm>
            <a:off x="1297460" y="1027109"/>
            <a:ext cx="2446637" cy="48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IList</a:t>
            </a:r>
            <a:r>
              <a:rPr lang="nb-NO" dirty="0" smtClean="0"/>
              <a:t>&lt;T&gt;</a:t>
            </a:r>
            <a:endParaRPr lang="nb-NO" dirty="0"/>
          </a:p>
        </p:txBody>
      </p:sp>
      <p:cxnSp>
        <p:nvCxnSpPr>
          <p:cNvPr id="7" name="Straight Arrow Connector 6"/>
          <p:cNvCxnSpPr>
            <a:endCxn id="2" idx="3"/>
          </p:cNvCxnSpPr>
          <p:nvPr/>
        </p:nvCxnSpPr>
        <p:spPr>
          <a:xfrm flipH="1" flipV="1">
            <a:off x="3744097" y="1267317"/>
            <a:ext cx="2582562" cy="59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1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sp>
        <p:nvSpPr>
          <p:cNvPr id="2" name="Rounded Rectangle 1"/>
          <p:cNvSpPr/>
          <p:nvPr/>
        </p:nvSpPr>
        <p:spPr>
          <a:xfrm>
            <a:off x="1297460" y="1027109"/>
            <a:ext cx="2446637" cy="48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IList</a:t>
            </a:r>
            <a:r>
              <a:rPr lang="nb-NO" dirty="0" smtClean="0"/>
              <a:t>&lt;T&gt;</a:t>
            </a:r>
            <a:endParaRPr lang="nb-NO" dirty="0"/>
          </a:p>
        </p:txBody>
      </p:sp>
      <p:sp>
        <p:nvSpPr>
          <p:cNvPr id="4" name="Isosceles Triangle 3"/>
          <p:cNvSpPr/>
          <p:nvPr/>
        </p:nvSpPr>
        <p:spPr>
          <a:xfrm>
            <a:off x="2391032" y="1507524"/>
            <a:ext cx="259492" cy="234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2520778" y="1742303"/>
            <a:ext cx="0" cy="40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96314" y="2150076"/>
            <a:ext cx="2347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96314" y="2150076"/>
            <a:ext cx="0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5003" y="2444857"/>
            <a:ext cx="1822621" cy="42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List&lt;T&gt;</a:t>
            </a:r>
            <a:endParaRPr lang="nb-N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44097" y="2150076"/>
            <a:ext cx="0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32786" y="2444857"/>
            <a:ext cx="1822621" cy="42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Queue&lt;T&gt;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7782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sp>
        <p:nvSpPr>
          <p:cNvPr id="2" name="Rounded Rectangle 1"/>
          <p:cNvSpPr/>
          <p:nvPr/>
        </p:nvSpPr>
        <p:spPr>
          <a:xfrm>
            <a:off x="1297460" y="1027109"/>
            <a:ext cx="2446637" cy="48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IList</a:t>
            </a:r>
            <a:r>
              <a:rPr lang="nb-NO" dirty="0" smtClean="0"/>
              <a:t>&lt;T&gt;</a:t>
            </a:r>
            <a:endParaRPr lang="nb-NO" dirty="0"/>
          </a:p>
        </p:txBody>
      </p:sp>
      <p:sp>
        <p:nvSpPr>
          <p:cNvPr id="4" name="Isosceles Triangle 3"/>
          <p:cNvSpPr/>
          <p:nvPr/>
        </p:nvSpPr>
        <p:spPr>
          <a:xfrm>
            <a:off x="2391032" y="1507524"/>
            <a:ext cx="259492" cy="234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2520778" y="1742303"/>
            <a:ext cx="0" cy="40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96314" y="2150076"/>
            <a:ext cx="2347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96314" y="2150076"/>
            <a:ext cx="0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5003" y="2444857"/>
            <a:ext cx="1822621" cy="42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List&lt;T&gt;</a:t>
            </a:r>
            <a:endParaRPr lang="nb-N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44097" y="2150076"/>
            <a:ext cx="0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32786" y="2444857"/>
            <a:ext cx="1822621" cy="42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Queue&lt;T&gt;</a:t>
            </a:r>
            <a:endParaRPr lang="nb-NO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13453" y="2150076"/>
            <a:ext cx="0" cy="140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55357" y="3558746"/>
            <a:ext cx="2916191" cy="42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NH.PersistentGenericBag</a:t>
            </a:r>
            <a:r>
              <a:rPr lang="nb-NO" dirty="0" smtClean="0"/>
              <a:t>&lt;T&gt;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3449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sp>
        <p:nvSpPr>
          <p:cNvPr id="2" name="Rounded Rectangle 1"/>
          <p:cNvSpPr/>
          <p:nvPr/>
        </p:nvSpPr>
        <p:spPr>
          <a:xfrm>
            <a:off x="1297460" y="1027109"/>
            <a:ext cx="2446637" cy="48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IList</a:t>
            </a:r>
            <a:r>
              <a:rPr lang="nb-NO" dirty="0" smtClean="0"/>
              <a:t>&lt;T&gt;</a:t>
            </a:r>
            <a:endParaRPr lang="nb-NO" dirty="0"/>
          </a:p>
        </p:txBody>
      </p:sp>
      <p:sp>
        <p:nvSpPr>
          <p:cNvPr id="4" name="Isosceles Triangle 3"/>
          <p:cNvSpPr/>
          <p:nvPr/>
        </p:nvSpPr>
        <p:spPr>
          <a:xfrm>
            <a:off x="2391032" y="1507524"/>
            <a:ext cx="259492" cy="234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2520778" y="1742303"/>
            <a:ext cx="0" cy="40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96314" y="2150076"/>
            <a:ext cx="2347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96314" y="2150076"/>
            <a:ext cx="0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5003" y="2444857"/>
            <a:ext cx="1822621" cy="42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List&lt;T&gt;</a:t>
            </a:r>
            <a:endParaRPr lang="nb-N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44097" y="2150076"/>
            <a:ext cx="0" cy="27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32786" y="2444857"/>
            <a:ext cx="1822621" cy="42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Queue&lt;T&gt;</a:t>
            </a:r>
            <a:endParaRPr lang="nb-NO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13453" y="2150076"/>
            <a:ext cx="0" cy="140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7385" y="3558746"/>
            <a:ext cx="18145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public</a:t>
            </a:r>
            <a:r>
              <a:rPr lang="nb-NO" dirty="0" smtClean="0"/>
              <a:t> T </a:t>
            </a:r>
            <a:r>
              <a:rPr lang="nb-NO" dirty="0" err="1" smtClean="0"/>
              <a:t>Get</a:t>
            </a:r>
            <a:r>
              <a:rPr lang="nb-NO" dirty="0" smtClean="0"/>
              <a:t>(i)</a:t>
            </a:r>
          </a:p>
          <a:p>
            <a:r>
              <a:rPr lang="nb-NO" dirty="0" smtClean="0"/>
              <a:t>{</a:t>
            </a:r>
          </a:p>
          <a:p>
            <a:r>
              <a:rPr lang="nb-NO" dirty="0" smtClean="0"/>
              <a:t>    </a:t>
            </a:r>
            <a:r>
              <a:rPr lang="nb-NO" dirty="0" err="1" smtClean="0"/>
              <a:t>if</a:t>
            </a:r>
            <a:r>
              <a:rPr lang="nb-NO" dirty="0" smtClean="0"/>
              <a:t> (!</a:t>
            </a:r>
            <a:r>
              <a:rPr lang="nb-NO" dirty="0" err="1" smtClean="0"/>
              <a:t>Loaded</a:t>
            </a:r>
            <a:r>
              <a:rPr lang="nb-NO" dirty="0" smtClean="0"/>
              <a:t>)</a:t>
            </a:r>
          </a:p>
          <a:p>
            <a:r>
              <a:rPr lang="nb-NO" dirty="0"/>
              <a:t> </a:t>
            </a:r>
            <a:r>
              <a:rPr lang="nb-NO" dirty="0" smtClean="0"/>
              <a:t>   {</a:t>
            </a:r>
          </a:p>
          <a:p>
            <a:r>
              <a:rPr lang="nb-NO" dirty="0"/>
              <a:t> </a:t>
            </a:r>
            <a:r>
              <a:rPr lang="nb-NO" dirty="0" smtClean="0"/>
              <a:t>       </a:t>
            </a:r>
            <a:r>
              <a:rPr lang="nb-NO" dirty="0" err="1" smtClean="0"/>
              <a:t>Load</a:t>
            </a:r>
            <a:r>
              <a:rPr lang="nb-NO" dirty="0" smtClean="0"/>
              <a:t>();</a:t>
            </a:r>
          </a:p>
          <a:p>
            <a:r>
              <a:rPr lang="nb-NO" dirty="0"/>
              <a:t> </a:t>
            </a:r>
            <a:r>
              <a:rPr lang="nb-NO" dirty="0" smtClean="0"/>
              <a:t>   }</a:t>
            </a:r>
          </a:p>
          <a:p>
            <a:r>
              <a:rPr lang="nb-NO" dirty="0"/>
              <a:t> </a:t>
            </a:r>
            <a:r>
              <a:rPr lang="nb-NO" dirty="0" smtClean="0"/>
              <a:t>   </a:t>
            </a:r>
            <a:r>
              <a:rPr lang="nb-NO" dirty="0" err="1" smtClean="0"/>
              <a:t>return</a:t>
            </a:r>
            <a:r>
              <a:rPr lang="nb-NO" dirty="0" smtClean="0"/>
              <a:t> </a:t>
            </a:r>
            <a:r>
              <a:rPr lang="nb-NO" dirty="0" err="1" smtClean="0"/>
              <a:t>items</a:t>
            </a:r>
            <a:r>
              <a:rPr lang="nb-NO" dirty="0" smtClean="0"/>
              <a:t>[i];</a:t>
            </a:r>
            <a:endParaRPr lang="nb-NO" dirty="0"/>
          </a:p>
          <a:p>
            <a:r>
              <a:rPr lang="nb-NO" dirty="0"/>
              <a:t>}</a:t>
            </a:r>
          </a:p>
        </p:txBody>
      </p:sp>
      <p:sp>
        <p:nvSpPr>
          <p:cNvPr id="9" name="Freeform 8"/>
          <p:cNvSpPr/>
          <p:nvPr/>
        </p:nvSpPr>
        <p:spPr>
          <a:xfrm>
            <a:off x="2681416" y="3842951"/>
            <a:ext cx="2681416" cy="1095221"/>
          </a:xfrm>
          <a:custGeom>
            <a:avLst/>
            <a:gdLst>
              <a:gd name="connsiteX0" fmla="*/ 2681416 w 2681416"/>
              <a:gd name="connsiteY0" fmla="*/ 0 h 1095221"/>
              <a:gd name="connsiteX1" fmla="*/ 1865870 w 2681416"/>
              <a:gd name="connsiteY1" fmla="*/ 1025611 h 1095221"/>
              <a:gd name="connsiteX2" fmla="*/ 630195 w 2681416"/>
              <a:gd name="connsiteY2" fmla="*/ 914400 h 1095221"/>
              <a:gd name="connsiteX3" fmla="*/ 0 w 2681416"/>
              <a:gd name="connsiteY3" fmla="*/ 197708 h 109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1416" h="1095221">
                <a:moveTo>
                  <a:pt x="2681416" y="0"/>
                </a:moveTo>
                <a:cubicBezTo>
                  <a:pt x="2444578" y="436605"/>
                  <a:pt x="2207740" y="873211"/>
                  <a:pt x="1865870" y="1025611"/>
                </a:cubicBezTo>
                <a:cubicBezTo>
                  <a:pt x="1524000" y="1178011"/>
                  <a:pt x="941173" y="1052384"/>
                  <a:pt x="630195" y="914400"/>
                </a:cubicBezTo>
                <a:cubicBezTo>
                  <a:pt x="319217" y="776416"/>
                  <a:pt x="159608" y="487062"/>
                  <a:pt x="0" y="1977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/>
          <p:cNvSpPr/>
          <p:nvPr/>
        </p:nvSpPr>
        <p:spPr>
          <a:xfrm>
            <a:off x="1155357" y="3558746"/>
            <a:ext cx="2916191" cy="42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NH.PersistentGenericBag</a:t>
            </a:r>
            <a:r>
              <a:rPr lang="nb-NO" dirty="0" smtClean="0"/>
              <a:t>&lt;T&gt;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245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82369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56853"/>
              </p:ext>
            </p:extLst>
          </p:nvPr>
        </p:nvGraphicFramePr>
        <p:xfrm>
          <a:off x="601933" y="2582972"/>
          <a:ext cx="4125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0"/>
                <a:gridCol w="1259456"/>
                <a:gridCol w="241539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Username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barack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Barack Obama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erna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Erna Solberg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 Sponheim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79257"/>
              </p:ext>
            </p:extLst>
          </p:nvPr>
        </p:nvGraphicFramePr>
        <p:xfrm>
          <a:off x="550174" y="4498035"/>
          <a:ext cx="4211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07"/>
                <a:gridCol w="948906"/>
                <a:gridCol w="2708695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BlogId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LOLcatz</a:t>
                      </a:r>
                      <a:r>
                        <a:rPr lang="nb-NO" dirty="0" smtClean="0"/>
                        <a:t>,</a:t>
                      </a:r>
                      <a:r>
                        <a:rPr lang="nb-NO" baseline="0" dirty="0" smtClean="0"/>
                        <a:t> OMG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cat</a:t>
                      </a:r>
                      <a:r>
                        <a:rPr lang="nb-NO" baseline="0" dirty="0" smtClean="0"/>
                        <a:t> falling </a:t>
                      </a:r>
                      <a:r>
                        <a:rPr lang="nb-NO" baseline="0" dirty="0" err="1" smtClean="0"/>
                        <a:t>down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Hen bites man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Cupcakes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with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sheep</a:t>
                      </a:r>
                      <a:r>
                        <a:rPr lang="nb-NO" baseline="0" dirty="0" smtClean="0"/>
                        <a:t>!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00468" y="2947157"/>
            <a:ext cx="40854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select</a:t>
            </a:r>
            <a:r>
              <a:rPr lang="nb-NO" dirty="0" smtClean="0"/>
              <a:t> Id, </a:t>
            </a:r>
            <a:r>
              <a:rPr lang="nb-NO" dirty="0" err="1" smtClean="0"/>
              <a:t>Title</a:t>
            </a:r>
            <a:r>
              <a:rPr lang="nb-NO" dirty="0" smtClean="0"/>
              <a:t> from </a:t>
            </a:r>
            <a:r>
              <a:rPr lang="nb-NO" dirty="0" err="1" smtClean="0"/>
              <a:t>Blog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 smtClean="0"/>
          </a:p>
          <a:p>
            <a:r>
              <a:rPr lang="nb-NO" dirty="0" err="1" smtClean="0"/>
              <a:t>select</a:t>
            </a:r>
            <a:r>
              <a:rPr lang="nb-NO" dirty="0" smtClean="0"/>
              <a:t> </a:t>
            </a:r>
            <a:r>
              <a:rPr lang="nb-NO" dirty="0" err="1" smtClean="0"/>
              <a:t>b.Id</a:t>
            </a:r>
            <a:r>
              <a:rPr lang="nb-NO" dirty="0" smtClean="0"/>
              <a:t>, </a:t>
            </a:r>
            <a:r>
              <a:rPr lang="nb-NO" dirty="0" err="1" smtClean="0"/>
              <a:t>b.Title</a:t>
            </a:r>
            <a:r>
              <a:rPr lang="nb-NO" dirty="0" smtClean="0"/>
              <a:t>, </a:t>
            </a:r>
            <a:r>
              <a:rPr lang="nb-NO" dirty="0" err="1" smtClean="0"/>
              <a:t>u.Username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from </a:t>
            </a:r>
            <a:r>
              <a:rPr lang="nb-NO" dirty="0" err="1" smtClean="0"/>
              <a:t>Blogs</a:t>
            </a:r>
            <a:r>
              <a:rPr lang="nb-NO" dirty="0" smtClean="0"/>
              <a:t> b</a:t>
            </a:r>
          </a:p>
          <a:p>
            <a:r>
              <a:rPr lang="nb-NO" dirty="0"/>
              <a:t> </a:t>
            </a:r>
            <a:r>
              <a:rPr lang="nb-NO" dirty="0" smtClean="0"/>
              <a:t>         </a:t>
            </a:r>
            <a:r>
              <a:rPr lang="nb-NO" dirty="0" err="1" smtClean="0"/>
              <a:t>inner</a:t>
            </a:r>
            <a:r>
              <a:rPr lang="nb-NO" dirty="0" smtClean="0"/>
              <a:t> </a:t>
            </a:r>
            <a:r>
              <a:rPr lang="nb-NO" dirty="0" err="1" smtClean="0"/>
              <a:t>join</a:t>
            </a:r>
            <a:r>
              <a:rPr lang="nb-NO" dirty="0" smtClean="0"/>
              <a:t> Users u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b.UserId</a:t>
            </a:r>
            <a:r>
              <a:rPr lang="nb-NO" dirty="0" smtClean="0"/>
              <a:t>=</a:t>
            </a:r>
            <a:r>
              <a:rPr lang="nb-NO" dirty="0" err="1" smtClean="0"/>
              <a:t>u.Id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err="1" smtClean="0"/>
              <a:t>select</a:t>
            </a:r>
            <a:r>
              <a:rPr lang="nb-NO" dirty="0" smtClean="0"/>
              <a:t> </a:t>
            </a:r>
            <a:r>
              <a:rPr lang="nb-NO" dirty="0" err="1" smtClean="0"/>
              <a:t>p.Title</a:t>
            </a:r>
            <a:r>
              <a:rPr lang="nb-NO" dirty="0" smtClean="0"/>
              <a:t>, </a:t>
            </a:r>
            <a:r>
              <a:rPr lang="nb-NO" dirty="0" err="1" smtClean="0"/>
              <a:t>p.Content</a:t>
            </a:r>
            <a:r>
              <a:rPr lang="nb-NO" dirty="0" smtClean="0"/>
              <a:t>, </a:t>
            </a:r>
            <a:r>
              <a:rPr lang="nb-NO" dirty="0" err="1" smtClean="0"/>
              <a:t>u.Name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from Post p</a:t>
            </a:r>
          </a:p>
          <a:p>
            <a:r>
              <a:rPr lang="nb-NO" dirty="0"/>
              <a:t> </a:t>
            </a:r>
            <a:r>
              <a:rPr lang="nb-NO" dirty="0" smtClean="0"/>
              <a:t>         </a:t>
            </a:r>
            <a:r>
              <a:rPr lang="nb-NO" dirty="0" err="1" smtClean="0"/>
              <a:t>inner</a:t>
            </a:r>
            <a:r>
              <a:rPr lang="nb-NO" dirty="0" smtClean="0"/>
              <a:t> </a:t>
            </a:r>
            <a:r>
              <a:rPr lang="nb-NO" dirty="0" err="1" smtClean="0"/>
              <a:t>join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 b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p.BlogId</a:t>
            </a:r>
            <a:r>
              <a:rPr lang="nb-NO" dirty="0" smtClean="0"/>
              <a:t>=</a:t>
            </a:r>
            <a:r>
              <a:rPr lang="nb-NO" dirty="0" err="1" smtClean="0"/>
              <a:t>b.Id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          </a:t>
            </a:r>
            <a:r>
              <a:rPr lang="nb-NO" dirty="0" err="1" smtClean="0"/>
              <a:t>inner</a:t>
            </a:r>
            <a:r>
              <a:rPr lang="nb-NO" dirty="0" smtClean="0"/>
              <a:t> </a:t>
            </a:r>
            <a:r>
              <a:rPr lang="nb-NO" dirty="0" err="1" smtClean="0"/>
              <a:t>join</a:t>
            </a:r>
            <a:r>
              <a:rPr lang="nb-NO" dirty="0" smtClean="0"/>
              <a:t> User u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b.OwnerId</a:t>
            </a:r>
            <a:r>
              <a:rPr lang="nb-NO" dirty="0" smtClean="0"/>
              <a:t>=</a:t>
            </a:r>
            <a:r>
              <a:rPr lang="nb-NO" dirty="0" err="1" smtClean="0"/>
              <a:t>u.Id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072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57462" y="4314984"/>
            <a:ext cx="0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8883" y="4937760"/>
            <a:ext cx="2424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SELECT Id, </a:t>
            </a:r>
            <a:r>
              <a:rPr lang="nb-NO" dirty="0" err="1" smtClean="0"/>
              <a:t>Username</a:t>
            </a:r>
            <a:r>
              <a:rPr lang="nb-NO" dirty="0" smtClean="0"/>
              <a:t>, …</a:t>
            </a:r>
            <a:br>
              <a:rPr lang="nb-NO" dirty="0" smtClean="0"/>
            </a:br>
            <a:r>
              <a:rPr lang="nb-NO" dirty="0" smtClean="0"/>
              <a:t>FROM User</a:t>
            </a:r>
          </a:p>
          <a:p>
            <a:r>
              <a:rPr lang="nb-NO" dirty="0" smtClean="0"/>
              <a:t>WHERE Id = 42</a:t>
            </a:r>
            <a:endParaRPr lang="nb-NO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83008" y="5110480"/>
            <a:ext cx="1639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3" name="Oval 32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46" y="3945652"/>
            <a:ext cx="365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name</a:t>
            </a:r>
            <a:r>
              <a:rPr lang="nb-NO" dirty="0" smtClean="0"/>
              <a:t> = </a:t>
            </a:r>
            <a:r>
              <a:rPr lang="nb-NO" dirty="0" err="1" smtClean="0"/>
              <a:t>blogs.First</a:t>
            </a:r>
            <a:r>
              <a:rPr lang="nb-NO" dirty="0" smtClean="0"/>
              <a:t>().</a:t>
            </a:r>
            <a:r>
              <a:rPr lang="nb-NO" dirty="0" err="1" smtClean="0"/>
              <a:t>Owner.Name</a:t>
            </a:r>
            <a:endParaRPr lang="nb-NO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52563"/>
              </p:ext>
            </p:extLst>
          </p:nvPr>
        </p:nvGraphicFramePr>
        <p:xfrm>
          <a:off x="5222240" y="4937760"/>
          <a:ext cx="41253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0"/>
                <a:gridCol w="1259456"/>
                <a:gridCol w="241539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Username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barack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Barack Obama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2198597" y="2716966"/>
            <a:ext cx="4710203" cy="2220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2096747" y="1860232"/>
            <a:ext cx="243840" cy="1422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Arrow Connector 8"/>
          <p:cNvCxnSpPr>
            <a:stCxn id="33" idx="4"/>
            <a:endCxn id="24" idx="0"/>
          </p:cNvCxnSpPr>
          <p:nvPr/>
        </p:nvCxnSpPr>
        <p:spPr>
          <a:xfrm>
            <a:off x="2638018" y="1684218"/>
            <a:ext cx="0" cy="22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53538" y="1910080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5" name="TextBox 24"/>
          <p:cNvSpPr txBox="1"/>
          <p:nvPr/>
        </p:nvSpPr>
        <p:spPr>
          <a:xfrm>
            <a:off x="1488653" y="1910080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1162346" y="394565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transaction.Commit</a:t>
            </a:r>
            <a:r>
              <a:rPr lang="nb-NO" dirty="0" smtClean="0"/>
              <a:t>()</a:t>
            </a:r>
            <a:endParaRPr lang="nb-NO" dirty="0"/>
          </a:p>
        </p:txBody>
      </p:sp>
      <p:sp>
        <p:nvSpPr>
          <p:cNvPr id="16" name="Oval 15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18" name="Oval 17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3" name="Oval 22"/>
          <p:cNvSpPr/>
          <p:nvPr/>
        </p:nvSpPr>
        <p:spPr>
          <a:xfrm>
            <a:off x="2353538" y="1910080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4" name="TextBox 23"/>
          <p:cNvSpPr txBox="1"/>
          <p:nvPr/>
        </p:nvSpPr>
        <p:spPr>
          <a:xfrm>
            <a:off x="1488653" y="1910080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38018" y="1684218"/>
            <a:ext cx="0" cy="22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85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1162346" y="394565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transaction.Commit</a:t>
            </a:r>
            <a:r>
              <a:rPr lang="nb-NO" dirty="0" smtClean="0"/>
              <a:t>()</a:t>
            </a:r>
            <a:endParaRPr lang="nb-NO" dirty="0"/>
          </a:p>
        </p:txBody>
      </p:sp>
      <p:sp>
        <p:nvSpPr>
          <p:cNvPr id="16" name="Oval 15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18" name="Oval 17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3" name="Oval 22"/>
          <p:cNvSpPr/>
          <p:nvPr/>
        </p:nvSpPr>
        <p:spPr>
          <a:xfrm>
            <a:off x="2353538" y="1910080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4" name="TextBox 23"/>
          <p:cNvSpPr txBox="1"/>
          <p:nvPr/>
        </p:nvSpPr>
        <p:spPr>
          <a:xfrm>
            <a:off x="1488653" y="1910080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07360" y="1540748"/>
            <a:ext cx="6483049" cy="663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89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2346" y="3945652"/>
            <a:ext cx="31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219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2346" y="3945652"/>
            <a:ext cx="31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cxnSp>
        <p:nvCxnSpPr>
          <p:cNvPr id="27" name="Straight Arrow Connector 26"/>
          <p:cNvCxnSpPr>
            <a:stCxn id="22" idx="2"/>
          </p:cNvCxnSpPr>
          <p:nvPr/>
        </p:nvCxnSpPr>
        <p:spPr>
          <a:xfrm>
            <a:off x="2757462" y="4314984"/>
            <a:ext cx="0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8883" y="4937760"/>
            <a:ext cx="296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SELECT Id, </a:t>
            </a:r>
            <a:r>
              <a:rPr lang="nb-NO" dirty="0" err="1" smtClean="0"/>
              <a:t>Title</a:t>
            </a:r>
            <a:r>
              <a:rPr lang="nb-NO" dirty="0" smtClean="0"/>
              <a:t>, … FROM </a:t>
            </a:r>
            <a:r>
              <a:rPr lang="nb-NO" dirty="0" err="1" smtClean="0"/>
              <a:t>Blog</a:t>
            </a:r>
            <a:endParaRPr lang="nb-NO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87575"/>
              </p:ext>
            </p:extLst>
          </p:nvPr>
        </p:nvGraphicFramePr>
        <p:xfrm>
          <a:off x="5304095" y="4937760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4120976" y="5110480"/>
            <a:ext cx="1101264" cy="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3" name="Oval 32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23" idx="1"/>
          </p:cNvCxnSpPr>
          <p:nvPr/>
        </p:nvCxnSpPr>
        <p:spPr>
          <a:xfrm flipH="1" flipV="1">
            <a:off x="3112478" y="1978302"/>
            <a:ext cx="3826802" cy="2959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2972023" y="245789"/>
            <a:ext cx="280908" cy="31841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9657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3" name="Oval 32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46" y="3945652"/>
            <a:ext cx="365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name</a:t>
            </a:r>
            <a:r>
              <a:rPr lang="nb-NO" dirty="0" smtClean="0"/>
              <a:t> = </a:t>
            </a:r>
            <a:r>
              <a:rPr lang="nb-NO" dirty="0" err="1" smtClean="0"/>
              <a:t>blogs.First</a:t>
            </a:r>
            <a:r>
              <a:rPr lang="nb-NO" dirty="0" smtClean="0"/>
              <a:t>().</a:t>
            </a:r>
            <a:r>
              <a:rPr lang="nb-NO" dirty="0" err="1" smtClean="0"/>
              <a:t>Owner.Name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5684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3" name="Oval 32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46" y="3945652"/>
            <a:ext cx="365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name</a:t>
            </a:r>
            <a:r>
              <a:rPr lang="nb-NO" dirty="0" smtClean="0"/>
              <a:t> = </a:t>
            </a:r>
            <a:r>
              <a:rPr lang="nb-NO" dirty="0" err="1" smtClean="0"/>
              <a:t>blogs.First</a:t>
            </a:r>
            <a:r>
              <a:rPr lang="nb-NO" dirty="0" smtClean="0"/>
              <a:t>().</a:t>
            </a:r>
            <a:r>
              <a:rPr lang="nb-NO" dirty="0" err="1" smtClean="0"/>
              <a:t>Owner.Name</a:t>
            </a:r>
            <a:endParaRPr lang="nb-NO" dirty="0"/>
          </a:p>
        </p:txBody>
      </p:sp>
      <p:sp>
        <p:nvSpPr>
          <p:cNvPr id="23" name="Oval 22"/>
          <p:cNvSpPr/>
          <p:nvPr/>
        </p:nvSpPr>
        <p:spPr>
          <a:xfrm>
            <a:off x="2353538" y="1910080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4" name="TextBox 23"/>
          <p:cNvSpPr txBox="1"/>
          <p:nvPr/>
        </p:nvSpPr>
        <p:spPr>
          <a:xfrm>
            <a:off x="1488653" y="1910080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27680" y="1433790"/>
            <a:ext cx="6462729" cy="73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38018" y="1684218"/>
            <a:ext cx="0" cy="22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46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62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0" idx="1"/>
            <a:endCxn id="20" idx="3"/>
          </p:cNvCxnSpPr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130498" y="2482447"/>
            <a:ext cx="1274324" cy="768486"/>
          </a:xfrm>
          <a:custGeom>
            <a:avLst/>
            <a:gdLst>
              <a:gd name="connsiteX0" fmla="*/ 0 w 1274324"/>
              <a:gd name="connsiteY0" fmla="*/ 768486 h 768486"/>
              <a:gd name="connsiteX1" fmla="*/ 145915 w 1274324"/>
              <a:gd name="connsiteY1" fmla="*/ 330741 h 768486"/>
              <a:gd name="connsiteX2" fmla="*/ 515566 w 1274324"/>
              <a:gd name="connsiteY2" fmla="*/ 77822 h 768486"/>
              <a:gd name="connsiteX3" fmla="*/ 1274324 w 1274324"/>
              <a:gd name="connsiteY3" fmla="*/ 0 h 7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324" h="768486">
                <a:moveTo>
                  <a:pt x="0" y="768486"/>
                </a:moveTo>
                <a:cubicBezTo>
                  <a:pt x="29993" y="607169"/>
                  <a:pt x="59987" y="445852"/>
                  <a:pt x="145915" y="330741"/>
                </a:cubicBezTo>
                <a:cubicBezTo>
                  <a:pt x="231843" y="215630"/>
                  <a:pt x="327498" y="132945"/>
                  <a:pt x="515566" y="77822"/>
                </a:cubicBezTo>
                <a:cubicBezTo>
                  <a:pt x="703634" y="22699"/>
                  <a:pt x="988979" y="11349"/>
                  <a:pt x="1274324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eeform 12"/>
          <p:cNvSpPr/>
          <p:nvPr/>
        </p:nvSpPr>
        <p:spPr>
          <a:xfrm flipV="1">
            <a:off x="7130498" y="934869"/>
            <a:ext cx="1274324" cy="768486"/>
          </a:xfrm>
          <a:custGeom>
            <a:avLst/>
            <a:gdLst>
              <a:gd name="connsiteX0" fmla="*/ 0 w 1274324"/>
              <a:gd name="connsiteY0" fmla="*/ 768486 h 768486"/>
              <a:gd name="connsiteX1" fmla="*/ 145915 w 1274324"/>
              <a:gd name="connsiteY1" fmla="*/ 330741 h 768486"/>
              <a:gd name="connsiteX2" fmla="*/ 515566 w 1274324"/>
              <a:gd name="connsiteY2" fmla="*/ 77822 h 768486"/>
              <a:gd name="connsiteX3" fmla="*/ 1274324 w 1274324"/>
              <a:gd name="connsiteY3" fmla="*/ 0 h 7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324" h="768486">
                <a:moveTo>
                  <a:pt x="0" y="768486"/>
                </a:moveTo>
                <a:cubicBezTo>
                  <a:pt x="29993" y="607169"/>
                  <a:pt x="59987" y="445852"/>
                  <a:pt x="145915" y="330741"/>
                </a:cubicBezTo>
                <a:cubicBezTo>
                  <a:pt x="231843" y="215630"/>
                  <a:pt x="327498" y="132945"/>
                  <a:pt x="515566" y="77822"/>
                </a:cubicBezTo>
                <a:cubicBezTo>
                  <a:pt x="703634" y="22699"/>
                  <a:pt x="988979" y="11349"/>
                  <a:pt x="1274324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xtBox 8"/>
          <p:cNvSpPr txBox="1"/>
          <p:nvPr/>
        </p:nvSpPr>
        <p:spPr>
          <a:xfrm rot="20717971">
            <a:off x="6454158" y="5655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entity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cache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422148">
            <a:off x="6531050" y="319715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query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cache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2346" y="3945652"/>
            <a:ext cx="435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</a:t>
            </a:r>
            <a:r>
              <a:rPr lang="nb-NO" dirty="0" smtClean="0">
                <a:solidFill>
                  <a:srgbClr val="C00000"/>
                </a:solidFill>
              </a:rPr>
              <a:t>.</a:t>
            </a:r>
            <a:r>
              <a:rPr lang="nb-NO" dirty="0" err="1" smtClean="0">
                <a:solidFill>
                  <a:srgbClr val="C00000"/>
                </a:solidFill>
              </a:rPr>
              <a:t>Cacheable</a:t>
            </a:r>
            <a:r>
              <a:rPr lang="nb-NO" dirty="0" smtClean="0">
                <a:solidFill>
                  <a:srgbClr val="C00000"/>
                </a:solidFill>
              </a:rPr>
              <a:t>()</a:t>
            </a:r>
            <a:r>
              <a:rPr lang="nb-NO" dirty="0" smtClean="0"/>
              <a:t>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53360" y="4314984"/>
            <a:ext cx="4103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8883" y="4937760"/>
            <a:ext cx="296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SELECT Id, </a:t>
            </a:r>
            <a:r>
              <a:rPr lang="nb-NO" dirty="0" err="1" smtClean="0"/>
              <a:t>Title</a:t>
            </a:r>
            <a:r>
              <a:rPr lang="nb-NO" dirty="0" smtClean="0"/>
              <a:t>, … FROM </a:t>
            </a:r>
            <a:r>
              <a:rPr lang="nb-NO" dirty="0" err="1" smtClean="0"/>
              <a:t>Blog</a:t>
            </a:r>
            <a:endParaRPr lang="nb-NO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87575"/>
              </p:ext>
            </p:extLst>
          </p:nvPr>
        </p:nvGraphicFramePr>
        <p:xfrm>
          <a:off x="5304095" y="4937760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4120976" y="5110480"/>
            <a:ext cx="1101264" cy="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3" name="Oval 32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23" idx="1"/>
          </p:cNvCxnSpPr>
          <p:nvPr/>
        </p:nvCxnSpPr>
        <p:spPr>
          <a:xfrm flipH="1" flipV="1">
            <a:off x="3112478" y="1978302"/>
            <a:ext cx="3826802" cy="2959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2972023" y="245789"/>
            <a:ext cx="280908" cy="31841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1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823" y="1621764"/>
            <a:ext cx="83783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600" dirty="0" smtClean="0"/>
              <a:t>WHY, OH WHY?!</a:t>
            </a:r>
            <a:endParaRPr lang="nb-NO" sz="9600" dirty="0"/>
          </a:p>
        </p:txBody>
      </p:sp>
    </p:spTree>
    <p:extLst>
      <p:ext uri="{BB962C8B-B14F-4D97-AF65-F5344CB8AC3E}">
        <p14:creationId xmlns:p14="http://schemas.microsoft.com/office/powerpoint/2010/main" val="30668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2346" y="3945652"/>
            <a:ext cx="435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Cacheable</a:t>
            </a:r>
            <a:r>
              <a:rPr lang="nb-NO" dirty="0" smtClean="0"/>
              <a:t>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757463" y="4314984"/>
            <a:ext cx="6057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8883" y="4937760"/>
            <a:ext cx="296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SELECT Id, </a:t>
            </a:r>
            <a:r>
              <a:rPr lang="nb-NO" dirty="0" err="1" smtClean="0"/>
              <a:t>Title</a:t>
            </a:r>
            <a:r>
              <a:rPr lang="nb-NO" dirty="0" smtClean="0"/>
              <a:t>, … FROM </a:t>
            </a:r>
            <a:r>
              <a:rPr lang="nb-NO" dirty="0" err="1" smtClean="0"/>
              <a:t>Blog</a:t>
            </a:r>
            <a:endParaRPr lang="nb-NO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87575"/>
              </p:ext>
            </p:extLst>
          </p:nvPr>
        </p:nvGraphicFramePr>
        <p:xfrm>
          <a:off x="5304095" y="4937760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4120976" y="5110480"/>
            <a:ext cx="1101264" cy="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3" name="Oval 32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3920" y="2149455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SELECT Id,… FROM </a:t>
            </a:r>
            <a:r>
              <a:rPr lang="nb-NO" dirty="0" err="1" smtClean="0">
                <a:solidFill>
                  <a:schemeClr val="bg1"/>
                </a:solidFill>
              </a:rPr>
              <a:t>Blog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22240" y="4795520"/>
            <a:ext cx="548640" cy="1747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Arrow Connector 8"/>
          <p:cNvCxnSpPr>
            <a:stCxn id="7" idx="7"/>
          </p:cNvCxnSpPr>
          <p:nvPr/>
        </p:nvCxnSpPr>
        <p:spPr>
          <a:xfrm flipV="1">
            <a:off x="5690534" y="2773168"/>
            <a:ext cx="3036906" cy="2278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3920" y="23863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{1, 2, 3}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2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3920" y="2149455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SELECT Id,… FROM </a:t>
            </a:r>
            <a:r>
              <a:rPr lang="nb-NO" dirty="0" err="1" smtClean="0">
                <a:solidFill>
                  <a:schemeClr val="bg1"/>
                </a:solidFill>
              </a:rPr>
              <a:t>Blog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920" y="23863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{1, 2, 3}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27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3920" y="2149455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SELECT Id,… FROM </a:t>
            </a:r>
            <a:r>
              <a:rPr lang="nb-NO" dirty="0" err="1" smtClean="0">
                <a:solidFill>
                  <a:schemeClr val="bg1"/>
                </a:solidFill>
              </a:rPr>
              <a:t>Blog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920" y="23863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{1, 2, 3}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346" y="3945652"/>
            <a:ext cx="435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Cacheable</a:t>
            </a:r>
            <a:r>
              <a:rPr lang="nb-NO" dirty="0" smtClean="0"/>
              <a:t>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sp>
        <p:nvSpPr>
          <p:cNvPr id="11" name="Rectangle 10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2717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3920" y="2149455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SELECT Id,… FROM </a:t>
            </a:r>
            <a:r>
              <a:rPr lang="nb-NO" dirty="0" err="1" smtClean="0">
                <a:solidFill>
                  <a:schemeClr val="bg1"/>
                </a:solidFill>
              </a:rPr>
              <a:t>Blog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920" y="23863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{1, 2, 3}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346" y="3945652"/>
            <a:ext cx="435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Cacheable</a:t>
            </a:r>
            <a:r>
              <a:rPr lang="nb-NO" dirty="0" smtClean="0"/>
              <a:t>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0827"/>
              </p:ext>
            </p:extLst>
          </p:nvPr>
        </p:nvGraphicFramePr>
        <p:xfrm>
          <a:off x="5304095" y="4937760"/>
          <a:ext cx="4179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xtBox 17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32389" y="2755703"/>
            <a:ext cx="3048398" cy="236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239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3920" y="2149455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SELECT Id,… FROM </a:t>
            </a:r>
            <a:r>
              <a:rPr lang="nb-NO" dirty="0" err="1" smtClean="0">
                <a:solidFill>
                  <a:schemeClr val="bg1"/>
                </a:solidFill>
              </a:rPr>
              <a:t>Blog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920" y="23863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{1, 2, 3}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346" y="3945652"/>
            <a:ext cx="435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Cacheable</a:t>
            </a:r>
            <a:r>
              <a:rPr lang="nb-NO" dirty="0" smtClean="0"/>
              <a:t>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0827"/>
              </p:ext>
            </p:extLst>
          </p:nvPr>
        </p:nvGraphicFramePr>
        <p:xfrm>
          <a:off x="5304095" y="4937760"/>
          <a:ext cx="4179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xtBox 17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32389" y="2755703"/>
            <a:ext cx="3048398" cy="236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23" name="Oval 22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27" name="Oval 26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28" name="TextBox 27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13" idx="0"/>
            <a:endCxn id="30" idx="1"/>
          </p:cNvCxnSpPr>
          <p:nvPr/>
        </p:nvCxnSpPr>
        <p:spPr>
          <a:xfrm flipH="1" flipV="1">
            <a:off x="3112478" y="1978302"/>
            <a:ext cx="2400568" cy="2959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6200000">
            <a:off x="2972023" y="245789"/>
            <a:ext cx="280908" cy="31841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0671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3920" y="2149455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SELECT Id,… FROM </a:t>
            </a:r>
            <a:r>
              <a:rPr lang="nb-NO" dirty="0" err="1" smtClean="0">
                <a:solidFill>
                  <a:schemeClr val="bg1"/>
                </a:solidFill>
              </a:rPr>
              <a:t>Blog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920" y="23863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{1, 2, 3}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346" y="3945652"/>
            <a:ext cx="435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Session.Query</a:t>
            </a:r>
            <a:r>
              <a:rPr lang="nb-NO" dirty="0" smtClean="0"/>
              <a:t>&lt;</a:t>
            </a:r>
            <a:r>
              <a:rPr lang="nb-NO" dirty="0" err="1" smtClean="0"/>
              <a:t>Blog</a:t>
            </a:r>
            <a:r>
              <a:rPr lang="nb-NO" dirty="0" smtClean="0"/>
              <a:t>&gt;().</a:t>
            </a:r>
            <a:r>
              <a:rPr lang="nb-NO" dirty="0" err="1" smtClean="0"/>
              <a:t>Cacheable</a:t>
            </a:r>
            <a:r>
              <a:rPr lang="nb-NO" dirty="0" smtClean="0"/>
              <a:t>().</a:t>
            </a:r>
            <a:r>
              <a:rPr lang="nb-NO" dirty="0" err="1" smtClean="0"/>
              <a:t>ToArray</a:t>
            </a:r>
            <a:r>
              <a:rPr lang="nb-NO" dirty="0" smtClean="0"/>
              <a:t>()</a:t>
            </a:r>
            <a:endParaRPr lang="nb-NO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57463" y="4314984"/>
            <a:ext cx="6057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8883" y="4937760"/>
            <a:ext cx="322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SELECT … FROM … WHERE Id = 1</a:t>
            </a:r>
          </a:p>
          <a:p>
            <a:r>
              <a:rPr lang="nb-NO" dirty="0" smtClean="0"/>
              <a:t>SELECT … FROM … WHERE Id = 2</a:t>
            </a:r>
          </a:p>
          <a:p>
            <a:r>
              <a:rPr lang="nb-NO" dirty="0" smtClean="0"/>
              <a:t>SELECT … FROM … WHERE Id =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ctangle 16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xtBox 17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47386"/>
              </p:ext>
            </p:extLst>
          </p:nvPr>
        </p:nvGraphicFramePr>
        <p:xfrm>
          <a:off x="6328644" y="3944144"/>
          <a:ext cx="411000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09238"/>
              </p:ext>
            </p:extLst>
          </p:nvPr>
        </p:nvGraphicFramePr>
        <p:xfrm>
          <a:off x="6329706" y="4814192"/>
          <a:ext cx="411000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96895"/>
              </p:ext>
            </p:extLst>
          </p:nvPr>
        </p:nvGraphicFramePr>
        <p:xfrm>
          <a:off x="6329706" y="5666809"/>
          <a:ext cx="411000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4382266" y="4130319"/>
            <a:ext cx="1882610" cy="93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</p:cNvCxnSpPr>
          <p:nvPr/>
        </p:nvCxnSpPr>
        <p:spPr>
          <a:xfrm flipV="1">
            <a:off x="4382266" y="5394275"/>
            <a:ext cx="1882610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82266" y="5689046"/>
            <a:ext cx="1882610" cy="1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824965">
            <a:off x="227670" y="440349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do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something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with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the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blogs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27910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240724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3" name="Oval 32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4" name="TextBox 33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757464" y="1779374"/>
            <a:ext cx="3507412" cy="2350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558746" y="1779373"/>
            <a:ext cx="2706130" cy="315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485503" y="1779373"/>
            <a:ext cx="1779373" cy="396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24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3920" y="2149455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SELECT Id,… FROM </a:t>
            </a:r>
            <a:r>
              <a:rPr lang="nb-NO" dirty="0" err="1" smtClean="0">
                <a:solidFill>
                  <a:schemeClr val="bg1"/>
                </a:solidFill>
              </a:rPr>
              <a:t>Blog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920" y="23863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{1, 2, 3}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346" y="3945652"/>
            <a:ext cx="364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user</a:t>
            </a:r>
            <a:r>
              <a:rPr lang="nb-NO" dirty="0" smtClean="0"/>
              <a:t> = </a:t>
            </a:r>
            <a:r>
              <a:rPr lang="nb-NO" dirty="0" err="1" smtClean="0"/>
              <a:t>Session.Load</a:t>
            </a:r>
            <a:r>
              <a:rPr lang="nb-NO" dirty="0" smtClean="0"/>
              <a:t>&lt;User&gt;(42);</a:t>
            </a:r>
          </a:p>
          <a:p>
            <a:r>
              <a:rPr lang="nb-NO" dirty="0" smtClean="0"/>
              <a:t>var </a:t>
            </a:r>
            <a:r>
              <a:rPr lang="nb-NO" dirty="0" err="1" smtClean="0"/>
              <a:t>blog</a:t>
            </a:r>
            <a:r>
              <a:rPr lang="nb-NO" dirty="0" smtClean="0"/>
              <a:t> =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 { </a:t>
            </a:r>
            <a:r>
              <a:rPr lang="nb-NO" dirty="0" err="1" smtClean="0"/>
              <a:t>Owner</a:t>
            </a:r>
            <a:r>
              <a:rPr lang="nb-NO" dirty="0" smtClean="0"/>
              <a:t> = </a:t>
            </a:r>
            <a:r>
              <a:rPr lang="nb-NO" dirty="0" err="1" smtClean="0"/>
              <a:t>user</a:t>
            </a:r>
            <a:r>
              <a:rPr lang="nb-NO" dirty="0" smtClean="0"/>
              <a:t> };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453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3920" y="2149455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SELECT Id,… FROM </a:t>
            </a:r>
            <a:r>
              <a:rPr lang="nb-NO" dirty="0" err="1" smtClean="0">
                <a:solidFill>
                  <a:schemeClr val="bg1"/>
                </a:solidFill>
              </a:rPr>
              <a:t>Blog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920" y="23863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{1, 2, 3}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346" y="3945652"/>
            <a:ext cx="3647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user</a:t>
            </a:r>
            <a:r>
              <a:rPr lang="nb-NO" dirty="0" smtClean="0"/>
              <a:t> = </a:t>
            </a:r>
            <a:r>
              <a:rPr lang="nb-NO" dirty="0" err="1" smtClean="0"/>
              <a:t>Session.Load</a:t>
            </a:r>
            <a:r>
              <a:rPr lang="nb-NO" dirty="0" smtClean="0"/>
              <a:t>&lt;User&gt;(42);</a:t>
            </a:r>
          </a:p>
          <a:p>
            <a:r>
              <a:rPr lang="nb-NO" dirty="0" smtClean="0"/>
              <a:t>var </a:t>
            </a:r>
            <a:r>
              <a:rPr lang="nb-NO" dirty="0" err="1" smtClean="0"/>
              <a:t>blog</a:t>
            </a:r>
            <a:r>
              <a:rPr lang="nb-NO" dirty="0" smtClean="0"/>
              <a:t> =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 { </a:t>
            </a:r>
            <a:r>
              <a:rPr lang="nb-NO" dirty="0" err="1" smtClean="0"/>
              <a:t>Owner</a:t>
            </a:r>
            <a:r>
              <a:rPr lang="nb-NO" dirty="0" smtClean="0"/>
              <a:t> = </a:t>
            </a:r>
            <a:r>
              <a:rPr lang="nb-NO" dirty="0" err="1" smtClean="0"/>
              <a:t>user</a:t>
            </a:r>
            <a:r>
              <a:rPr lang="nb-NO" dirty="0" smtClean="0"/>
              <a:t> };</a:t>
            </a:r>
          </a:p>
          <a:p>
            <a:r>
              <a:rPr lang="nb-NO" dirty="0" err="1" smtClean="0"/>
              <a:t>Session.Save</a:t>
            </a:r>
            <a:r>
              <a:rPr lang="nb-NO" dirty="0" smtClean="0"/>
              <a:t>(</a:t>
            </a:r>
            <a:r>
              <a:rPr lang="nb-NO" dirty="0" err="1" smtClean="0"/>
              <a:t>blog</a:t>
            </a:r>
            <a:r>
              <a:rPr lang="nb-NO" dirty="0" smtClean="0"/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53538" y="1910080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80" y="1433790"/>
            <a:ext cx="6462729" cy="73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38018" y="1684218"/>
            <a:ext cx="0" cy="22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541803" y="1556951"/>
            <a:ext cx="1793624" cy="3126260"/>
          </a:xfrm>
          <a:custGeom>
            <a:avLst/>
            <a:gdLst>
              <a:gd name="connsiteX0" fmla="*/ 595019 w 1793624"/>
              <a:gd name="connsiteY0" fmla="*/ 3126260 h 3126260"/>
              <a:gd name="connsiteX1" fmla="*/ 125462 w 1793624"/>
              <a:gd name="connsiteY1" fmla="*/ 2570206 h 3126260"/>
              <a:gd name="connsiteX2" fmla="*/ 150175 w 1793624"/>
              <a:gd name="connsiteY2" fmla="*/ 852617 h 3126260"/>
              <a:gd name="connsiteX3" fmla="*/ 1793624 w 1793624"/>
              <a:gd name="connsiteY3" fmla="*/ 0 h 312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624" h="3126260">
                <a:moveTo>
                  <a:pt x="595019" y="3126260"/>
                </a:moveTo>
                <a:cubicBezTo>
                  <a:pt x="397311" y="3037703"/>
                  <a:pt x="199603" y="2949146"/>
                  <a:pt x="125462" y="2570206"/>
                </a:cubicBezTo>
                <a:cubicBezTo>
                  <a:pt x="51321" y="2191266"/>
                  <a:pt x="-127852" y="1280985"/>
                  <a:pt x="150175" y="852617"/>
                </a:cubicBezTo>
                <a:cubicBezTo>
                  <a:pt x="428202" y="424249"/>
                  <a:pt x="1110913" y="212124"/>
                  <a:pt x="179362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684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503920" y="877332"/>
            <a:ext cx="268224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8503920" y="512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Cache</a:t>
            </a:r>
            <a:endParaRPr lang="nb-NO" dirty="0"/>
          </a:p>
        </p:txBody>
      </p:sp>
      <p:sp>
        <p:nvSpPr>
          <p:cNvPr id="25" name="Oval 24"/>
          <p:cNvSpPr/>
          <p:nvPr/>
        </p:nvSpPr>
        <p:spPr>
          <a:xfrm>
            <a:off x="9490409" y="1064458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sp>
        <p:nvSpPr>
          <p:cNvPr id="26" name="TextBox 25"/>
          <p:cNvSpPr txBox="1"/>
          <p:nvPr/>
        </p:nvSpPr>
        <p:spPr>
          <a:xfrm>
            <a:off x="8625524" y="106445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Users: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503920" y="2094746"/>
            <a:ext cx="268224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3920" y="2149455"/>
            <a:ext cx="23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SELECT Id,… FROM </a:t>
            </a:r>
            <a:r>
              <a:rPr lang="nb-NO" dirty="0" err="1" smtClean="0">
                <a:solidFill>
                  <a:schemeClr val="bg1"/>
                </a:solidFill>
              </a:rPr>
              <a:t>Blog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920" y="23863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{1, 2, 3}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346" y="3945652"/>
            <a:ext cx="3647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user</a:t>
            </a:r>
            <a:r>
              <a:rPr lang="nb-NO" dirty="0" smtClean="0"/>
              <a:t> = </a:t>
            </a:r>
            <a:r>
              <a:rPr lang="nb-NO" dirty="0" err="1" smtClean="0"/>
              <a:t>Session.Load</a:t>
            </a:r>
            <a:r>
              <a:rPr lang="nb-NO" dirty="0" smtClean="0"/>
              <a:t>&lt;User&gt;(42);</a:t>
            </a:r>
          </a:p>
          <a:p>
            <a:r>
              <a:rPr lang="nb-NO" dirty="0" smtClean="0"/>
              <a:t>var </a:t>
            </a:r>
            <a:r>
              <a:rPr lang="nb-NO" dirty="0" err="1" smtClean="0"/>
              <a:t>blog</a:t>
            </a:r>
            <a:r>
              <a:rPr lang="nb-NO" dirty="0" smtClean="0"/>
              <a:t> =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 { </a:t>
            </a:r>
            <a:r>
              <a:rPr lang="nb-NO" dirty="0" err="1" smtClean="0"/>
              <a:t>Owner</a:t>
            </a:r>
            <a:r>
              <a:rPr lang="nb-NO" dirty="0" smtClean="0"/>
              <a:t> = </a:t>
            </a:r>
            <a:r>
              <a:rPr lang="nb-NO" dirty="0" err="1" smtClean="0"/>
              <a:t>user</a:t>
            </a:r>
            <a:r>
              <a:rPr lang="nb-NO" dirty="0" smtClean="0"/>
              <a:t> };</a:t>
            </a:r>
          </a:p>
          <a:p>
            <a:r>
              <a:rPr lang="nb-NO" dirty="0" err="1" smtClean="0"/>
              <a:t>Session.Save</a:t>
            </a:r>
            <a:r>
              <a:rPr lang="nb-NO" dirty="0" smtClean="0"/>
              <a:t>(</a:t>
            </a:r>
            <a:r>
              <a:rPr lang="nb-NO" dirty="0" err="1" smtClean="0"/>
              <a:t>blog</a:t>
            </a:r>
            <a:r>
              <a:rPr lang="nb-NO" dirty="0" smtClean="0"/>
              <a:t>);</a:t>
            </a:r>
          </a:p>
          <a:p>
            <a:r>
              <a:rPr lang="nb-NO" dirty="0" err="1" smtClean="0"/>
              <a:t>transaction.Commit</a:t>
            </a:r>
            <a:r>
              <a:rPr lang="nb-NO" dirty="0" smtClean="0"/>
              <a:t>();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57463" y="5179962"/>
            <a:ext cx="6057" cy="6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58883" y="5802738"/>
            <a:ext cx="203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INSERT … INTO </a:t>
            </a:r>
            <a:r>
              <a:rPr lang="nb-NO" dirty="0" err="1" smtClean="0"/>
              <a:t>Blog</a:t>
            </a:r>
            <a:endParaRPr lang="nb-NO" dirty="0"/>
          </a:p>
        </p:txBody>
      </p:sp>
      <p:sp>
        <p:nvSpPr>
          <p:cNvPr id="23" name="Oval 22"/>
          <p:cNvSpPr/>
          <p:nvPr/>
        </p:nvSpPr>
        <p:spPr>
          <a:xfrm>
            <a:off x="2353538" y="1910080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42</a:t>
            </a:r>
            <a:endParaRPr lang="nb-NO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38018" y="1684218"/>
            <a:ext cx="0" cy="22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70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1162346" y="3945652"/>
            <a:ext cx="364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user</a:t>
            </a:r>
            <a:r>
              <a:rPr lang="nb-NO" dirty="0" smtClean="0"/>
              <a:t> = </a:t>
            </a:r>
            <a:r>
              <a:rPr lang="nb-NO" dirty="0" err="1" smtClean="0"/>
              <a:t>new</a:t>
            </a:r>
            <a:r>
              <a:rPr lang="nb-NO" dirty="0" smtClean="0"/>
              <a:t> User();</a:t>
            </a:r>
          </a:p>
          <a:p>
            <a:r>
              <a:rPr lang="nb-NO" dirty="0" smtClean="0"/>
              <a:t>var </a:t>
            </a:r>
            <a:r>
              <a:rPr lang="nb-NO" dirty="0" err="1" smtClean="0"/>
              <a:t>blog</a:t>
            </a:r>
            <a:r>
              <a:rPr lang="nb-NO" dirty="0" smtClean="0"/>
              <a:t> =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 { </a:t>
            </a:r>
            <a:r>
              <a:rPr lang="nb-NO" dirty="0" err="1" smtClean="0"/>
              <a:t>Owner</a:t>
            </a:r>
            <a:r>
              <a:rPr lang="nb-NO" dirty="0" smtClean="0"/>
              <a:t> = </a:t>
            </a:r>
            <a:r>
              <a:rPr lang="nb-NO" dirty="0" err="1" smtClean="0"/>
              <a:t>user</a:t>
            </a:r>
            <a:r>
              <a:rPr lang="nb-NO" dirty="0" smtClean="0"/>
              <a:t> };</a:t>
            </a:r>
          </a:p>
        </p:txBody>
      </p:sp>
      <p:sp>
        <p:nvSpPr>
          <p:cNvPr id="9" name="Oval 8"/>
          <p:cNvSpPr/>
          <p:nvPr/>
        </p:nvSpPr>
        <p:spPr>
          <a:xfrm>
            <a:off x="7487920" y="3734069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85751" y="4018549"/>
            <a:ext cx="3978876" cy="13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87920" y="450008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54880" y="4500088"/>
            <a:ext cx="2523250" cy="2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8031892" y="4102443"/>
            <a:ext cx="407837" cy="667265"/>
          </a:xfrm>
          <a:custGeom>
            <a:avLst/>
            <a:gdLst>
              <a:gd name="connsiteX0" fmla="*/ 24713 w 407837"/>
              <a:gd name="connsiteY0" fmla="*/ 667265 h 667265"/>
              <a:gd name="connsiteX1" fmla="*/ 407773 w 407837"/>
              <a:gd name="connsiteY1" fmla="*/ 247135 h 667265"/>
              <a:gd name="connsiteX2" fmla="*/ 0 w 407837"/>
              <a:gd name="connsiteY2" fmla="*/ 0 h 66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837" h="667265">
                <a:moveTo>
                  <a:pt x="24713" y="667265"/>
                </a:moveTo>
                <a:cubicBezTo>
                  <a:pt x="218302" y="512805"/>
                  <a:pt x="411892" y="358346"/>
                  <a:pt x="407773" y="247135"/>
                </a:cubicBezTo>
                <a:cubicBezTo>
                  <a:pt x="403654" y="135924"/>
                  <a:pt x="201827" y="67962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839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11" y="567668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Source=(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localdb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)\\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Projects;Initial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NHibernateWorkshop;Integrated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Security=True"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b.Title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b.OwnerId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u.Username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u.Name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"from [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b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[User] u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b.OwnerId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b.Title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@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Oval 5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346" y="3945652"/>
            <a:ext cx="3647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user</a:t>
            </a:r>
            <a:r>
              <a:rPr lang="nb-NO" dirty="0" smtClean="0"/>
              <a:t> = </a:t>
            </a:r>
            <a:r>
              <a:rPr lang="nb-NO" dirty="0" err="1" smtClean="0"/>
              <a:t>new</a:t>
            </a:r>
            <a:r>
              <a:rPr lang="nb-NO" dirty="0" smtClean="0"/>
              <a:t> User();</a:t>
            </a:r>
          </a:p>
          <a:p>
            <a:r>
              <a:rPr lang="nb-NO" dirty="0" smtClean="0"/>
              <a:t>var </a:t>
            </a:r>
            <a:r>
              <a:rPr lang="nb-NO" dirty="0" err="1" smtClean="0"/>
              <a:t>blog</a:t>
            </a:r>
            <a:r>
              <a:rPr lang="nb-NO" dirty="0" smtClean="0"/>
              <a:t> =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 { </a:t>
            </a:r>
            <a:r>
              <a:rPr lang="nb-NO" dirty="0" err="1" smtClean="0"/>
              <a:t>Owner</a:t>
            </a:r>
            <a:r>
              <a:rPr lang="nb-NO" dirty="0" smtClean="0"/>
              <a:t> = </a:t>
            </a:r>
            <a:r>
              <a:rPr lang="nb-NO" dirty="0" err="1" smtClean="0"/>
              <a:t>user</a:t>
            </a:r>
            <a:r>
              <a:rPr lang="nb-NO" dirty="0" smtClean="0"/>
              <a:t> };</a:t>
            </a:r>
          </a:p>
          <a:p>
            <a:r>
              <a:rPr lang="nb-NO" dirty="0" err="1" smtClean="0"/>
              <a:t>Session.Save</a:t>
            </a:r>
            <a:r>
              <a:rPr lang="nb-NO" dirty="0" smtClean="0"/>
              <a:t>(</a:t>
            </a:r>
            <a:r>
              <a:rPr lang="nb-NO" dirty="0" err="1" smtClean="0"/>
              <a:t>blog</a:t>
            </a:r>
            <a:r>
              <a:rPr lang="nb-NO" dirty="0" smtClean="0"/>
              <a:t>);</a:t>
            </a:r>
          </a:p>
        </p:txBody>
      </p:sp>
      <p:sp>
        <p:nvSpPr>
          <p:cNvPr id="9" name="Oval 8"/>
          <p:cNvSpPr/>
          <p:nvPr/>
        </p:nvSpPr>
        <p:spPr>
          <a:xfrm>
            <a:off x="7487920" y="3734069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85751" y="4018549"/>
            <a:ext cx="3978876" cy="13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87920" y="450008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</a:t>
            </a:r>
            <a:endParaRPr lang="nb-NO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54880" y="4500088"/>
            <a:ext cx="2523250" cy="2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8031892" y="4102443"/>
            <a:ext cx="407837" cy="667265"/>
          </a:xfrm>
          <a:custGeom>
            <a:avLst/>
            <a:gdLst>
              <a:gd name="connsiteX0" fmla="*/ 24713 w 407837"/>
              <a:gd name="connsiteY0" fmla="*/ 667265 h 667265"/>
              <a:gd name="connsiteX1" fmla="*/ 407773 w 407837"/>
              <a:gd name="connsiteY1" fmla="*/ 247135 h 667265"/>
              <a:gd name="connsiteX2" fmla="*/ 0 w 407837"/>
              <a:gd name="connsiteY2" fmla="*/ 0 h 66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837" h="667265">
                <a:moveTo>
                  <a:pt x="24713" y="667265"/>
                </a:moveTo>
                <a:cubicBezTo>
                  <a:pt x="218302" y="512805"/>
                  <a:pt x="411892" y="358346"/>
                  <a:pt x="407773" y="247135"/>
                </a:cubicBezTo>
                <a:cubicBezTo>
                  <a:pt x="403654" y="135924"/>
                  <a:pt x="201827" y="67962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2839176" y="1600896"/>
            <a:ext cx="4732066" cy="2216495"/>
          </a:xfrm>
          <a:prstGeom prst="straightConnector1">
            <a:avLst/>
          </a:prstGeom>
          <a:ln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5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9040" y="508000"/>
            <a:ext cx="7051040" cy="3068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1452880" y="877332"/>
            <a:ext cx="6604000" cy="243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1162346" y="13866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Transaction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352397" y="508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6" name="Oval 5"/>
          <p:cNvSpPr/>
          <p:nvPr/>
        </p:nvSpPr>
        <p:spPr>
          <a:xfrm>
            <a:off x="2353538" y="111525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2880" y="117141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bg1"/>
                </a:solidFill>
              </a:rPr>
              <a:t>Blogs</a:t>
            </a:r>
            <a:r>
              <a:rPr lang="nb-NO" dirty="0" smtClean="0">
                <a:solidFill>
                  <a:schemeClr val="bg1"/>
                </a:solidFill>
              </a:rPr>
              <a:t>: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346" y="3945652"/>
            <a:ext cx="3647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var </a:t>
            </a:r>
            <a:r>
              <a:rPr lang="nb-NO" dirty="0" err="1" smtClean="0"/>
              <a:t>user</a:t>
            </a:r>
            <a:r>
              <a:rPr lang="nb-NO" dirty="0" smtClean="0"/>
              <a:t> = </a:t>
            </a:r>
            <a:r>
              <a:rPr lang="nb-NO" dirty="0" err="1" smtClean="0"/>
              <a:t>new</a:t>
            </a:r>
            <a:r>
              <a:rPr lang="nb-NO" dirty="0" smtClean="0"/>
              <a:t> User();</a:t>
            </a:r>
          </a:p>
          <a:p>
            <a:r>
              <a:rPr lang="nb-NO" dirty="0" smtClean="0"/>
              <a:t>var </a:t>
            </a:r>
            <a:r>
              <a:rPr lang="nb-NO" dirty="0" err="1" smtClean="0"/>
              <a:t>blog</a:t>
            </a:r>
            <a:r>
              <a:rPr lang="nb-NO" dirty="0" smtClean="0"/>
              <a:t> =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 { </a:t>
            </a:r>
            <a:r>
              <a:rPr lang="nb-NO" dirty="0" err="1" smtClean="0"/>
              <a:t>Owner</a:t>
            </a:r>
            <a:r>
              <a:rPr lang="nb-NO" dirty="0" smtClean="0"/>
              <a:t> = </a:t>
            </a:r>
            <a:r>
              <a:rPr lang="nb-NO" dirty="0" err="1" smtClean="0"/>
              <a:t>user</a:t>
            </a:r>
            <a:r>
              <a:rPr lang="nb-NO" dirty="0" smtClean="0"/>
              <a:t> };</a:t>
            </a:r>
          </a:p>
          <a:p>
            <a:r>
              <a:rPr lang="nb-NO" dirty="0" err="1" smtClean="0"/>
              <a:t>Session.Save</a:t>
            </a:r>
            <a:r>
              <a:rPr lang="nb-NO" dirty="0" smtClean="0"/>
              <a:t>(</a:t>
            </a:r>
            <a:r>
              <a:rPr lang="nb-NO" dirty="0" err="1" smtClean="0"/>
              <a:t>blog</a:t>
            </a:r>
            <a:r>
              <a:rPr lang="nb-NO" dirty="0" smtClean="0"/>
              <a:t>);</a:t>
            </a:r>
          </a:p>
          <a:p>
            <a:r>
              <a:rPr lang="nb-NO" dirty="0" err="1" smtClean="0"/>
              <a:t>transaction.Commit</a:t>
            </a:r>
            <a:r>
              <a:rPr lang="nb-NO" dirty="0" smtClean="0"/>
              <a:t>();</a:t>
            </a:r>
          </a:p>
        </p:txBody>
      </p:sp>
      <p:sp>
        <p:nvSpPr>
          <p:cNvPr id="9" name="Oval 8"/>
          <p:cNvSpPr/>
          <p:nvPr/>
        </p:nvSpPr>
        <p:spPr>
          <a:xfrm>
            <a:off x="7487920" y="3734069"/>
            <a:ext cx="568960" cy="568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85751" y="4018549"/>
            <a:ext cx="3978876" cy="13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87920" y="4500088"/>
            <a:ext cx="568960" cy="568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4</a:t>
            </a:r>
            <a:endParaRPr lang="nb-NO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54880" y="4500088"/>
            <a:ext cx="2523250" cy="2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496065" y="5165124"/>
            <a:ext cx="1804086" cy="851451"/>
          </a:xfrm>
          <a:custGeom>
            <a:avLst/>
            <a:gdLst>
              <a:gd name="connsiteX0" fmla="*/ 1804086 w 1804086"/>
              <a:gd name="connsiteY0" fmla="*/ 753762 h 851451"/>
              <a:gd name="connsiteX1" fmla="*/ 1285103 w 1804086"/>
              <a:gd name="connsiteY1" fmla="*/ 840260 h 851451"/>
              <a:gd name="connsiteX2" fmla="*/ 506627 w 1804086"/>
              <a:gd name="connsiteY2" fmla="*/ 531341 h 851451"/>
              <a:gd name="connsiteX3" fmla="*/ 0 w 1804086"/>
              <a:gd name="connsiteY3" fmla="*/ 0 h 8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086" h="851451">
                <a:moveTo>
                  <a:pt x="1804086" y="753762"/>
                </a:moveTo>
                <a:cubicBezTo>
                  <a:pt x="1652716" y="815546"/>
                  <a:pt x="1501346" y="877330"/>
                  <a:pt x="1285103" y="840260"/>
                </a:cubicBezTo>
                <a:cubicBezTo>
                  <a:pt x="1068860" y="803190"/>
                  <a:pt x="720811" y="671384"/>
                  <a:pt x="506627" y="531341"/>
                </a:cubicBezTo>
                <a:cubicBezTo>
                  <a:pt x="292443" y="391298"/>
                  <a:pt x="146221" y="195649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xtBox 14"/>
          <p:cNvSpPr txBox="1"/>
          <p:nvPr/>
        </p:nvSpPr>
        <p:spPr>
          <a:xfrm rot="20517219">
            <a:off x="4208898" y="555203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BOOM? :-P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8031892" y="4102443"/>
            <a:ext cx="407837" cy="667265"/>
          </a:xfrm>
          <a:custGeom>
            <a:avLst/>
            <a:gdLst>
              <a:gd name="connsiteX0" fmla="*/ 24713 w 407837"/>
              <a:gd name="connsiteY0" fmla="*/ 667265 h 667265"/>
              <a:gd name="connsiteX1" fmla="*/ 407773 w 407837"/>
              <a:gd name="connsiteY1" fmla="*/ 247135 h 667265"/>
              <a:gd name="connsiteX2" fmla="*/ 0 w 407837"/>
              <a:gd name="connsiteY2" fmla="*/ 0 h 66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837" h="667265">
                <a:moveTo>
                  <a:pt x="24713" y="667265"/>
                </a:moveTo>
                <a:cubicBezTo>
                  <a:pt x="218302" y="512805"/>
                  <a:pt x="411892" y="358346"/>
                  <a:pt x="407773" y="247135"/>
                </a:cubicBezTo>
                <a:cubicBezTo>
                  <a:pt x="403654" y="135924"/>
                  <a:pt x="201827" y="67962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39176" y="1600896"/>
            <a:ext cx="4732066" cy="2216495"/>
          </a:xfrm>
          <a:prstGeom prst="straightConnector1">
            <a:avLst/>
          </a:prstGeom>
          <a:ln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3729" y="5676529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it </a:t>
            </a:r>
            <a:r>
              <a:rPr lang="nb-NO" dirty="0" err="1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wouldn’t</a:t>
            </a:r>
            <a:r>
              <a:rPr lang="nb-NO" dirty="0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vooom</a:t>
            </a:r>
            <a:r>
              <a:rPr lang="nb-NO" dirty="0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if</a:t>
            </a:r>
            <a:r>
              <a:rPr lang="nb-NO" dirty="0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you</a:t>
            </a:r>
            <a:r>
              <a:rPr lang="nb-NO" dirty="0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nb-NO" dirty="0" err="1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put</a:t>
            </a:r>
            <a:r>
              <a:rPr lang="nb-NO" dirty="0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 20.000 volts </a:t>
            </a:r>
            <a:r>
              <a:rPr lang="nb-NO" dirty="0" err="1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through</a:t>
            </a:r>
            <a:r>
              <a:rPr lang="nb-NO" dirty="0" smtClean="0">
                <a:solidFill>
                  <a:schemeClr val="bg2">
                    <a:lumMod val="75000"/>
                  </a:schemeClr>
                </a:solidFill>
                <a:latin typeface="Buxton Sketch" panose="03080500000500000004" pitchFamily="66" charset="0"/>
              </a:rPr>
              <a:t> it</a:t>
            </a:r>
            <a:endParaRPr lang="nb-NO" dirty="0">
              <a:solidFill>
                <a:schemeClr val="bg2">
                  <a:lumMod val="75000"/>
                </a:schemeClr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39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496" t="64628" r="39739" b="6752"/>
          <a:stretch/>
        </p:blipFill>
        <p:spPr>
          <a:xfrm>
            <a:off x="2555917" y="3153579"/>
            <a:ext cx="7375490" cy="2944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9448" t="30635" r="70921" b="62528"/>
          <a:stretch/>
        </p:blipFill>
        <p:spPr>
          <a:xfrm>
            <a:off x="2555917" y="1932919"/>
            <a:ext cx="3466681" cy="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95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2920790" y="117303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lowchart: Summing Junction 2"/>
          <p:cNvSpPr/>
          <p:nvPr/>
        </p:nvSpPr>
        <p:spPr>
          <a:xfrm>
            <a:off x="6033768" y="1246182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lowchart: Internal Storage 3"/>
          <p:cNvSpPr/>
          <p:nvPr/>
        </p:nvSpPr>
        <p:spPr>
          <a:xfrm>
            <a:off x="8993020" y="1246182"/>
            <a:ext cx="612648" cy="61264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90496" y="200342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Metadata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914252" y="20034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8923374" y="2003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Cache</a:t>
            </a:r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>
            <a:off x="2533306" y="304323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Configuration</a:t>
            </a:r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2533306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Factory</a:t>
            </a:r>
            <a:endParaRPr lang="nb-NO" dirty="0"/>
          </a:p>
        </p:txBody>
      </p:sp>
      <p:sp>
        <p:nvSpPr>
          <p:cNvPr id="13" name="Rounded Rectangle 12"/>
          <p:cNvSpPr/>
          <p:nvPr/>
        </p:nvSpPr>
        <p:spPr>
          <a:xfrm>
            <a:off x="5375679" y="470947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Session</a:t>
            </a:r>
            <a:endParaRPr lang="nb-NO" dirty="0"/>
          </a:p>
        </p:txBody>
      </p:sp>
      <p:sp>
        <p:nvSpPr>
          <p:cNvPr id="14" name="Rounded Rectangle 13"/>
          <p:cNvSpPr/>
          <p:nvPr/>
        </p:nvSpPr>
        <p:spPr>
          <a:xfrm>
            <a:off x="5375679" y="5715318"/>
            <a:ext cx="1928826" cy="4286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Transaction</a:t>
            </a:r>
            <a:endParaRPr lang="nb-N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8168" y="4114800"/>
            <a:ext cx="1087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92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058" y="1621764"/>
            <a:ext cx="5105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600" dirty="0" smtClean="0"/>
              <a:t>MAPPING</a:t>
            </a:r>
            <a:endParaRPr lang="nb-NO" sz="9600" dirty="0"/>
          </a:p>
        </p:txBody>
      </p:sp>
      <p:sp>
        <p:nvSpPr>
          <p:cNvPr id="4" name="Freeform 3"/>
          <p:cNvSpPr/>
          <p:nvPr/>
        </p:nvSpPr>
        <p:spPr>
          <a:xfrm>
            <a:off x="3285844" y="2998748"/>
            <a:ext cx="3939702" cy="1579313"/>
          </a:xfrm>
          <a:custGeom>
            <a:avLst/>
            <a:gdLst>
              <a:gd name="connsiteX0" fmla="*/ 0 w 3939702"/>
              <a:gd name="connsiteY0" fmla="*/ 1361873 h 1579313"/>
              <a:gd name="connsiteX1" fmla="*/ 1906621 w 3939702"/>
              <a:gd name="connsiteY1" fmla="*/ 1468877 h 1579313"/>
              <a:gd name="connsiteX2" fmla="*/ 3939702 w 3939702"/>
              <a:gd name="connsiteY2" fmla="*/ 0 h 157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9702" h="1579313">
                <a:moveTo>
                  <a:pt x="0" y="1361873"/>
                </a:moveTo>
                <a:cubicBezTo>
                  <a:pt x="625002" y="1528864"/>
                  <a:pt x="1250004" y="1695856"/>
                  <a:pt x="1906621" y="1468877"/>
                </a:cubicBezTo>
                <a:cubicBezTo>
                  <a:pt x="2563238" y="1241898"/>
                  <a:pt x="3251470" y="620949"/>
                  <a:pt x="393970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 rot="1204443">
            <a:off x="1196502" y="3843002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Would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I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need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a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compass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?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771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12792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2563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12792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4749" y="2402732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guid.comb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many-to-one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save-update, persist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StringClob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all,delete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-orphan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BlogId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one-to-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bag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Contributors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all,delete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-orphan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BlogId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one-to-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Contributor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bag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0883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12792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2842" y="3103123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BlogMap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ClassMap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BlogMap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Id(x =&gt;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GeneratedBy.GuidComb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x.Title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References(x =&gt;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x.Owner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HasMany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x.Posts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80062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0468" y="557553"/>
            <a:ext cx="555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b-NO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Owner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Posts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title, ...) {}</a:t>
            </a: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12792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3064213" y="4893013"/>
            <a:ext cx="2655651" cy="420635"/>
          </a:xfrm>
          <a:custGeom>
            <a:avLst/>
            <a:gdLst>
              <a:gd name="connsiteX0" fmla="*/ 2655651 w 2655651"/>
              <a:gd name="connsiteY0" fmla="*/ 272374 h 420635"/>
              <a:gd name="connsiteX1" fmla="*/ 1293779 w 2655651"/>
              <a:gd name="connsiteY1" fmla="*/ 408561 h 420635"/>
              <a:gd name="connsiteX2" fmla="*/ 0 w 2655651"/>
              <a:gd name="connsiteY2" fmla="*/ 0 h 42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5651" h="420635">
                <a:moveTo>
                  <a:pt x="2655651" y="272374"/>
                </a:moveTo>
                <a:cubicBezTo>
                  <a:pt x="2196019" y="363165"/>
                  <a:pt x="1736388" y="453957"/>
                  <a:pt x="1293779" y="408561"/>
                </a:cubicBezTo>
                <a:cubicBezTo>
                  <a:pt x="851170" y="363165"/>
                  <a:pt x="425585" y="18158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/>
          <p:cNvSpPr txBox="1"/>
          <p:nvPr/>
        </p:nvSpPr>
        <p:spPr>
          <a:xfrm rot="20624940">
            <a:off x="5784019" y="466634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look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,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ma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, </a:t>
            </a:r>
            <a:r>
              <a:rPr lang="nb-NO" dirty="0" err="1" smtClean="0">
                <a:solidFill>
                  <a:schemeClr val="accent1"/>
                </a:solidFill>
                <a:latin typeface="Buxton Sketch" panose="03080500000500000004" pitchFamily="66" charset="0"/>
              </a:rPr>
              <a:t>no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 </a:t>
            </a:r>
            <a:r>
              <a:rPr lang="nb-NO" strike="sngStrike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hands</a:t>
            </a:r>
            <a:r>
              <a:rPr lang="nb-NO" dirty="0" smtClean="0">
                <a:solidFill>
                  <a:schemeClr val="accent1"/>
                </a:solidFill>
                <a:latin typeface="Buxton Sketch" panose="03080500000500000004" pitchFamily="66" charset="0"/>
              </a:rPr>
              <a:t>!</a:t>
            </a:r>
            <a:endParaRPr lang="nb-NO" dirty="0">
              <a:solidFill>
                <a:schemeClr val="accent1"/>
              </a:solidFill>
              <a:latin typeface="Buxton Sketch" panose="030805000005000000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605883">
            <a:off x="6727656" y="424071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chemeClr val="accent2"/>
                </a:solidFill>
                <a:latin typeface="Buxton Sketch" panose="03080500000500000004" pitchFamily="66" charset="0"/>
              </a:rPr>
              <a:t>code</a:t>
            </a:r>
            <a:endParaRPr lang="nb-NO" dirty="0">
              <a:solidFill>
                <a:schemeClr val="accent2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150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59956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31471"/>
              </p:ext>
            </p:extLst>
          </p:nvPr>
        </p:nvGraphicFramePr>
        <p:xfrm>
          <a:off x="601933" y="2582972"/>
          <a:ext cx="4125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0"/>
                <a:gridCol w="1259456"/>
                <a:gridCol w="241539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Username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barack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Barack Obama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erna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Erna Solberg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 Sponheim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6105"/>
              </p:ext>
            </p:extLst>
          </p:nvPr>
        </p:nvGraphicFramePr>
        <p:xfrm>
          <a:off x="550174" y="4498035"/>
          <a:ext cx="4211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07"/>
                <a:gridCol w="948906"/>
                <a:gridCol w="2708695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BlogId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LOLcatz</a:t>
                      </a:r>
                      <a:r>
                        <a:rPr lang="nb-NO" dirty="0" smtClean="0"/>
                        <a:t>,</a:t>
                      </a:r>
                      <a:r>
                        <a:rPr lang="nb-NO" baseline="0" dirty="0" smtClean="0"/>
                        <a:t> OMG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cat</a:t>
                      </a:r>
                      <a:r>
                        <a:rPr lang="nb-NO" baseline="0" dirty="0" smtClean="0"/>
                        <a:t> falling </a:t>
                      </a:r>
                      <a:r>
                        <a:rPr lang="nb-NO" baseline="0" dirty="0" err="1" smtClean="0"/>
                        <a:t>down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Hen bites man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Cupcakes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with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sheep</a:t>
                      </a:r>
                      <a:r>
                        <a:rPr lang="nb-NO" baseline="0" dirty="0" smtClean="0"/>
                        <a:t>!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13095"/>
              </p:ext>
            </p:extLst>
          </p:nvPr>
        </p:nvGraphicFramePr>
        <p:xfrm>
          <a:off x="5362831" y="4513190"/>
          <a:ext cx="33363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63"/>
                <a:gridCol w="1668163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PostId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MediaId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39717"/>
              </p:ext>
            </p:extLst>
          </p:nvPr>
        </p:nvGraphicFramePr>
        <p:xfrm>
          <a:off x="5325761" y="2610249"/>
          <a:ext cx="3410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27"/>
                <a:gridCol w="3012939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Filename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Kitten_1.jpg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FunnyCatz_42.jpg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Cupcake.jpg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6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11" y="567668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Source=(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localdb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)\\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Projects;Initial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NHibernateWorkshop;Integrated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Security=True"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b.Title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b.OwnerId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u.Username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u.Name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"from [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b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[User] u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b.OwnerId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b.Title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@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connection.Open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connection.BeginTransaction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IsolationLevel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.ReadCommitted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connection, transaction))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"@title"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.NVarChar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255).Value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"%and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...read results into `blogs'...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transaction.Commit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59956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31471"/>
              </p:ext>
            </p:extLst>
          </p:nvPr>
        </p:nvGraphicFramePr>
        <p:xfrm>
          <a:off x="601933" y="2582972"/>
          <a:ext cx="4125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0"/>
                <a:gridCol w="1259456"/>
                <a:gridCol w="241539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Username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barack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Barack Obama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erna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Erna Solberg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 Sponheim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6105"/>
              </p:ext>
            </p:extLst>
          </p:nvPr>
        </p:nvGraphicFramePr>
        <p:xfrm>
          <a:off x="550174" y="4498035"/>
          <a:ext cx="4211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07"/>
                <a:gridCol w="948906"/>
                <a:gridCol w="2708695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BlogId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LOLcatz</a:t>
                      </a:r>
                      <a:r>
                        <a:rPr lang="nb-NO" dirty="0" smtClean="0"/>
                        <a:t>,</a:t>
                      </a:r>
                      <a:r>
                        <a:rPr lang="nb-NO" baseline="0" dirty="0" smtClean="0"/>
                        <a:t> OMG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cat</a:t>
                      </a:r>
                      <a:r>
                        <a:rPr lang="nb-NO" baseline="0" dirty="0" smtClean="0"/>
                        <a:t> falling </a:t>
                      </a:r>
                      <a:r>
                        <a:rPr lang="nb-NO" baseline="0" dirty="0" err="1" smtClean="0"/>
                        <a:t>down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Hen bites man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Cupcakes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with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sheep</a:t>
                      </a:r>
                      <a:r>
                        <a:rPr lang="nb-NO" baseline="0" dirty="0" smtClean="0"/>
                        <a:t>!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13095"/>
              </p:ext>
            </p:extLst>
          </p:nvPr>
        </p:nvGraphicFramePr>
        <p:xfrm>
          <a:off x="5362831" y="4513190"/>
          <a:ext cx="33363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63"/>
                <a:gridCol w="1668163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PostId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MediaId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39717"/>
              </p:ext>
            </p:extLst>
          </p:nvPr>
        </p:nvGraphicFramePr>
        <p:xfrm>
          <a:off x="5325761" y="2610249"/>
          <a:ext cx="3410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27"/>
                <a:gridCol w="3012939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Filename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Kitten_1.jpg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FunnyCatz_42.jpg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Cupcake.jpg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1013254" y="840259"/>
            <a:ext cx="1075038" cy="1853514"/>
          </a:xfrm>
          <a:custGeom>
            <a:avLst/>
            <a:gdLst>
              <a:gd name="connsiteX0" fmla="*/ 1075038 w 1075038"/>
              <a:gd name="connsiteY0" fmla="*/ 0 h 1853514"/>
              <a:gd name="connsiteX1" fmla="*/ 889687 w 1075038"/>
              <a:gd name="connsiteY1" fmla="*/ 988541 h 1853514"/>
              <a:gd name="connsiteX2" fmla="*/ 0 w 1075038"/>
              <a:gd name="connsiteY2" fmla="*/ 1853514 h 1853514"/>
              <a:gd name="connsiteX3" fmla="*/ 0 w 1075038"/>
              <a:gd name="connsiteY3" fmla="*/ 1853514 h 185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038" h="1853514">
                <a:moveTo>
                  <a:pt x="1075038" y="0"/>
                </a:moveTo>
                <a:cubicBezTo>
                  <a:pt x="1071949" y="339811"/>
                  <a:pt x="1068860" y="679622"/>
                  <a:pt x="889687" y="988541"/>
                </a:cubicBezTo>
                <a:cubicBezTo>
                  <a:pt x="710514" y="1297460"/>
                  <a:pt x="0" y="1853514"/>
                  <a:pt x="0" y="1853514"/>
                </a:cubicBezTo>
                <a:lnTo>
                  <a:pt x="0" y="1853514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 rot="294570">
            <a:off x="1561623" y="2209523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C00000"/>
                </a:solidFill>
                <a:latin typeface="Buxton Sketch" panose="03080500000500000004" pitchFamily="66" charset="0"/>
              </a:rPr>
              <a:t>One-to-</a:t>
            </a:r>
            <a:r>
              <a:rPr lang="nb-NO" dirty="0" err="1" smtClean="0">
                <a:solidFill>
                  <a:srgbClr val="C00000"/>
                </a:solidFill>
                <a:latin typeface="Buxton Sketch" panose="03080500000500000004" pitchFamily="66" charset="0"/>
              </a:rPr>
              <a:t>many</a:t>
            </a:r>
            <a:r>
              <a:rPr lang="nb-NO" dirty="0" smtClean="0">
                <a:solidFill>
                  <a:srgbClr val="C00000"/>
                </a:solidFill>
                <a:latin typeface="Buxton Sketch" panose="03080500000500000004" pitchFamily="66" charset="0"/>
              </a:rPr>
              <a:t> (I)/«References»</a:t>
            </a:r>
            <a:endParaRPr lang="nb-NO" dirty="0">
              <a:solidFill>
                <a:srgbClr val="C0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580082"/>
            <a:ext cx="2653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endParaRPr lang="nb-NO" dirty="0"/>
          </a:p>
          <a:p>
            <a:r>
              <a:rPr lang="nb-NO" dirty="0" smtClean="0"/>
              <a:t>{</a:t>
            </a:r>
          </a:p>
          <a:p>
            <a:r>
              <a:rPr lang="nb-NO" dirty="0" smtClean="0"/>
              <a:t>    </a:t>
            </a:r>
            <a:r>
              <a:rPr lang="nb-NO" dirty="0" err="1" smtClean="0"/>
              <a:t>public</a:t>
            </a:r>
            <a:r>
              <a:rPr lang="nb-NO" dirty="0" smtClean="0"/>
              <a:t> User </a:t>
            </a:r>
            <a:r>
              <a:rPr lang="nb-NO" dirty="0" err="1" smtClean="0"/>
              <a:t>User</a:t>
            </a:r>
            <a:r>
              <a:rPr lang="nb-NO" dirty="0" smtClean="0"/>
              <a:t> { </a:t>
            </a:r>
            <a:r>
              <a:rPr lang="nb-NO" dirty="0" err="1" smtClean="0"/>
              <a:t>get</a:t>
            </a:r>
            <a:r>
              <a:rPr lang="nb-NO" dirty="0" smtClean="0"/>
              <a:t>; }</a:t>
            </a:r>
            <a:endParaRPr lang="nb-NO" dirty="0"/>
          </a:p>
          <a:p>
            <a:r>
              <a:rPr lang="nb-NO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524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59956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31471"/>
              </p:ext>
            </p:extLst>
          </p:nvPr>
        </p:nvGraphicFramePr>
        <p:xfrm>
          <a:off x="601933" y="2582972"/>
          <a:ext cx="4125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0"/>
                <a:gridCol w="1259456"/>
                <a:gridCol w="241539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Username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barack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Barack Obama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erna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Erna Solberg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 Sponheim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6105"/>
              </p:ext>
            </p:extLst>
          </p:nvPr>
        </p:nvGraphicFramePr>
        <p:xfrm>
          <a:off x="550174" y="4498035"/>
          <a:ext cx="4211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07"/>
                <a:gridCol w="948906"/>
                <a:gridCol w="2708695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BlogId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LOLcatz</a:t>
                      </a:r>
                      <a:r>
                        <a:rPr lang="nb-NO" dirty="0" smtClean="0"/>
                        <a:t>,</a:t>
                      </a:r>
                      <a:r>
                        <a:rPr lang="nb-NO" baseline="0" dirty="0" smtClean="0"/>
                        <a:t> OMG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cat</a:t>
                      </a:r>
                      <a:r>
                        <a:rPr lang="nb-NO" baseline="0" dirty="0" smtClean="0"/>
                        <a:t> falling </a:t>
                      </a:r>
                      <a:r>
                        <a:rPr lang="nb-NO" baseline="0" dirty="0" err="1" smtClean="0"/>
                        <a:t>down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Hen bites man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Cupcakes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with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sheep</a:t>
                      </a:r>
                      <a:r>
                        <a:rPr lang="nb-NO" baseline="0" dirty="0" smtClean="0"/>
                        <a:t>!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13095"/>
              </p:ext>
            </p:extLst>
          </p:nvPr>
        </p:nvGraphicFramePr>
        <p:xfrm>
          <a:off x="5362831" y="4513190"/>
          <a:ext cx="33363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63"/>
                <a:gridCol w="1668163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PostId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MediaId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39717"/>
              </p:ext>
            </p:extLst>
          </p:nvPr>
        </p:nvGraphicFramePr>
        <p:xfrm>
          <a:off x="5325761" y="2610249"/>
          <a:ext cx="3410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27"/>
                <a:gridCol w="3012939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Filename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Kitten_1.jpg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FunnyCatz_42.jpg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Cupcake.jpg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297080">
            <a:off x="2000661" y="4135624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C00000"/>
                </a:solidFill>
                <a:latin typeface="Buxton Sketch" panose="03080500000500000004" pitchFamily="66" charset="0"/>
              </a:rPr>
              <a:t>One-to-</a:t>
            </a:r>
            <a:r>
              <a:rPr lang="nb-NO" dirty="0" err="1" smtClean="0">
                <a:solidFill>
                  <a:srgbClr val="C00000"/>
                </a:solidFill>
                <a:latin typeface="Buxton Sketch" panose="03080500000500000004" pitchFamily="66" charset="0"/>
              </a:rPr>
              <a:t>many</a:t>
            </a:r>
            <a:r>
              <a:rPr lang="nb-NO" dirty="0" smtClean="0">
                <a:solidFill>
                  <a:srgbClr val="C00000"/>
                </a:solidFill>
                <a:latin typeface="Buxton Sketch" panose="03080500000500000004" pitchFamily="66" charset="0"/>
              </a:rPr>
              <a:t> (II)/«</a:t>
            </a:r>
            <a:r>
              <a:rPr lang="nb-NO" dirty="0" err="1" smtClean="0">
                <a:solidFill>
                  <a:srgbClr val="C00000"/>
                </a:solidFill>
                <a:latin typeface="Buxton Sketch" panose="03080500000500000004" pitchFamily="66" charset="0"/>
              </a:rPr>
              <a:t>HasMany</a:t>
            </a:r>
            <a:r>
              <a:rPr lang="nb-NO" dirty="0" smtClean="0">
                <a:solidFill>
                  <a:srgbClr val="C00000"/>
                </a:solidFill>
                <a:latin typeface="Buxton Sketch" panose="03080500000500000004" pitchFamily="66" charset="0"/>
              </a:rPr>
              <a:t>»</a:t>
            </a:r>
            <a:endParaRPr lang="nb-NO" dirty="0">
              <a:solidFill>
                <a:srgbClr val="C0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580082"/>
            <a:ext cx="3227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endParaRPr lang="nb-NO" dirty="0"/>
          </a:p>
          <a:p>
            <a:r>
              <a:rPr lang="nb-NO" dirty="0" smtClean="0"/>
              <a:t>{</a:t>
            </a:r>
          </a:p>
          <a:p>
            <a:r>
              <a:rPr lang="nb-NO" dirty="0" smtClean="0"/>
              <a:t>   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IList</a:t>
            </a:r>
            <a:r>
              <a:rPr lang="nb-NO" dirty="0" smtClean="0"/>
              <a:t>&lt;Post&gt; Posts { </a:t>
            </a:r>
            <a:r>
              <a:rPr lang="nb-NO" dirty="0" err="1" smtClean="0"/>
              <a:t>get</a:t>
            </a:r>
            <a:r>
              <a:rPr lang="nb-NO" dirty="0" smtClean="0"/>
              <a:t>; }</a:t>
            </a:r>
            <a:endParaRPr lang="nb-NO" dirty="0"/>
          </a:p>
          <a:p>
            <a:r>
              <a:rPr lang="nb-NO" dirty="0" smtClean="0"/>
              <a:t>}</a:t>
            </a:r>
          </a:p>
        </p:txBody>
      </p:sp>
      <p:sp>
        <p:nvSpPr>
          <p:cNvPr id="10" name="Freeform 9"/>
          <p:cNvSpPr/>
          <p:nvPr/>
        </p:nvSpPr>
        <p:spPr>
          <a:xfrm>
            <a:off x="976184" y="741405"/>
            <a:ext cx="1086262" cy="4003590"/>
          </a:xfrm>
          <a:custGeom>
            <a:avLst/>
            <a:gdLst>
              <a:gd name="connsiteX0" fmla="*/ 926757 w 1086262"/>
              <a:gd name="connsiteY0" fmla="*/ 4003590 h 4003590"/>
              <a:gd name="connsiteX1" fmla="*/ 1013254 w 1086262"/>
              <a:gd name="connsiteY1" fmla="*/ 3212757 h 4003590"/>
              <a:gd name="connsiteX2" fmla="*/ 0 w 1086262"/>
              <a:gd name="connsiteY2" fmla="*/ 0 h 400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262" h="4003590">
                <a:moveTo>
                  <a:pt x="926757" y="4003590"/>
                </a:moveTo>
                <a:cubicBezTo>
                  <a:pt x="1047235" y="3941806"/>
                  <a:pt x="1167714" y="3880022"/>
                  <a:pt x="1013254" y="3212757"/>
                </a:cubicBezTo>
                <a:cubicBezTo>
                  <a:pt x="858794" y="2545492"/>
                  <a:pt x="429397" y="1272746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84094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59956"/>
              </p:ext>
            </p:extLst>
          </p:nvPr>
        </p:nvGraphicFramePr>
        <p:xfrm>
          <a:off x="600015" y="597521"/>
          <a:ext cx="41100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02"/>
                <a:gridCol w="1259457"/>
                <a:gridCol w="243264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OwnerId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cats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Angry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hens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Pink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cupcakes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31471"/>
              </p:ext>
            </p:extLst>
          </p:nvPr>
        </p:nvGraphicFramePr>
        <p:xfrm>
          <a:off x="601933" y="2582972"/>
          <a:ext cx="4125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90"/>
                <a:gridCol w="1259456"/>
                <a:gridCol w="241539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Username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barack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Barack Obama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45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erna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Erna Solberg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47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Lars Sponheim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6105"/>
              </p:ext>
            </p:extLst>
          </p:nvPr>
        </p:nvGraphicFramePr>
        <p:xfrm>
          <a:off x="550174" y="4498035"/>
          <a:ext cx="4211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07"/>
                <a:gridCol w="948906"/>
                <a:gridCol w="2708695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BlogId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Title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LOLcatz</a:t>
                      </a:r>
                      <a:r>
                        <a:rPr lang="nb-NO" dirty="0" smtClean="0"/>
                        <a:t>,</a:t>
                      </a:r>
                      <a:r>
                        <a:rPr lang="nb-NO" baseline="0" dirty="0" smtClean="0"/>
                        <a:t> OMG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Cute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cat</a:t>
                      </a:r>
                      <a:r>
                        <a:rPr lang="nb-NO" baseline="0" dirty="0" smtClean="0"/>
                        <a:t> falling </a:t>
                      </a:r>
                      <a:r>
                        <a:rPr lang="nb-NO" baseline="0" dirty="0" err="1" smtClean="0"/>
                        <a:t>down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Hen bites man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Cupcakes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with</a:t>
                      </a:r>
                      <a:r>
                        <a:rPr lang="nb-NO" baseline="0" dirty="0" smtClean="0"/>
                        <a:t> </a:t>
                      </a:r>
                      <a:r>
                        <a:rPr lang="nb-NO" baseline="0" dirty="0" err="1" smtClean="0"/>
                        <a:t>sheep</a:t>
                      </a:r>
                      <a:r>
                        <a:rPr lang="nb-NO" baseline="0" dirty="0" smtClean="0"/>
                        <a:t>!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13095"/>
              </p:ext>
            </p:extLst>
          </p:nvPr>
        </p:nvGraphicFramePr>
        <p:xfrm>
          <a:off x="5362831" y="4513190"/>
          <a:ext cx="33363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63"/>
                <a:gridCol w="1668163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PostId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MediaId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39717"/>
              </p:ext>
            </p:extLst>
          </p:nvPr>
        </p:nvGraphicFramePr>
        <p:xfrm>
          <a:off x="5325761" y="2610249"/>
          <a:ext cx="34104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27"/>
                <a:gridCol w="3012939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Id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Filename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Kitten_1.jpg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FunnyCatz_42.jpg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Cupcake.jpg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21259795">
            <a:off x="5377868" y="3995539"/>
            <a:ext cx="30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solidFill>
                  <a:srgbClr val="C00000"/>
                </a:solidFill>
                <a:latin typeface="Buxton Sketch" panose="03080500000500000004" pitchFamily="66" charset="0"/>
              </a:rPr>
              <a:t>Many</a:t>
            </a:r>
            <a:r>
              <a:rPr lang="nb-NO" dirty="0" smtClean="0">
                <a:solidFill>
                  <a:srgbClr val="C00000"/>
                </a:solidFill>
                <a:latin typeface="Buxton Sketch" panose="03080500000500000004" pitchFamily="66" charset="0"/>
              </a:rPr>
              <a:t>-to-</a:t>
            </a:r>
            <a:r>
              <a:rPr lang="nb-NO" dirty="0" err="1" smtClean="0">
                <a:solidFill>
                  <a:srgbClr val="C00000"/>
                </a:solidFill>
                <a:latin typeface="Buxton Sketch" panose="03080500000500000004" pitchFamily="66" charset="0"/>
              </a:rPr>
              <a:t>many</a:t>
            </a:r>
            <a:r>
              <a:rPr lang="nb-NO" dirty="0" smtClean="0">
                <a:solidFill>
                  <a:srgbClr val="C00000"/>
                </a:solidFill>
                <a:latin typeface="Buxton Sketch" panose="03080500000500000004" pitchFamily="66" charset="0"/>
              </a:rPr>
              <a:t>/«</a:t>
            </a:r>
            <a:r>
              <a:rPr lang="nb-NO" dirty="0" err="1" smtClean="0">
                <a:solidFill>
                  <a:srgbClr val="C00000"/>
                </a:solidFill>
                <a:latin typeface="Buxton Sketch" panose="03080500000500000004" pitchFamily="66" charset="0"/>
              </a:rPr>
              <a:t>HasManyToMany</a:t>
            </a:r>
            <a:r>
              <a:rPr lang="nb-NO" dirty="0" smtClean="0">
                <a:solidFill>
                  <a:srgbClr val="C00000"/>
                </a:solidFill>
                <a:latin typeface="Buxton Sketch" panose="03080500000500000004" pitchFamily="66" charset="0"/>
              </a:rPr>
              <a:t>»</a:t>
            </a:r>
            <a:endParaRPr lang="nb-NO" dirty="0">
              <a:solidFill>
                <a:srgbClr val="C0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580082"/>
            <a:ext cx="3601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 Post</a:t>
            </a:r>
            <a:endParaRPr lang="nb-NO" dirty="0"/>
          </a:p>
          <a:p>
            <a:r>
              <a:rPr lang="nb-NO" dirty="0" smtClean="0"/>
              <a:t>{</a:t>
            </a:r>
          </a:p>
          <a:p>
            <a:r>
              <a:rPr lang="nb-NO" dirty="0" smtClean="0"/>
              <a:t>    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IList</a:t>
            </a:r>
            <a:r>
              <a:rPr lang="nb-NO" dirty="0" smtClean="0"/>
              <a:t>&lt;Media&gt; Images { </a:t>
            </a:r>
            <a:r>
              <a:rPr lang="nb-NO" dirty="0" err="1" smtClean="0"/>
              <a:t>get</a:t>
            </a:r>
            <a:r>
              <a:rPr lang="nb-NO" dirty="0" smtClean="0"/>
              <a:t>; }</a:t>
            </a:r>
            <a:endParaRPr lang="nb-NO" dirty="0"/>
          </a:p>
          <a:p>
            <a:r>
              <a:rPr lang="nb-NO" dirty="0" smtClean="0"/>
              <a:t>}</a:t>
            </a:r>
          </a:p>
        </p:txBody>
      </p:sp>
      <p:sp>
        <p:nvSpPr>
          <p:cNvPr id="5" name="Freeform 4"/>
          <p:cNvSpPr/>
          <p:nvPr/>
        </p:nvSpPr>
        <p:spPr>
          <a:xfrm>
            <a:off x="1890584" y="4368263"/>
            <a:ext cx="3626600" cy="290234"/>
          </a:xfrm>
          <a:custGeom>
            <a:avLst/>
            <a:gdLst>
              <a:gd name="connsiteX0" fmla="*/ 3571102 w 3626600"/>
              <a:gd name="connsiteY0" fmla="*/ 191380 h 290234"/>
              <a:gd name="connsiteX1" fmla="*/ 3225113 w 3626600"/>
              <a:gd name="connsiteY1" fmla="*/ 6029 h 290234"/>
              <a:gd name="connsiteX2" fmla="*/ 580767 w 3626600"/>
              <a:gd name="connsiteY2" fmla="*/ 67813 h 290234"/>
              <a:gd name="connsiteX3" fmla="*/ 0 w 3626600"/>
              <a:gd name="connsiteY3" fmla="*/ 290234 h 29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6600" h="290234">
                <a:moveTo>
                  <a:pt x="3571102" y="191380"/>
                </a:moveTo>
                <a:cubicBezTo>
                  <a:pt x="3647302" y="109001"/>
                  <a:pt x="3723502" y="26623"/>
                  <a:pt x="3225113" y="6029"/>
                </a:cubicBezTo>
                <a:cubicBezTo>
                  <a:pt x="2726724" y="-14565"/>
                  <a:pt x="1118286" y="20445"/>
                  <a:pt x="580767" y="67813"/>
                </a:cubicBezTo>
                <a:cubicBezTo>
                  <a:pt x="43248" y="115180"/>
                  <a:pt x="21624" y="202707"/>
                  <a:pt x="0" y="290234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Freeform 10"/>
          <p:cNvSpPr/>
          <p:nvPr/>
        </p:nvSpPr>
        <p:spPr>
          <a:xfrm>
            <a:off x="5647038" y="2273930"/>
            <a:ext cx="2766222" cy="2458708"/>
          </a:xfrm>
          <a:custGeom>
            <a:avLst/>
            <a:gdLst>
              <a:gd name="connsiteX0" fmla="*/ 2730843 w 2766222"/>
              <a:gd name="connsiteY0" fmla="*/ 2458708 h 2458708"/>
              <a:gd name="connsiteX1" fmla="*/ 2644346 w 2766222"/>
              <a:gd name="connsiteY1" fmla="*/ 1766729 h 2458708"/>
              <a:gd name="connsiteX2" fmla="*/ 1729946 w 2766222"/>
              <a:gd name="connsiteY2" fmla="*/ 86211 h 2458708"/>
              <a:gd name="connsiteX3" fmla="*/ 0 w 2766222"/>
              <a:gd name="connsiteY3" fmla="*/ 395129 h 245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222" h="2458708">
                <a:moveTo>
                  <a:pt x="2730843" y="2458708"/>
                </a:moveTo>
                <a:cubicBezTo>
                  <a:pt x="2771002" y="2310426"/>
                  <a:pt x="2811162" y="2162145"/>
                  <a:pt x="2644346" y="1766729"/>
                </a:cubicBezTo>
                <a:cubicBezTo>
                  <a:pt x="2477530" y="1371313"/>
                  <a:pt x="2170670" y="314811"/>
                  <a:pt x="1729946" y="86211"/>
                </a:cubicBezTo>
                <a:cubicBezTo>
                  <a:pt x="1289222" y="-142389"/>
                  <a:pt x="644611" y="126370"/>
                  <a:pt x="0" y="39512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67514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7148" y="5136204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 smtClean="0">
                <a:latin typeface="Buxton Sketch" panose="03080500000500000004" pitchFamily="66" charset="0"/>
              </a:rPr>
              <a:t>demo time :-)</a:t>
            </a:r>
            <a:endParaRPr lang="nb-NO" sz="3200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6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11" y="567668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Source=(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localdb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)\\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Projects;Initial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NHibernateWorkshop;Integrated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Security=True"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b.Title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b.OwnerId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u.Username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u.Name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"from [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b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[User] u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b.OwnerId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b.Title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@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snip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</a:p>
          <a:p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results.Read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blogs.Add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Id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results.GetGuid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results.GetString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(1),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Id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results.GetGuid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(2),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results.GetString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(3),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results.GetString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}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});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...print `blogs'...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11" y="567668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Source=(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localdb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)\\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Projects;Initial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NHibernateWorkshop;Integrated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Security=True"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b.Title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b.OwnerId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u.Username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u.Name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"from [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b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[User] u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b.OwnerId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b.Title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@</a:t>
            </a:r>
            <a:r>
              <a:rPr lang="nb-NO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snip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</a:p>
          <a:p>
            <a:r>
              <a:rPr lang="nb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b-NO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results.Read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blogs.Add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Id =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results.GetGuid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results.GetOrdinal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results.GetString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results.GetOrdinal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{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Id =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results.GetGuid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results.GetOrdinal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OwnerId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results.GetString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results.GetOrdinal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results.GetString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results.GetOrdinal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}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});</a:t>
            </a:r>
          </a:p>
          <a:p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  <a:endParaRPr lang="nb-NO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snip ...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3715</Words>
  <Application>Microsoft Office PowerPoint</Application>
  <PresentationFormat>Widescreen</PresentationFormat>
  <Paragraphs>1223</Paragraphs>
  <Slides>73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Buxton Sketch</vt:lpstr>
      <vt:lpstr>Calibri</vt:lpstr>
      <vt:lpstr>Calibri Light</vt:lpstr>
      <vt:lpstr>Consolas</vt:lpstr>
      <vt:lpstr>Office Theme</vt:lpstr>
      <vt:lpstr>NHibernate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 workshop</dc:title>
  <dc:creator>steinjak</dc:creator>
  <cp:lastModifiedBy>steinjak</cp:lastModifiedBy>
  <cp:revision>197</cp:revision>
  <dcterms:created xsi:type="dcterms:W3CDTF">2013-11-21T14:21:37Z</dcterms:created>
  <dcterms:modified xsi:type="dcterms:W3CDTF">2013-11-25T11:00:04Z</dcterms:modified>
</cp:coreProperties>
</file>