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2" r:id="rId5"/>
    <p:sldId id="260" r:id="rId6"/>
    <p:sldId id="258" r:id="rId7"/>
    <p:sldId id="267" r:id="rId8"/>
    <p:sldId id="264" r:id="rId9"/>
    <p:sldId id="268" r:id="rId10"/>
    <p:sldId id="266" r:id="rId11"/>
    <p:sldId id="270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D634DCF-D30A-4B0E-9A05-77B343367C63}">
          <p14:sldIdLst>
            <p14:sldId id="261"/>
            <p14:sldId id="256"/>
            <p14:sldId id="259"/>
            <p14:sldId id="262"/>
            <p14:sldId id="260"/>
            <p14:sldId id="258"/>
            <p14:sldId id="267"/>
            <p14:sldId id="264"/>
            <p14:sldId id="268"/>
            <p14:sldId id="266"/>
            <p14:sldId id="270"/>
            <p14:sldId id="269"/>
          </p14:sldIdLst>
        </p14:section>
        <p14:section name="Section sans titre" id="{FED6E432-5B6D-4548-BA18-18046C37967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C3A9A-43EF-4C36-BDD2-2AF24533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94839-750F-4D70-95FE-CB064E20E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08B9B-0A08-426E-BA18-3A57514C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8AAC00-A1A9-4805-B369-9959F3DF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5781F-34AF-48B5-B056-D7E71407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13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3EB97F-D944-4D7D-8516-48B2F1D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57AC41-7F68-4E80-84D6-72D99336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75C9B2-B4BA-40E0-B8B2-474BB61C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AF62E-E0E6-4AEA-B31E-F9199D34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D6526-6A75-4DAF-8AF9-B1218F03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8B4653-DCCB-4D1D-9111-7C451A966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62C14E-438C-4C0C-968A-B22036F6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8B9522-7087-4EBF-A36C-5E1F6E3F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B13E7-B2A4-4F24-ACC7-A24C1E9C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241100-3695-4A1F-B751-516F41F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73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D22E6-DD38-44D7-88A5-E0351ED8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006938-9708-4AFB-A0E2-2EAE4476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2309B-DB06-4851-A9D4-04DD8869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B5E26-3ED3-4424-B23A-E3EB2915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94882-70BE-4EB2-B9D6-AAE73CF8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FDB68-A628-4E51-BD6D-B6D92EE6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D6635-6A30-4F10-9200-F8C30667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02715-056D-41D9-AEA8-5C756BE1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6E00EC-8E25-452D-A46D-FE701173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CD56B-E319-4C0E-8252-B03BE82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2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91928-8D3F-40B3-99F6-C2586702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8E413-DF13-4550-8211-96355D31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CB7C37-FEB0-4EA7-9321-F41232D3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D9F69-A1CC-4CC5-A271-9F2AD59A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5A48D6-1B73-4BD3-902C-A5772364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89C02-E8FE-4C19-859E-0A2A1EE4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1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57CC8-84AC-482D-AB91-2EAEB0F3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0DFD81-53A1-4B5F-B4D8-8DBFCE77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C2B463-CFC7-408E-B3C3-F9507E60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D6F85A-5A70-4C80-9BF6-BDD60F09E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163272-19B8-44A9-975F-CE4212748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C4A78E-156D-4A03-AEA1-04000B43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DA6C35-32D5-4625-B940-FBC1F3D9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4C870B-8E6A-4485-8F9D-DD2E84E1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7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E0263-C0FF-41D1-8DE5-6C99AF65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44818C-3AFA-4BA7-B6AE-4872010B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0421A2-4A77-45F7-9268-00FFC621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9AA7C8-58F4-4B0D-B174-183225FD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63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85B238-163F-4B03-A389-0142EA32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65F2F-1306-4587-9302-753BD714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B29CF2-8B24-4C16-B33B-F6F2C5CE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A47B4-D7E3-4521-BC14-90E8BFF8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93E4C-B9C5-446F-B001-C6AF9BB4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CCF632-9DC1-4566-B0D0-E7CCE8756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A7992-2680-45A7-9E63-40DEB131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5A19D2-B6EC-4EC2-B147-FA77C646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2BFD2-3E0E-424F-B650-C39DBA84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7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E0763-5432-4729-81FA-3A9CFD7A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4D52FA-5368-4828-95F5-13DF8818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E33159-86B2-4B8C-875D-48DB83410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13B72-F902-4235-918A-EF2BF908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EB11-4211-48C8-9C34-70F4F35E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C9EF2C-2BD6-44AA-9F62-9520449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09E0EA-B64D-4A34-8FF6-E5C5540B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2224D0-D530-4EA9-9811-0682E62E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4AA96-E330-4422-885D-1B13F53D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48AD-FAB1-4758-A161-736868610009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A22731-451F-4C0B-B575-4F8FB503A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0BF42B-044C-4909-B3B5-57549E52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F947E-C914-4305-AA8B-B2C9E0DE32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0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E0B1CD5-78A0-4D56-8F93-4C8908BE3F38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Neighborhood stars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953141-1379-4A4E-AA39-F4E756D2B594}"/>
              </a:ext>
            </a:extLst>
          </p:cNvPr>
          <p:cNvSpPr txBox="1"/>
          <p:nvPr/>
        </p:nvSpPr>
        <p:spPr>
          <a:xfrm>
            <a:off x="1905000" y="1304925"/>
            <a:ext cx="9258300" cy="39087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000FF"/>
                </a:solidFill>
              </a:rPr>
              <a:t>Plan of the presentation</a:t>
            </a:r>
          </a:p>
          <a:p>
            <a:pPr marL="514350" indent="-514350">
              <a:buAutoNum type="romanUcPeriod"/>
            </a:pPr>
            <a:r>
              <a:rPr lang="fr-FR" sz="2400" dirty="0">
                <a:solidFill>
                  <a:srgbClr val="0000FF"/>
                </a:solidFill>
              </a:rPr>
              <a:t>General </a:t>
            </a:r>
            <a:r>
              <a:rPr lang="fr-FR" sz="2400" dirty="0" err="1">
                <a:solidFill>
                  <a:srgbClr val="0000FF"/>
                </a:solidFill>
              </a:rPr>
              <a:t>context</a:t>
            </a:r>
            <a:endParaRPr lang="fr-FR" sz="2400" dirty="0">
              <a:solidFill>
                <a:srgbClr val="0000FF"/>
              </a:solidFill>
            </a:endParaRPr>
          </a:p>
          <a:p>
            <a:endParaRPr lang="fr-FR" sz="2400" dirty="0">
              <a:solidFill>
                <a:srgbClr val="0000FF"/>
              </a:solidFill>
            </a:endParaRPr>
          </a:p>
          <a:p>
            <a:pPr marL="514350" indent="-514350">
              <a:buAutoNum type="romanUcPeriod" startAt="2"/>
            </a:pPr>
            <a:r>
              <a:rPr lang="fr-FR" sz="2400" dirty="0">
                <a:solidFill>
                  <a:srgbClr val="0000FF"/>
                </a:solidFill>
              </a:rPr>
              <a:t>Zooming </a:t>
            </a:r>
            <a:r>
              <a:rPr lang="fr-FR" sz="2400" dirty="0" err="1">
                <a:solidFill>
                  <a:srgbClr val="0000FF"/>
                </a:solidFill>
              </a:rPr>
              <a:t>closer</a:t>
            </a:r>
            <a:r>
              <a:rPr lang="fr-FR" sz="2400" dirty="0">
                <a:solidFill>
                  <a:srgbClr val="0000FF"/>
                </a:solidFill>
              </a:rPr>
              <a:t> : </a:t>
            </a:r>
            <a:r>
              <a:rPr lang="fr-FR" sz="2400" dirty="0" err="1">
                <a:solidFill>
                  <a:srgbClr val="0000FF"/>
                </a:solidFill>
              </a:rPr>
              <a:t>starting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from</a:t>
            </a:r>
            <a:r>
              <a:rPr lang="fr-FR" sz="2400" dirty="0">
                <a:solidFill>
                  <a:srgbClr val="0000FF"/>
                </a:solidFill>
              </a:rPr>
              <a:t> a </a:t>
            </a:r>
            <a:r>
              <a:rPr lang="fr-FR" sz="2400" dirty="0" err="1">
                <a:solidFill>
                  <a:srgbClr val="0000FF"/>
                </a:solidFill>
              </a:rPr>
              <a:t>video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game</a:t>
            </a:r>
            <a:endParaRPr lang="fr-FR" sz="2400" dirty="0">
              <a:solidFill>
                <a:srgbClr val="0000FF"/>
              </a:solidFill>
            </a:endParaRPr>
          </a:p>
          <a:p>
            <a:pPr marL="514350" indent="-514350">
              <a:buAutoNum type="romanUcPeriod" startAt="2"/>
            </a:pPr>
            <a:endParaRPr lang="fr-FR" sz="2400" dirty="0">
              <a:solidFill>
                <a:srgbClr val="0000FF"/>
              </a:solidFill>
            </a:endParaRPr>
          </a:p>
          <a:p>
            <a:pPr marL="514350" indent="-514350">
              <a:buAutoNum type="romanUcPeriod" startAt="2"/>
            </a:pPr>
            <a:r>
              <a:rPr lang="fr-FR" sz="2400" dirty="0">
                <a:solidFill>
                  <a:srgbClr val="0000FF"/>
                </a:solidFill>
              </a:rPr>
              <a:t>Information about </a:t>
            </a:r>
            <a:r>
              <a:rPr lang="fr-FR" sz="2400" dirty="0" err="1">
                <a:solidFill>
                  <a:srgbClr val="0000FF"/>
                </a:solidFill>
              </a:rPr>
              <a:t>our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stellar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neigthborhood</a:t>
            </a:r>
            <a:endParaRPr lang="fr-FR" sz="2400" dirty="0">
              <a:solidFill>
                <a:srgbClr val="0000FF"/>
              </a:solidFill>
            </a:endParaRPr>
          </a:p>
          <a:p>
            <a:pPr marL="514350" indent="-514350">
              <a:buAutoNum type="romanUcPeriod" startAt="2"/>
            </a:pPr>
            <a:endParaRPr lang="fr-FR" sz="2400" dirty="0">
              <a:solidFill>
                <a:srgbClr val="0000FF"/>
              </a:solidFill>
            </a:endParaRPr>
          </a:p>
          <a:p>
            <a:pPr marL="514350" indent="-514350">
              <a:buAutoNum type="romanUcPeriod" startAt="2"/>
            </a:pPr>
            <a:r>
              <a:rPr lang="fr-FR" sz="2400" dirty="0">
                <a:solidFill>
                  <a:srgbClr val="0000FF"/>
                </a:solidFill>
              </a:rPr>
              <a:t>Back to </a:t>
            </a:r>
            <a:r>
              <a:rPr lang="fr-FR" sz="2400" dirty="0" err="1">
                <a:solidFill>
                  <a:srgbClr val="0000FF"/>
                </a:solidFill>
              </a:rPr>
              <a:t>kaggle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database</a:t>
            </a:r>
            <a:endParaRPr lang="fr-FR" sz="2400" dirty="0">
              <a:solidFill>
                <a:srgbClr val="0000FF"/>
              </a:solidFill>
            </a:endParaRPr>
          </a:p>
          <a:p>
            <a:pPr marL="514350" indent="-514350">
              <a:buAutoNum type="romanUcPeriod" startAt="2"/>
            </a:pPr>
            <a:endParaRPr lang="fr-FR" sz="2400" dirty="0">
              <a:solidFill>
                <a:srgbClr val="0000FF"/>
              </a:solidFill>
            </a:endParaRPr>
          </a:p>
          <a:p>
            <a:pPr marL="514350" indent="-514350">
              <a:buAutoNum type="romanUcPeriod" startAt="2"/>
            </a:pPr>
            <a:r>
              <a:rPr lang="fr-FR" sz="2400" dirty="0">
                <a:solidFill>
                  <a:srgbClr val="0000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968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F734B00-E836-488D-8CE2-E56E13F13CD2}"/>
              </a:ext>
            </a:extLst>
          </p:cNvPr>
          <p:cNvSpPr txBox="1"/>
          <p:nvPr/>
        </p:nvSpPr>
        <p:spPr>
          <a:xfrm>
            <a:off x="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IV.	Back to </a:t>
            </a:r>
            <a:r>
              <a:rPr lang="fr-FR" sz="2400" dirty="0" err="1">
                <a:solidFill>
                  <a:srgbClr val="0000FF"/>
                </a:solidFill>
              </a:rPr>
              <a:t>kaggle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database</a:t>
            </a:r>
            <a:endParaRPr lang="fr-FR" sz="2400" dirty="0">
              <a:solidFill>
                <a:srgbClr val="0000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CC3ABD-C09B-471C-9F92-2C0FB8533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r="7488"/>
          <a:stretch/>
        </p:blipFill>
        <p:spPr>
          <a:xfrm>
            <a:off x="6096000" y="1"/>
            <a:ext cx="6096000" cy="45778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ECEF57-9DB0-4920-A689-338F47866FCD}"/>
              </a:ext>
            </a:extLst>
          </p:cNvPr>
          <p:cNvSpPr txBox="1"/>
          <p:nvPr/>
        </p:nvSpPr>
        <p:spPr>
          <a:xfrm rot="1817485">
            <a:off x="7829550" y="1853684"/>
            <a:ext cx="196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 sequence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0F967E-0F45-462B-B62E-E3F0A552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847"/>
            <a:ext cx="5629275" cy="5798153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413ACE9-1EFD-4F11-9F47-D1C0AB5D6788}"/>
              </a:ext>
            </a:extLst>
          </p:cNvPr>
          <p:cNvSpPr/>
          <p:nvPr/>
        </p:nvSpPr>
        <p:spPr>
          <a:xfrm rot="2013289">
            <a:off x="6793738" y="2107620"/>
            <a:ext cx="3048000" cy="600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0D5768-1F72-4ADF-B672-FAD167621317}"/>
              </a:ext>
            </a:extLst>
          </p:cNvPr>
          <p:cNvSpPr txBox="1"/>
          <p:nvPr/>
        </p:nvSpPr>
        <p:spPr>
          <a:xfrm>
            <a:off x="361948" y="488346"/>
            <a:ext cx="725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Relation between magnitudes and Temperature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DF44F8-F489-4925-9325-8E733E445C79}"/>
              </a:ext>
            </a:extLst>
          </p:cNvPr>
          <p:cNvSpPr txBox="1"/>
          <p:nvPr/>
        </p:nvSpPr>
        <p:spPr>
          <a:xfrm>
            <a:off x="5751871" y="4263421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62B1BC7-EC5D-4725-8A44-17EC5BB03407}"/>
              </a:ext>
            </a:extLst>
          </p:cNvPr>
          <p:cNvCxnSpPr/>
          <p:nvPr/>
        </p:nvCxnSpPr>
        <p:spPr>
          <a:xfrm flipH="1">
            <a:off x="3687097" y="4448087"/>
            <a:ext cx="194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Symbole localisation images vectorielles, Symbole localisation vecteurs  libres de droits | Depositphotos">
            <a:extLst>
              <a:ext uri="{FF2B5EF4-FFF2-40B4-BE49-F238E27FC236}">
                <a16:creationId xmlns:a16="http://schemas.microsoft.com/office/drawing/2014/main" id="{F0E6CE84-2228-4375-A916-CBC22928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557924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E305D9A-4528-44D5-B841-7408645344EC}"/>
              </a:ext>
            </a:extLst>
          </p:cNvPr>
          <p:cNvSpPr txBox="1"/>
          <p:nvPr/>
        </p:nvSpPr>
        <p:spPr>
          <a:xfrm>
            <a:off x="7040511" y="5265044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Observation and </a:t>
            </a:r>
            <a:r>
              <a:rPr lang="fr-FR" sz="2000" dirty="0" err="1"/>
              <a:t>Interpretation</a:t>
            </a:r>
            <a:r>
              <a:rPr lang="fr-FR" sz="2000" dirty="0"/>
              <a:t> </a:t>
            </a:r>
          </a:p>
          <a:p>
            <a:r>
              <a:rPr lang="fr-FR" sz="2000" dirty="0"/>
              <a:t>        Good </a:t>
            </a:r>
            <a:r>
              <a:rPr lang="fr-FR" sz="2000" dirty="0" err="1"/>
              <a:t>consistency</a:t>
            </a:r>
            <a:r>
              <a:rPr lang="fr-FR" sz="2000" dirty="0"/>
              <a:t> of datas</a:t>
            </a:r>
          </a:p>
        </p:txBody>
      </p:sp>
    </p:spTree>
    <p:extLst>
      <p:ext uri="{BB962C8B-B14F-4D97-AF65-F5344CB8AC3E}">
        <p14:creationId xmlns:p14="http://schemas.microsoft.com/office/powerpoint/2010/main" val="21453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554E9C7-9612-49B5-A522-79BD7A7C09C8}"/>
              </a:ext>
            </a:extLst>
          </p:cNvPr>
          <p:cNvSpPr txBox="1"/>
          <p:nvPr/>
        </p:nvSpPr>
        <p:spPr>
          <a:xfrm>
            <a:off x="752475" y="866775"/>
            <a:ext cx="6629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UcPeriod" startAt="5"/>
            </a:pPr>
            <a:r>
              <a:rPr lang="fr-FR" sz="2400" dirty="0">
                <a:solidFill>
                  <a:srgbClr val="0000FF"/>
                </a:solidFill>
              </a:rPr>
              <a:t>Conclusion</a:t>
            </a:r>
          </a:p>
          <a:p>
            <a:endParaRPr lang="fr-FR" sz="2400" dirty="0">
              <a:solidFill>
                <a:srgbClr val="0000FF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sz="2000" dirty="0"/>
              <a:t>Be </a:t>
            </a:r>
            <a:r>
              <a:rPr lang="fr-FR" sz="2000" dirty="0" err="1"/>
              <a:t>careful</a:t>
            </a:r>
            <a:r>
              <a:rPr lang="fr-FR" sz="2000" dirty="0"/>
              <a:t> about Elit-</a:t>
            </a:r>
            <a:r>
              <a:rPr lang="fr-FR" sz="2000" dirty="0" err="1"/>
              <a:t>dangerous</a:t>
            </a:r>
            <a:r>
              <a:rPr lang="fr-FR" sz="2000" dirty="0"/>
              <a:t> </a:t>
            </a:r>
            <a:r>
              <a:rPr lang="fr-FR" sz="2000" dirty="0" err="1"/>
              <a:t>database</a:t>
            </a:r>
            <a:r>
              <a:rPr lang="fr-FR" sz="2000" dirty="0"/>
              <a:t> </a:t>
            </a:r>
          </a:p>
          <a:p>
            <a:pPr lvl="2"/>
            <a:endParaRPr lang="fr-FR" sz="20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sz="2000" dirty="0" err="1"/>
              <a:t>Kaggle</a:t>
            </a:r>
            <a:r>
              <a:rPr lang="fr-FR" sz="2000" dirty="0"/>
              <a:t> datas are </a:t>
            </a:r>
            <a:r>
              <a:rPr lang="fr-FR" sz="2000" dirty="0" err="1"/>
              <a:t>better</a:t>
            </a:r>
            <a:r>
              <a:rPr lang="fr-FR" sz="2000" dirty="0"/>
              <a:t> and more consistent</a:t>
            </a:r>
          </a:p>
          <a:p>
            <a:pPr lvl="2"/>
            <a:endParaRPr lang="fr-FR" sz="20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fr-FR" sz="2000" dirty="0"/>
              <a:t>Explore </a:t>
            </a:r>
            <a:r>
              <a:rPr lang="fr-FR" sz="2000" dirty="0" err="1"/>
              <a:t>further</a:t>
            </a:r>
            <a:r>
              <a:rPr lang="fr-FR" sz="2000" dirty="0"/>
              <a:t> the </a:t>
            </a:r>
            <a:r>
              <a:rPr lang="fr-FR" sz="2000" dirty="0" err="1"/>
              <a:t>diagram</a:t>
            </a:r>
            <a:r>
              <a:rPr lang="fr-FR" sz="2000" dirty="0"/>
              <a:t> HR</a:t>
            </a:r>
          </a:p>
        </p:txBody>
      </p:sp>
    </p:spTree>
    <p:extLst>
      <p:ext uri="{BB962C8B-B14F-4D97-AF65-F5344CB8AC3E}">
        <p14:creationId xmlns:p14="http://schemas.microsoft.com/office/powerpoint/2010/main" val="38045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53E7C2-941B-40C3-9874-8EC80F34ABBD}"/>
              </a:ext>
            </a:extLst>
          </p:cNvPr>
          <p:cNvSpPr txBox="1"/>
          <p:nvPr/>
        </p:nvSpPr>
        <p:spPr>
          <a:xfrm>
            <a:off x="3995737" y="2829580"/>
            <a:ext cx="420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rgbClr val="0000FF"/>
                </a:solidFill>
              </a:rPr>
              <a:t>Thanks</a:t>
            </a:r>
            <a:r>
              <a:rPr lang="fr-FR" sz="2800" dirty="0">
                <a:solidFill>
                  <a:srgbClr val="0000FF"/>
                </a:solidFill>
              </a:rPr>
              <a:t> for </a:t>
            </a:r>
            <a:r>
              <a:rPr lang="fr-FR" sz="2800" dirty="0" err="1">
                <a:solidFill>
                  <a:srgbClr val="0000FF"/>
                </a:solidFill>
              </a:rPr>
              <a:t>your</a:t>
            </a:r>
            <a:r>
              <a:rPr lang="fr-FR" sz="2800" dirty="0">
                <a:solidFill>
                  <a:srgbClr val="0000FF"/>
                </a:solidFill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211399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558C3B-BC02-4618-AEDD-588FAB3E6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68" y="1055132"/>
            <a:ext cx="7643813" cy="57328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E89906-A62F-47D3-AF81-6595F738E9F6}"/>
              </a:ext>
            </a:extLst>
          </p:cNvPr>
          <p:cNvSpPr txBox="1"/>
          <p:nvPr/>
        </p:nvSpPr>
        <p:spPr>
          <a:xfrm>
            <a:off x="5048250" y="46546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Incommensurable paradise: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0ED57C-66DE-4395-92CE-93815E0E76CD}"/>
              </a:ext>
            </a:extLst>
          </p:cNvPr>
          <p:cNvSpPr txBox="1"/>
          <p:nvPr/>
        </p:nvSpPr>
        <p:spPr>
          <a:xfrm>
            <a:off x="257174" y="1252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I. 	General contexte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169645-0750-40C6-8B49-09D01CC77199}"/>
              </a:ext>
            </a:extLst>
          </p:cNvPr>
          <p:cNvSpPr txBox="1"/>
          <p:nvPr/>
        </p:nvSpPr>
        <p:spPr>
          <a:xfrm>
            <a:off x="10175081" y="1657349"/>
            <a:ext cx="1371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here</a:t>
            </a:r>
            <a:endParaRPr lang="fr-FR" dirty="0"/>
          </a:p>
        </p:txBody>
      </p:sp>
      <p:pic>
        <p:nvPicPr>
          <p:cNvPr id="10" name="Picture 2" descr="Symbole localisation images vectorielles, Symbole localisation vecteurs  libres de droits | Depositphotos">
            <a:extLst>
              <a:ext uri="{FF2B5EF4-FFF2-40B4-BE49-F238E27FC236}">
                <a16:creationId xmlns:a16="http://schemas.microsoft.com/office/drawing/2014/main" id="{734B1033-19FC-415D-A7F5-6E7A4FFD9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425" y="125221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B0FC7F4-916A-4F8F-9547-FE8FFDCA7CEC}"/>
              </a:ext>
            </a:extLst>
          </p:cNvPr>
          <p:cNvCxnSpPr/>
          <p:nvPr/>
        </p:nvCxnSpPr>
        <p:spPr>
          <a:xfrm flipH="1">
            <a:off x="8401050" y="2052636"/>
            <a:ext cx="3088480" cy="1966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80AB23-9BE7-4C94-BD09-EBAA4D37C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8A0E1AF-824D-4AD7-B181-596013C33E75}"/>
              </a:ext>
            </a:extLst>
          </p:cNvPr>
          <p:cNvSpPr/>
          <p:nvPr/>
        </p:nvSpPr>
        <p:spPr>
          <a:xfrm>
            <a:off x="4524375" y="4048125"/>
            <a:ext cx="180975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C9199B-4B73-474E-8FFA-43AF4E62E09A}"/>
              </a:ext>
            </a:extLst>
          </p:cNvPr>
          <p:cNvSpPr txBox="1"/>
          <p:nvPr/>
        </p:nvSpPr>
        <p:spPr>
          <a:xfrm>
            <a:off x="790575" y="285750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here</a:t>
            </a:r>
            <a:endParaRPr lang="fr-FR" dirty="0"/>
          </a:p>
        </p:txBody>
      </p:sp>
      <p:pic>
        <p:nvPicPr>
          <p:cNvPr id="1026" name="Picture 2" descr="Symbole localisation images vectorielles, Symbole localisation vecteurs  libres de droits | Depositphotos">
            <a:extLst>
              <a:ext uri="{FF2B5EF4-FFF2-40B4-BE49-F238E27FC236}">
                <a16:creationId xmlns:a16="http://schemas.microsoft.com/office/drawing/2014/main" id="{CBBCD42F-D7E8-4310-8FFB-69500EB2F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71437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D94E90D-8B3D-4169-882B-63917B1574F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19325" y="542925"/>
            <a:ext cx="2331553" cy="3533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9239BFC-0408-467D-9151-86CEF90B6E62}"/>
              </a:ext>
            </a:extLst>
          </p:cNvPr>
          <p:cNvSpPr txBox="1"/>
          <p:nvPr/>
        </p:nvSpPr>
        <p:spPr>
          <a:xfrm>
            <a:off x="-1" y="139184"/>
            <a:ext cx="724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II.	Zooming </a:t>
            </a:r>
            <a:r>
              <a:rPr lang="fr-FR" sz="2400" dirty="0" err="1">
                <a:solidFill>
                  <a:srgbClr val="0000FF"/>
                </a:solidFill>
              </a:rPr>
              <a:t>closer</a:t>
            </a:r>
            <a:r>
              <a:rPr lang="fr-FR" sz="2400" dirty="0">
                <a:solidFill>
                  <a:srgbClr val="0000FF"/>
                </a:solidFill>
              </a:rPr>
              <a:t> : </a:t>
            </a:r>
            <a:r>
              <a:rPr lang="fr-FR" sz="2400" dirty="0" err="1">
                <a:solidFill>
                  <a:srgbClr val="0000FF"/>
                </a:solidFill>
              </a:rPr>
              <a:t>starting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from</a:t>
            </a:r>
            <a:r>
              <a:rPr lang="fr-FR" sz="2400" dirty="0">
                <a:solidFill>
                  <a:srgbClr val="0000FF"/>
                </a:solidFill>
              </a:rPr>
              <a:t> a </a:t>
            </a:r>
            <a:r>
              <a:rPr lang="fr-FR" sz="2400" dirty="0" err="1">
                <a:solidFill>
                  <a:srgbClr val="0000FF"/>
                </a:solidFill>
              </a:rPr>
              <a:t>video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game</a:t>
            </a:r>
            <a:endParaRPr lang="fr-FR" sz="2400" dirty="0">
              <a:solidFill>
                <a:srgbClr val="0000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095FFF-FF7F-41AA-8F81-A3ADBD32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01" y="304789"/>
            <a:ext cx="5061906" cy="23658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793A2DF-DEB8-4396-912B-27C6BE8E8733}"/>
              </a:ext>
            </a:extLst>
          </p:cNvPr>
          <p:cNvSpPr txBox="1"/>
          <p:nvPr/>
        </p:nvSpPr>
        <p:spPr>
          <a:xfrm>
            <a:off x="1543048" y="600849"/>
            <a:ext cx="4162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Elite </a:t>
            </a:r>
            <a:r>
              <a:rPr lang="fr-FR" dirty="0" err="1"/>
              <a:t>dangerous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.  333 bodys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 Select </a:t>
            </a:r>
            <a:r>
              <a:rPr lang="fr-FR" dirty="0" err="1"/>
              <a:t>only</a:t>
            </a:r>
            <a:r>
              <a:rPr lang="fr-FR" dirty="0"/>
              <a:t> stars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information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Name of the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Distance to Sol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Surface temperature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Spectral Class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/>
              <a:t>Luminosity</a:t>
            </a:r>
            <a:r>
              <a:rPr lang="fr-FR" dirty="0"/>
              <a:t> class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Solar mass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Solar radius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Absolute Magnitude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13EFE0D-E013-4984-8DC4-1F328CC63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87" y="2836285"/>
            <a:ext cx="5090942" cy="20732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86EADB1-E97A-4834-8159-9348BC03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5075183"/>
            <a:ext cx="7458075" cy="17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C01803-8192-48FC-86ED-0EE5FD91C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1220" r="7613"/>
          <a:stretch/>
        </p:blipFill>
        <p:spPr>
          <a:xfrm>
            <a:off x="5334000" y="2246352"/>
            <a:ext cx="6762750" cy="37009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04F29B1-38EB-42B2-B08A-39692F3071EC}"/>
              </a:ext>
            </a:extLst>
          </p:cNvPr>
          <p:cNvSpPr txBox="1"/>
          <p:nvPr/>
        </p:nvSpPr>
        <p:spPr>
          <a:xfrm>
            <a:off x="647700" y="1309985"/>
            <a:ext cx="553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Solar Masses distribution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884D10-4477-485D-B7E3-E591763D97FC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Our </a:t>
            </a:r>
            <a:r>
              <a:rPr lang="fr-FR" sz="2400" dirty="0" err="1">
                <a:solidFill>
                  <a:schemeClr val="bg1"/>
                </a:solidFill>
              </a:rPr>
              <a:t>neighborhood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711FF8-35CB-4F95-AC0A-FC31AB70D972}"/>
              </a:ext>
            </a:extLst>
          </p:cNvPr>
          <p:cNvSpPr txBox="1"/>
          <p:nvPr/>
        </p:nvSpPr>
        <p:spPr>
          <a:xfrm>
            <a:off x="371475" y="742950"/>
            <a:ext cx="8343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III.  Information about </a:t>
            </a:r>
            <a:r>
              <a:rPr lang="fr-FR" sz="2400" dirty="0" err="1">
                <a:solidFill>
                  <a:srgbClr val="0000FF"/>
                </a:solidFill>
              </a:rPr>
              <a:t>our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stellar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err="1">
                <a:solidFill>
                  <a:srgbClr val="0000FF"/>
                </a:solidFill>
              </a:rPr>
              <a:t>neigthborhood</a:t>
            </a:r>
            <a:endParaRPr lang="fr-FR" sz="2400" dirty="0">
              <a:solidFill>
                <a:srgbClr val="0000FF"/>
              </a:solidFill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2E03E4-55FF-41BE-A812-8BD8418D722A}"/>
              </a:ext>
            </a:extLst>
          </p:cNvPr>
          <p:cNvSpPr txBox="1"/>
          <p:nvPr/>
        </p:nvSpPr>
        <p:spPr>
          <a:xfrm>
            <a:off x="647700" y="3588978"/>
            <a:ext cx="4333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 </a:t>
            </a:r>
            <a:r>
              <a:rPr lang="fr-FR" sz="2000" dirty="0" err="1"/>
              <a:t>Interpretation</a:t>
            </a:r>
            <a:r>
              <a:rPr lang="fr-FR" sz="2000" dirty="0"/>
              <a:t>:</a:t>
            </a:r>
          </a:p>
          <a:p>
            <a:r>
              <a:rPr lang="fr-FR" sz="2000" dirty="0"/>
              <a:t>1) Over 12 light-</a:t>
            </a:r>
            <a:r>
              <a:rPr lang="fr-FR" sz="2000" dirty="0" err="1"/>
              <a:t>years</a:t>
            </a:r>
            <a:r>
              <a:rPr lang="fr-FR" sz="2000" dirty="0"/>
              <a:t>: 24 stars have the mass comparable to the </a:t>
            </a:r>
            <a:r>
              <a:rPr lang="fr-FR" sz="2000" dirty="0" err="1"/>
              <a:t>sun’s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01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>
            <a:extLst>
              <a:ext uri="{FF2B5EF4-FFF2-40B4-BE49-F238E27FC236}">
                <a16:creationId xmlns:a16="http://schemas.microsoft.com/office/drawing/2014/main" id="{3C9BF5CB-E469-4005-99F0-9B15E118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46" y="1675779"/>
            <a:ext cx="7186354" cy="47720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6EEA55B-A850-461A-85CC-971A49740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5"/>
          <a:stretch/>
        </p:blipFill>
        <p:spPr>
          <a:xfrm>
            <a:off x="0" y="1328115"/>
            <a:ext cx="5419725" cy="2733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6C91150-0F74-44F7-9F11-C9CE3FE46AF2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Our </a:t>
            </a:r>
            <a:r>
              <a:rPr lang="fr-FR" sz="2400" dirty="0" err="1">
                <a:solidFill>
                  <a:schemeClr val="bg1"/>
                </a:solidFill>
              </a:rPr>
              <a:t>neighborhood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4518EC0-4111-42CD-A475-5FCC03107928}"/>
              </a:ext>
            </a:extLst>
          </p:cNvPr>
          <p:cNvCxnSpPr>
            <a:cxnSpLocks/>
          </p:cNvCxnSpPr>
          <p:nvPr/>
        </p:nvCxnSpPr>
        <p:spPr>
          <a:xfrm flipV="1">
            <a:off x="6448425" y="2228852"/>
            <a:ext cx="5038725" cy="333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D88407-83BB-4440-BAF2-3EEA0806C236}"/>
              </a:ext>
            </a:extLst>
          </p:cNvPr>
          <p:cNvSpPr/>
          <p:nvPr/>
        </p:nvSpPr>
        <p:spPr>
          <a:xfrm>
            <a:off x="66675" y="2694953"/>
            <a:ext cx="5114925" cy="6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6D322BA-503F-470A-A032-EF281D4F6595}"/>
              </a:ext>
            </a:extLst>
          </p:cNvPr>
          <p:cNvSpPr txBox="1"/>
          <p:nvPr/>
        </p:nvSpPr>
        <p:spPr>
          <a:xfrm>
            <a:off x="542925" y="4442341"/>
            <a:ext cx="468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Observation and </a:t>
            </a:r>
            <a:r>
              <a:rPr lang="fr-FR" sz="2000" dirty="0" err="1"/>
              <a:t>Interpretation</a:t>
            </a:r>
            <a:r>
              <a:rPr lang="fr-FR" sz="2000" dirty="0"/>
              <a:t> </a:t>
            </a:r>
          </a:p>
          <a:p>
            <a:pPr marL="457200" indent="-457200">
              <a:buAutoNum type="arabicParenR"/>
            </a:pPr>
            <a:r>
              <a:rPr lang="fr-FR" sz="2000" dirty="0"/>
              <a:t>The </a:t>
            </a:r>
            <a:r>
              <a:rPr lang="fr-FR" sz="2000" dirty="0" err="1"/>
              <a:t>dependance</a:t>
            </a:r>
            <a:r>
              <a:rPr lang="fr-FR" sz="2000" dirty="0"/>
              <a:t> </a:t>
            </a:r>
            <a:r>
              <a:rPr lang="fr-FR" sz="2000" dirty="0" err="1"/>
              <a:t>does</a:t>
            </a:r>
            <a:r>
              <a:rPr lang="fr-FR" sz="2000" dirty="0"/>
              <a:t> not suit the </a:t>
            </a:r>
            <a:r>
              <a:rPr lang="fr-FR" sz="2000" dirty="0" err="1"/>
              <a:t>theory</a:t>
            </a:r>
            <a:endParaRPr lang="fr-FR" sz="2000" dirty="0"/>
          </a:p>
          <a:p>
            <a:pPr marL="342900" indent="-342900">
              <a:buAutoNum type="arabicParenR"/>
            </a:pPr>
            <a:r>
              <a:rPr lang="fr-FR" sz="2000" dirty="0" err="1"/>
              <a:t>Maybe</a:t>
            </a:r>
            <a:r>
              <a:rPr lang="fr-FR" sz="2000" dirty="0"/>
              <a:t> a </a:t>
            </a:r>
            <a:r>
              <a:rPr lang="fr-FR" sz="2000" dirty="0" err="1"/>
              <a:t>problem</a:t>
            </a:r>
            <a:r>
              <a:rPr lang="fr-FR" sz="2000" dirty="0"/>
              <a:t> of sampling</a:t>
            </a:r>
          </a:p>
          <a:p>
            <a:pPr marL="342900" indent="-342900">
              <a:buAutoNum type="arabicParenR"/>
            </a:pPr>
            <a:r>
              <a:rPr lang="fr-FR" sz="2000" dirty="0"/>
              <a:t>How Absolute magnitude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difined</a:t>
            </a:r>
            <a:r>
              <a:rPr lang="fr-FR" sz="2000" dirty="0"/>
              <a:t>?</a:t>
            </a:r>
          </a:p>
          <a:p>
            <a:endParaRPr lang="fr-FR" sz="20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F930F78-021F-44B2-942B-57CF9B683C3B}"/>
              </a:ext>
            </a:extLst>
          </p:cNvPr>
          <p:cNvCxnSpPr/>
          <p:nvPr/>
        </p:nvCxnSpPr>
        <p:spPr>
          <a:xfrm>
            <a:off x="7600950" y="483870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43D812A-A4E2-4A0C-BE56-32076A504D87}"/>
              </a:ext>
            </a:extLst>
          </p:cNvPr>
          <p:cNvCxnSpPr>
            <a:cxnSpLocks/>
          </p:cNvCxnSpPr>
          <p:nvPr/>
        </p:nvCxnSpPr>
        <p:spPr>
          <a:xfrm>
            <a:off x="8696325" y="4162425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D89A4C17-26F8-4465-B352-86E4D81FF598}"/>
              </a:ext>
            </a:extLst>
          </p:cNvPr>
          <p:cNvSpPr txBox="1"/>
          <p:nvPr/>
        </p:nvSpPr>
        <p:spPr>
          <a:xfrm>
            <a:off x="8686800" y="4257675"/>
            <a:ext cx="40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CC509FE-2598-4FE8-AEB6-FCDAE3B3A2A2}"/>
              </a:ext>
            </a:extLst>
          </p:cNvPr>
          <p:cNvSpPr txBox="1"/>
          <p:nvPr/>
        </p:nvSpPr>
        <p:spPr>
          <a:xfrm>
            <a:off x="495298" y="661679"/>
            <a:ext cx="725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Relation between Absolute magnetude and Solar Mass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903AF5F-FF06-47C2-8846-A24E77A6EFCE}"/>
              </a:ext>
            </a:extLst>
          </p:cNvPr>
          <p:cNvSpPr txBox="1"/>
          <p:nvPr/>
        </p:nvSpPr>
        <p:spPr>
          <a:xfrm>
            <a:off x="8372733" y="1240337"/>
            <a:ext cx="263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 </a:t>
            </a:r>
            <a:r>
              <a:rPr lang="el-GR" sz="2800" dirty="0"/>
              <a:t>α</a:t>
            </a:r>
            <a:r>
              <a:rPr lang="fr-FR" sz="2800" dirty="0"/>
              <a:t>  M</a:t>
            </a:r>
            <a:r>
              <a:rPr lang="fr-FR" sz="2800" baseline="30000" dirty="0"/>
              <a:t>3     </a:t>
            </a:r>
            <a:r>
              <a:rPr lang="fr-FR" sz="2800" dirty="0"/>
              <a:t>!</a:t>
            </a:r>
            <a:endParaRPr lang="fr-FR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40899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D9A4FD-5957-4261-A480-EF1481E5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5943600" cy="5943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101A175-B74B-4C99-BA39-F4F1CCFB6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59" t="29444" r="26780" b="21945"/>
          <a:stretch/>
        </p:blipFill>
        <p:spPr>
          <a:xfrm>
            <a:off x="6334125" y="0"/>
            <a:ext cx="5857875" cy="2466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A18B8C-B7AE-4D35-8E4A-899B011C506F}"/>
              </a:ext>
            </a:extLst>
          </p:cNvPr>
          <p:cNvSpPr txBox="1"/>
          <p:nvPr/>
        </p:nvSpPr>
        <p:spPr>
          <a:xfrm>
            <a:off x="42863" y="0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</a:rPr>
              <a:t>VI.	Back to </a:t>
            </a:r>
            <a:r>
              <a:rPr lang="fr-FR" sz="2600" dirty="0" err="1">
                <a:solidFill>
                  <a:srgbClr val="0000FF"/>
                </a:solidFill>
              </a:rPr>
              <a:t>kaggle</a:t>
            </a:r>
            <a:r>
              <a:rPr lang="fr-FR" sz="2600" dirty="0">
                <a:solidFill>
                  <a:srgbClr val="0000FF"/>
                </a:solidFill>
              </a:rPr>
              <a:t> </a:t>
            </a:r>
            <a:r>
              <a:rPr lang="fr-FR" sz="2600" dirty="0" err="1">
                <a:solidFill>
                  <a:srgbClr val="0000FF"/>
                </a:solidFill>
              </a:rPr>
              <a:t>database</a:t>
            </a:r>
            <a:endParaRPr lang="fr-FR" sz="2600" dirty="0">
              <a:solidFill>
                <a:srgbClr val="0000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D7842D-536C-4E42-A372-7248718C95AA}"/>
              </a:ext>
            </a:extLst>
          </p:cNvPr>
          <p:cNvSpPr txBox="1"/>
          <p:nvPr/>
        </p:nvSpPr>
        <p:spPr>
          <a:xfrm>
            <a:off x="1438275" y="463868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Paire plot </a:t>
            </a:r>
          </a:p>
        </p:txBody>
      </p:sp>
    </p:spTree>
    <p:extLst>
      <p:ext uri="{BB962C8B-B14F-4D97-AF65-F5344CB8AC3E}">
        <p14:creationId xmlns:p14="http://schemas.microsoft.com/office/powerpoint/2010/main" val="9505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D440452-B46B-42CA-A030-DD69B4CD28D2}"/>
              </a:ext>
            </a:extLst>
          </p:cNvPr>
          <p:cNvSpPr txBox="1"/>
          <p:nvPr/>
        </p:nvSpPr>
        <p:spPr>
          <a:xfrm>
            <a:off x="114300" y="91559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600" dirty="0">
                <a:solidFill>
                  <a:srgbClr val="0000FF"/>
                </a:solidFill>
              </a:rPr>
              <a:t>VI.	Back to </a:t>
            </a:r>
            <a:r>
              <a:rPr lang="fr-FR" sz="2600" dirty="0" err="1">
                <a:solidFill>
                  <a:srgbClr val="0000FF"/>
                </a:solidFill>
              </a:rPr>
              <a:t>kaggle</a:t>
            </a:r>
            <a:r>
              <a:rPr lang="fr-FR" sz="2600" dirty="0">
                <a:solidFill>
                  <a:srgbClr val="0000FF"/>
                </a:solidFill>
              </a:rPr>
              <a:t> </a:t>
            </a:r>
            <a:r>
              <a:rPr lang="fr-FR" sz="2600" dirty="0" err="1">
                <a:solidFill>
                  <a:srgbClr val="0000FF"/>
                </a:solidFill>
              </a:rPr>
              <a:t>database</a:t>
            </a:r>
            <a:endParaRPr lang="fr-FR" sz="2600" dirty="0">
              <a:solidFill>
                <a:srgbClr val="0000FF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91A541-10EA-4B8D-8163-2F8AC24DE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3"/>
          <a:stretch/>
        </p:blipFill>
        <p:spPr>
          <a:xfrm>
            <a:off x="5029200" y="2038350"/>
            <a:ext cx="7162800" cy="438838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4461AE62-070A-4EFD-964C-3F1AB206025F}"/>
              </a:ext>
            </a:extLst>
          </p:cNvPr>
          <p:cNvSpPr/>
          <p:nvPr/>
        </p:nvSpPr>
        <p:spPr>
          <a:xfrm rot="1884963">
            <a:off x="8456556" y="1825227"/>
            <a:ext cx="939651" cy="3245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B27C121-007C-4BB5-943F-BFBA9A8E7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5" t="-500" b="1"/>
          <a:stretch/>
        </p:blipFill>
        <p:spPr>
          <a:xfrm>
            <a:off x="241038" y="1990671"/>
            <a:ext cx="5419725" cy="27473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776905-62CF-4BCC-B42C-CA838DFE138B}"/>
              </a:ext>
            </a:extLst>
          </p:cNvPr>
          <p:cNvSpPr/>
          <p:nvPr/>
        </p:nvSpPr>
        <p:spPr>
          <a:xfrm>
            <a:off x="333376" y="1743795"/>
            <a:ext cx="4550038" cy="89535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E88D49-81CB-4E37-A3E1-FE6C2D7A602A}"/>
              </a:ext>
            </a:extLst>
          </p:cNvPr>
          <p:cNvSpPr/>
          <p:nvPr/>
        </p:nvSpPr>
        <p:spPr>
          <a:xfrm>
            <a:off x="282840" y="3365375"/>
            <a:ext cx="4991100" cy="750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0C8F88-606F-4A00-BCC0-76A710C2CAD0}"/>
              </a:ext>
            </a:extLst>
          </p:cNvPr>
          <p:cNvSpPr txBox="1"/>
          <p:nvPr/>
        </p:nvSpPr>
        <p:spPr>
          <a:xfrm>
            <a:off x="21962" y="648866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Wikipedia</a:t>
            </a:r>
            <a:r>
              <a:rPr lang="fr-FR" dirty="0"/>
              <a:t> ressources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FBE410-6053-4908-93D6-E29084C98648}"/>
              </a:ext>
            </a:extLst>
          </p:cNvPr>
          <p:cNvSpPr txBox="1"/>
          <p:nvPr/>
        </p:nvSpPr>
        <p:spPr>
          <a:xfrm>
            <a:off x="790573" y="807484"/>
            <a:ext cx="725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Relation between Absolute magnetude and radius </a:t>
            </a:r>
          </a:p>
        </p:txBody>
      </p:sp>
    </p:spTree>
    <p:extLst>
      <p:ext uri="{BB962C8B-B14F-4D97-AF65-F5344CB8AC3E}">
        <p14:creationId xmlns:p14="http://schemas.microsoft.com/office/powerpoint/2010/main" val="1700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8F2D45-A824-46C2-B90B-7363F04B4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05" y="505053"/>
            <a:ext cx="7414870" cy="494324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1E12361-D95E-4936-9ABD-F55D0E8DB9B4}"/>
              </a:ext>
            </a:extLst>
          </p:cNvPr>
          <p:cNvSpPr txBox="1"/>
          <p:nvPr/>
        </p:nvSpPr>
        <p:spPr>
          <a:xfrm>
            <a:off x="590550" y="1300986"/>
            <a:ext cx="456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The </a:t>
            </a:r>
            <a:r>
              <a:rPr lang="fr-FR" sz="2000" dirty="0" err="1"/>
              <a:t>biggest</a:t>
            </a:r>
            <a:r>
              <a:rPr lang="fr-FR" sz="2000" dirty="0"/>
              <a:t> stars are the </a:t>
            </a:r>
            <a:r>
              <a:rPr lang="fr-FR" sz="2000" dirty="0" err="1"/>
              <a:t>hottest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15D049-D9C2-419A-8042-B98F2EF74E5F}"/>
              </a:ext>
            </a:extLst>
          </p:cNvPr>
          <p:cNvSpPr txBox="1"/>
          <p:nvPr/>
        </p:nvSpPr>
        <p:spPr>
          <a:xfrm>
            <a:off x="590550" y="2007180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dirty="0"/>
              <a:t>Observation and </a:t>
            </a:r>
            <a:r>
              <a:rPr lang="fr-FR" sz="2000" dirty="0" err="1"/>
              <a:t>Interpretation</a:t>
            </a:r>
            <a:r>
              <a:rPr lang="fr-FR" sz="2000" dirty="0"/>
              <a:t> </a:t>
            </a:r>
          </a:p>
          <a:p>
            <a:r>
              <a:rPr lang="fr-FR" sz="2000" dirty="0"/>
              <a:t>        Good </a:t>
            </a:r>
            <a:r>
              <a:rPr lang="fr-FR" sz="2000" dirty="0" err="1"/>
              <a:t>consistency</a:t>
            </a:r>
            <a:r>
              <a:rPr lang="fr-FR" sz="2000" dirty="0"/>
              <a:t> of datas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7E1C69-4628-4506-9FCD-E1D6F12AE761}"/>
              </a:ext>
            </a:extLst>
          </p:cNvPr>
          <p:cNvSpPr txBox="1"/>
          <p:nvPr/>
        </p:nvSpPr>
        <p:spPr>
          <a:xfrm>
            <a:off x="409573" y="563619"/>
            <a:ext cx="725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Relation between Radius and Temperature </a:t>
            </a:r>
          </a:p>
        </p:txBody>
      </p:sp>
    </p:spTree>
    <p:extLst>
      <p:ext uri="{BB962C8B-B14F-4D97-AF65-F5344CB8AC3E}">
        <p14:creationId xmlns:p14="http://schemas.microsoft.com/office/powerpoint/2010/main" val="17688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241</Words>
  <Application>Microsoft Office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kirk dean</dc:creator>
  <cp:lastModifiedBy>kirk dean</cp:lastModifiedBy>
  <cp:revision>26</cp:revision>
  <dcterms:created xsi:type="dcterms:W3CDTF">2021-05-10T07:52:01Z</dcterms:created>
  <dcterms:modified xsi:type="dcterms:W3CDTF">2021-05-11T09:52:13Z</dcterms:modified>
</cp:coreProperties>
</file>