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NNXKUv8n/rvQRUyNNGIxw8Kh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A24EBB-2EB0-42DC-A23E-D06DC6D7D35A}">
  <a:tblStyle styleId="{33A24EBB-2EB0-42DC-A23E-D06DC6D7D3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111cc1e6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111cc1e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111cc1e6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111cc1e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c111cc1e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c111cc1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111cc1e6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111cc1e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t/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Ions/electrons: Thermal velocity causes convection</a:t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this relate to the NORSAT-1 probe?</a:t>
            </a:r>
            <a:endParaRPr sz="24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NORSAT-1 probe is at ca. 600km altitude. In that area there is a large concentration of Oxygen. We are interested in 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Motivations::: Learn about new things and make friends along the way :)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Inspirations::: Wojciech, Yohei, Hide, and Mikael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Aspirations::: Zentani and Magnus ;)</a:t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111cc1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111cc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111cc1e6_7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111cc1e6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111cc1e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111cc1e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111cc1e6_7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111cc1e6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111cc1e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c111cc1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111cc1e6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111cc1e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589213" y="251460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589213" y="4777379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31812" y="4529540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キャプション">
  <p:cSld name="タイトルとキャプション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589212" y="609600"/>
            <a:ext cx="8915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89212" y="4354046"/>
            <a:ext cx="8915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用 (キャプション付き)">
  <p:cSld name="引用 (キャプション付き)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49949" y="609600"/>
            <a:ext cx="839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75012" y="3505200"/>
            <a:ext cx="753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589212" y="4354046"/>
            <a:ext cx="8915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札">
  <p:cSld name="名札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89213" y="2438400"/>
            <a:ext cx="89154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用付きの名札">
  <p:cSld name="引用付きの名札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849949" y="609600"/>
            <a:ext cx="839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真または偽">
  <p:cSld name="真または偽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89212" y="627407"/>
            <a:ext cx="89154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&#10;縦書きテキスト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縦書きテキスト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 rot="5400000">
            <a:off x="7756613" y="2165505"/>
            <a:ext cx="52839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185762" y="30855"/>
            <a:ext cx="52839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89212" y="2058750"/>
            <a:ext cx="8915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89212" y="3530129"/>
            <a:ext cx="8915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89212" y="2133600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7190747" y="2126222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939373" y="1972703"/>
            <a:ext cx="399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2589212" y="2548966"/>
            <a:ext cx="434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7506629" y="1969475"/>
            <a:ext cx="3999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7166957" y="2545738"/>
            <a:ext cx="4338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&#10;コンテンツ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89212" y="446088"/>
            <a:ext cx="35052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323012" y="446088"/>
            <a:ext cx="5181600" cy="5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2589212" y="1598613"/>
            <a:ext cx="35052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589213" y="4800600"/>
            <a:ext cx="891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589212" y="634965"/>
            <a:ext cx="89154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89213" y="5367338"/>
            <a:ext cx="8915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-16" y="228598"/>
            <a:ext cx="2851500" cy="6638590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048" y="-791"/>
            <a:ext cx="2356623" cy="6853886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3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442255" y="751115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Friendly Ions Team Project 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442255" y="3438436"/>
            <a:ext cx="8915400" cy="3092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2019/6/21</a:t>
            </a:r>
            <a:endParaRPr sz="2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Jessie Warraich</a:t>
            </a:r>
            <a:endParaRPr sz="2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Steinn Magnusson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Azumi Nawata</a:t>
            </a:r>
            <a:endParaRPr sz="2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Miho Okamura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Shuji Doi</a:t>
            </a:r>
            <a:endParaRPr sz="2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111cc1e6_0_127"/>
          <p:cNvSpPr txBox="1"/>
          <p:nvPr>
            <p:ph type="title"/>
          </p:nvPr>
        </p:nvSpPr>
        <p:spPr>
          <a:xfrm>
            <a:off x="1640100" y="2073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Ion and electron density</a:t>
            </a:r>
            <a:endParaRPr/>
          </a:p>
        </p:txBody>
      </p:sp>
      <p:sp>
        <p:nvSpPr>
          <p:cNvPr id="238" name="Google Shape;238;g5c111cc1e6_0_127"/>
          <p:cNvSpPr txBox="1"/>
          <p:nvPr>
            <p:ph idx="1" type="body"/>
          </p:nvPr>
        </p:nvSpPr>
        <p:spPr>
          <a:xfrm>
            <a:off x="-4195350" y="506838"/>
            <a:ext cx="17055000" cy="584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run2                             H                                  He                                 O                                        Ar</a:t>
            </a:r>
            <a:endParaRPr/>
          </a:p>
        </p:txBody>
      </p:sp>
      <p:pic>
        <p:nvPicPr>
          <p:cNvPr id="239" name="Google Shape;239;g5c111cc1e6_0_127"/>
          <p:cNvPicPr preferRelativeResize="0"/>
          <p:nvPr/>
        </p:nvPicPr>
        <p:blipFill rotWithShape="1">
          <a:blip r:embed="rId3">
            <a:alphaModFix/>
          </a:blip>
          <a:srcRect b="0" l="10704" r="10704" t="0"/>
          <a:stretch/>
        </p:blipFill>
        <p:spPr>
          <a:xfrm>
            <a:off x="736700" y="2203400"/>
            <a:ext cx="2194701" cy="1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5c111cc1e6_0_127"/>
          <p:cNvPicPr preferRelativeResize="0"/>
          <p:nvPr/>
        </p:nvPicPr>
        <p:blipFill rotWithShape="1">
          <a:blip r:embed="rId4">
            <a:alphaModFix/>
          </a:blip>
          <a:srcRect b="0" l="4775" r="4775" t="0"/>
          <a:stretch/>
        </p:blipFill>
        <p:spPr>
          <a:xfrm>
            <a:off x="609616" y="4437934"/>
            <a:ext cx="2336475" cy="193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5c111cc1e6_0_127"/>
          <p:cNvPicPr preferRelativeResize="0"/>
          <p:nvPr/>
        </p:nvPicPr>
        <p:blipFill rotWithShape="1">
          <a:blip r:embed="rId5">
            <a:alphaModFix/>
          </a:blip>
          <a:srcRect b="0" l="9605" r="9605" t="0"/>
          <a:stretch/>
        </p:blipFill>
        <p:spPr>
          <a:xfrm>
            <a:off x="2990637" y="2203400"/>
            <a:ext cx="2140512" cy="19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5c111cc1e6_0_127"/>
          <p:cNvPicPr preferRelativeResize="0"/>
          <p:nvPr/>
        </p:nvPicPr>
        <p:blipFill rotWithShape="1">
          <a:blip r:embed="rId6">
            <a:alphaModFix/>
          </a:blip>
          <a:srcRect b="0" l="1314" r="1314" t="0"/>
          <a:stretch/>
        </p:blipFill>
        <p:spPr>
          <a:xfrm>
            <a:off x="2914687" y="4439950"/>
            <a:ext cx="2292426" cy="19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5c111cc1e6_0_127"/>
          <p:cNvPicPr preferRelativeResize="0"/>
          <p:nvPr/>
        </p:nvPicPr>
        <p:blipFill rotWithShape="1">
          <a:blip r:embed="rId7">
            <a:alphaModFix/>
          </a:blip>
          <a:srcRect b="0" l="12162" r="12154" t="0"/>
          <a:stretch/>
        </p:blipFill>
        <p:spPr>
          <a:xfrm>
            <a:off x="5260513" y="4439950"/>
            <a:ext cx="2194712" cy="19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5c111cc1e6_0_127"/>
          <p:cNvPicPr preferRelativeResize="0"/>
          <p:nvPr/>
        </p:nvPicPr>
        <p:blipFill rotWithShape="1">
          <a:blip r:embed="rId8">
            <a:alphaModFix/>
          </a:blip>
          <a:srcRect b="0" l="12693" r="12685" t="0"/>
          <a:stretch/>
        </p:blipFill>
        <p:spPr>
          <a:xfrm>
            <a:off x="5190375" y="2203400"/>
            <a:ext cx="2411501" cy="19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5c111cc1e6_0_127"/>
          <p:cNvPicPr preferRelativeResize="0"/>
          <p:nvPr/>
        </p:nvPicPr>
        <p:blipFill rotWithShape="1">
          <a:blip r:embed="rId9">
            <a:alphaModFix/>
          </a:blip>
          <a:srcRect b="-5569" l="5654" r="9188" t="2815"/>
          <a:stretch/>
        </p:blipFill>
        <p:spPr>
          <a:xfrm>
            <a:off x="7508625" y="4439938"/>
            <a:ext cx="2481400" cy="21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5c111cc1e6_0_127"/>
          <p:cNvPicPr preferRelativeResize="0"/>
          <p:nvPr/>
        </p:nvPicPr>
        <p:blipFill rotWithShape="1">
          <a:blip r:embed="rId10">
            <a:alphaModFix/>
          </a:blip>
          <a:srcRect b="0" l="6040" r="6031" t="0"/>
          <a:stretch/>
        </p:blipFill>
        <p:spPr>
          <a:xfrm>
            <a:off x="7601874" y="2200459"/>
            <a:ext cx="2336475" cy="1992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5c111cc1e6_0_127"/>
          <p:cNvPicPr preferRelativeResize="0"/>
          <p:nvPr/>
        </p:nvPicPr>
        <p:blipFill rotWithShape="1">
          <a:blip r:embed="rId11">
            <a:alphaModFix/>
          </a:blip>
          <a:srcRect b="2561" l="0" r="0" t="2561"/>
          <a:stretch/>
        </p:blipFill>
        <p:spPr>
          <a:xfrm>
            <a:off x="9951513" y="2213254"/>
            <a:ext cx="2481400" cy="197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5c111cc1e6_0_127"/>
          <p:cNvPicPr preferRelativeResize="0"/>
          <p:nvPr/>
        </p:nvPicPr>
        <p:blipFill rotWithShape="1">
          <a:blip r:embed="rId12">
            <a:alphaModFix/>
          </a:blip>
          <a:srcRect b="0" l="4676" r="4685" t="0"/>
          <a:stretch/>
        </p:blipFill>
        <p:spPr>
          <a:xfrm>
            <a:off x="10023975" y="4439075"/>
            <a:ext cx="2336475" cy="19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5c111cc1e6_0_127"/>
          <p:cNvSpPr txBox="1"/>
          <p:nvPr/>
        </p:nvSpPr>
        <p:spPr>
          <a:xfrm>
            <a:off x="204200" y="5492700"/>
            <a:ext cx="1078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rho</a:t>
            </a:r>
            <a:r>
              <a:rPr b="1" baseline="-25000" i="1" lang="en-US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baseline="-25000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5c111cc1e6_0_127"/>
          <p:cNvSpPr txBox="1"/>
          <p:nvPr/>
        </p:nvSpPr>
        <p:spPr>
          <a:xfrm>
            <a:off x="204200" y="2973333"/>
            <a:ext cx="1078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rho</a:t>
            </a:r>
            <a:r>
              <a:rPr b="1" baseline="-25000" i="1" lang="en-US"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endParaRPr b="1" baseline="-25000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111cc1e6_1_2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Floating Potential of Cases</a:t>
            </a:r>
            <a:endParaRPr/>
          </a:p>
        </p:txBody>
      </p:sp>
      <p:pic>
        <p:nvPicPr>
          <p:cNvPr id="256" name="Google Shape;256;g5c111cc1e6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125" y="1376950"/>
            <a:ext cx="5520776" cy="27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5c111cc1e6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125" y="4117475"/>
            <a:ext cx="5520773" cy="27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5c111cc1e6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399" y="4117475"/>
            <a:ext cx="4813726" cy="27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5c111cc1e6_1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033" y="1376950"/>
            <a:ext cx="4811092" cy="2740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5c111cc1e6_1_24"/>
          <p:cNvSpPr txBox="1"/>
          <p:nvPr/>
        </p:nvSpPr>
        <p:spPr>
          <a:xfrm>
            <a:off x="584925" y="2143125"/>
            <a:ext cx="473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5c111cc1e6_1_24"/>
          <p:cNvSpPr txBox="1"/>
          <p:nvPr/>
        </p:nvSpPr>
        <p:spPr>
          <a:xfrm>
            <a:off x="694675" y="4750725"/>
            <a:ext cx="473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He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5c111cc1e6_1_24"/>
          <p:cNvSpPr txBox="1"/>
          <p:nvPr/>
        </p:nvSpPr>
        <p:spPr>
          <a:xfrm>
            <a:off x="11498975" y="2208525"/>
            <a:ext cx="473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5c111cc1e6_1_24"/>
          <p:cNvSpPr txBox="1"/>
          <p:nvPr/>
        </p:nvSpPr>
        <p:spPr>
          <a:xfrm>
            <a:off x="11617225" y="5090650"/>
            <a:ext cx="384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Ar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111cc1e6_0_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Normalized floating potential table</a:t>
            </a:r>
            <a:endParaRPr/>
          </a:p>
        </p:txBody>
      </p:sp>
      <p:sp>
        <p:nvSpPr>
          <p:cNvPr id="269" name="Google Shape;269;g5c111cc1e6_0_9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g5c111cc1e6_0_9"/>
          <p:cNvGraphicFramePr/>
          <p:nvPr/>
        </p:nvGraphicFramePr>
        <p:xfrm>
          <a:off x="1822075" y="207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{33A24EBB-2EB0-42DC-A23E-D06DC6D7D35A}</a:tableStyleId>
              </a:tblPr>
              <a:tblGrid>
                <a:gridCol w="2362450"/>
                <a:gridCol w="2362450"/>
                <a:gridCol w="2362450"/>
                <a:gridCol w="236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</a:t>
                      </a:r>
                      <a:r>
                        <a:rPr baseline="-25000" lang="en-US"/>
                        <a:t>e</a:t>
                      </a:r>
                      <a:r>
                        <a:rPr lang="en-US"/>
                        <a:t>/T</a:t>
                      </a:r>
                      <a:r>
                        <a:rPr baseline="-25000" lang="en-US"/>
                        <a:t>i </a:t>
                      </a:r>
                      <a:r>
                        <a:rPr lang="en-US"/>
                        <a:t> =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Theoretical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Simulated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Relative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-3.7578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-3.2192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0.14329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-4.1042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-3.6085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0.12076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-5.1439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-4.9835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0.03118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-5.202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-14.4453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1.77648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c111cc1e6_2_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  phisp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c111cc1e6_2_7"/>
          <p:cNvSpPr txBox="1"/>
          <p:nvPr>
            <p:ph idx="1" type="body"/>
          </p:nvPr>
        </p:nvSpPr>
        <p:spPr>
          <a:xfrm>
            <a:off x="102150" y="1729975"/>
            <a:ext cx="11987700" cy="49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run2                                 H                         He                                    O</a:t>
            </a:r>
            <a:r>
              <a:rPr lang="en-US"/>
              <a:t>                              Ar</a:t>
            </a:r>
            <a:endParaRPr/>
          </a:p>
        </p:txBody>
      </p:sp>
      <p:pic>
        <p:nvPicPr>
          <p:cNvPr id="277" name="Google Shape;277;g5c111cc1e6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0" y="2343025"/>
            <a:ext cx="2668076" cy="24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5c111cc1e6_2_7"/>
          <p:cNvPicPr preferRelativeResize="0"/>
          <p:nvPr/>
        </p:nvPicPr>
        <p:blipFill rotWithShape="1">
          <a:blip r:embed="rId4">
            <a:alphaModFix/>
          </a:blip>
          <a:srcRect b="0" l="19833" r="0" t="0"/>
          <a:stretch/>
        </p:blipFill>
        <p:spPr>
          <a:xfrm>
            <a:off x="2742375" y="4323700"/>
            <a:ext cx="2668076" cy="216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5c111cc1e6_2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175" y="2241823"/>
            <a:ext cx="2437201" cy="22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5c111cc1e6_2_7"/>
          <p:cNvPicPr preferRelativeResize="0"/>
          <p:nvPr/>
        </p:nvPicPr>
        <p:blipFill rotWithShape="1">
          <a:blip r:embed="rId6">
            <a:alphaModFix/>
          </a:blip>
          <a:srcRect b="11496" l="0" r="23035" t="0"/>
          <a:stretch/>
        </p:blipFill>
        <p:spPr>
          <a:xfrm>
            <a:off x="8793125" y="2222263"/>
            <a:ext cx="3296725" cy="27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5c111cc1e6_2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2125" y="4444450"/>
            <a:ext cx="3123576" cy="24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kind of wakes were observed?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Ions/electrons?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Consequences?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How accurate is the theoretical model?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PIC simulation imaging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PP Scheme Results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3" name="Google Shape;293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How does this relate to the NORSAT-1 satellite?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did we learn from the project?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kind of improvements can be made?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Atmospheric Composition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OML Scheme for the Langmuir probe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91074" y="1540188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NORSAT-1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Sudying ionosphere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Simulate enviorment of the probes</a:t>
            </a:r>
            <a:endParaRPr sz="3000"/>
          </a:p>
        </p:txBody>
      </p:sp>
      <p:pic>
        <p:nvPicPr>
          <p:cNvPr id="172" name="Google Shape;1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000" y="706900"/>
            <a:ext cx="2352025" cy="230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257" y="4132150"/>
            <a:ext cx="3881529" cy="26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2591074" y="1540188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Langmuir probes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Method of simulation: PIC - Particle in Cell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Integrates eom.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Interpolates charge and density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Computes the field mesh points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Interpolates from mesh to particle locations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111cc1e6_0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Plasma and potential</a:t>
            </a:r>
            <a:endParaRPr/>
          </a:p>
        </p:txBody>
      </p:sp>
      <p:sp>
        <p:nvSpPr>
          <p:cNvPr id="185" name="Google Shape;185;g5c111cc1e6_0_0"/>
          <p:cNvSpPr txBox="1"/>
          <p:nvPr>
            <p:ph idx="1" type="body"/>
          </p:nvPr>
        </p:nvSpPr>
        <p:spPr>
          <a:xfrm>
            <a:off x="2320462" y="186485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Quasineutral, </a:t>
            </a:r>
            <a:r>
              <a:rPr lang="en-US" sz="3000"/>
              <a:t>n</a:t>
            </a:r>
            <a:r>
              <a:rPr baseline="-25000" lang="en-US" sz="3000"/>
              <a:t>e</a:t>
            </a:r>
            <a:r>
              <a:rPr lang="en-US" sz="3000"/>
              <a:t> = n</a:t>
            </a:r>
            <a:r>
              <a:rPr baseline="-25000" lang="en-US" sz="3000"/>
              <a:t>i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Electrons are faster </a:t>
            </a:r>
            <a:endParaRPr sz="30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-&gt; gives a potential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Floating potential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</a:t>
            </a:r>
            <a:r>
              <a:rPr baseline="-25000" lang="en-US" sz="3000"/>
              <a:t>e</a:t>
            </a:r>
            <a:r>
              <a:rPr lang="en-US" sz="3000"/>
              <a:t> = I</a:t>
            </a:r>
            <a:r>
              <a:rPr baseline="-25000" lang="en-US" sz="3000"/>
              <a:t>i </a:t>
            </a:r>
            <a:r>
              <a:rPr lang="en-US" sz="3000"/>
              <a:t>on the surface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5c111cc1e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00" y="4357325"/>
            <a:ext cx="3970263" cy="6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5c111cc1e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550" y="1457100"/>
            <a:ext cx="2461700" cy="2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111cc1e6_7_1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 Regime and Spitzer Value</a:t>
            </a:r>
            <a:endParaRPr/>
          </a:p>
        </p:txBody>
      </p:sp>
      <p:pic>
        <p:nvPicPr>
          <p:cNvPr id="193" name="Google Shape;193;g5c111cc1e6_7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3101325"/>
            <a:ext cx="98012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5c111cc1e6_7_16"/>
          <p:cNvSpPr txBox="1"/>
          <p:nvPr/>
        </p:nvSpPr>
        <p:spPr>
          <a:xfrm>
            <a:off x="1537150" y="1906650"/>
            <a:ext cx="85578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 of simulations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to theoretical values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benchmark of simulation </a:t>
            </a:r>
            <a:r>
              <a:rPr lang="en-US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(despite non-spherical spacecraft)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111cc1e6_1_9"/>
          <p:cNvSpPr txBox="1"/>
          <p:nvPr>
            <p:ph type="title"/>
          </p:nvPr>
        </p:nvSpPr>
        <p:spPr>
          <a:xfrm>
            <a:off x="1826200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Simulation Parameters (Run 2)</a:t>
            </a:r>
            <a:endParaRPr/>
          </a:p>
        </p:txBody>
      </p:sp>
      <p:graphicFrame>
        <p:nvGraphicFramePr>
          <p:cNvPr id="200" name="Google Shape;200;g5c111cc1e6_1_9"/>
          <p:cNvGraphicFramePr/>
          <p:nvPr/>
        </p:nvGraphicFramePr>
        <p:xfrm>
          <a:off x="952500" y="19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{33A24EBB-2EB0-42DC-A23E-D06DC6D7D35A}</a:tableStyleId>
              </a:tblPr>
              <a:tblGrid>
                <a:gridCol w="2057400"/>
                <a:gridCol w="1864425"/>
                <a:gridCol w="2042550"/>
                <a:gridCol w="2265225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r>
                        <a:rPr baseline="30000" lang="en-US"/>
                        <a:t>-</a:t>
                      </a:r>
                      <a:r>
                        <a:rPr lang="en-US"/>
                        <a:t> Velocity 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Ion Velocity 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 Field 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r>
                        <a:rPr baseline="30000" lang="en-US"/>
                        <a:t>-</a:t>
                      </a:r>
                      <a:r>
                        <a:rPr lang="en-US"/>
                        <a:t> Temperature [K]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Ion Temperature [K]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+x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" name="Google Shape;201;g5c111cc1e6_1_9"/>
          <p:cNvGraphicFramePr/>
          <p:nvPr/>
        </p:nvGraphicFramePr>
        <p:xfrm>
          <a:off x="952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{33A24EBB-2EB0-42DC-A23E-D06DC6D7D35A}</a:tableStyleId>
              </a:tblPr>
              <a:tblGrid>
                <a:gridCol w="2057400"/>
                <a:gridCol w="1864425"/>
                <a:gridCol w="2042550"/>
                <a:gridCol w="2265225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r>
                        <a:rPr baseline="-25000" lang="en-US" sz="1800"/>
                        <a:t>i</a:t>
                      </a:r>
                      <a:r>
                        <a:rPr lang="en-US" sz="1800"/>
                        <a:t>/m</a:t>
                      </a:r>
                      <a:r>
                        <a:rPr baseline="-25000" lang="en-US" sz="1800"/>
                        <a:t>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Grid Width [cm]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Plasma density [c</a:t>
                      </a:r>
                      <a:r>
                        <a:rPr baseline="30000" lang="en-US"/>
                        <a:t>-3</a:t>
                      </a:r>
                      <a:r>
                        <a:rPr lang="en-US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Plasma flow speed[m/s]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Magnetic field [µT]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1354.4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g5c111cc1e6_1_9"/>
          <p:cNvGraphicFramePr/>
          <p:nvPr/>
        </p:nvGraphicFramePr>
        <p:xfrm>
          <a:off x="952500" y="41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{33A24EBB-2EB0-42DC-A23E-D06DC6D7D35A}</a:tableStyleId>
              </a:tblPr>
              <a:tblGrid>
                <a:gridCol w="2057400"/>
                <a:gridCol w="1864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Bias Potential [V]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 step </a:t>
                      </a:r>
                      <a:r>
                        <a:rPr i="1" lang="en-US"/>
                        <a:t>dt </a:t>
                      </a:r>
                      <a:r>
                        <a:rPr lang="en-US"/>
                        <a:t>[ns]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4, 4, 4, 4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111cc1e6_7_1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expect for NORSAT?</a:t>
            </a:r>
            <a:endParaRPr/>
          </a:p>
        </p:txBody>
      </p:sp>
      <p:pic>
        <p:nvPicPr>
          <p:cNvPr id="208" name="Google Shape;208;g5c111cc1e6_7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934" y="1905100"/>
            <a:ext cx="9202441" cy="3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111cc1e6_1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Simulated variations:</a:t>
            </a:r>
            <a:endParaRPr/>
          </a:p>
        </p:txBody>
      </p:sp>
      <p:graphicFrame>
        <p:nvGraphicFramePr>
          <p:cNvPr id="214" name="Google Shape;214;g5c111cc1e6_1_0"/>
          <p:cNvGraphicFramePr/>
          <p:nvPr/>
        </p:nvGraphicFramePr>
        <p:xfrm>
          <a:off x="952500" y="19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{33A24EBB-2EB0-42DC-A23E-D06DC6D7D35A}</a:tableStyleId>
              </a:tblPr>
              <a:tblGrid>
                <a:gridCol w="2204725"/>
                <a:gridCol w="1910075"/>
                <a:gridCol w="2057400"/>
                <a:gridCol w="2057400"/>
                <a:gridCol w="2057400"/>
              </a:tblGrid>
              <a:tr h="101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6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Hydrogen, 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7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Helium, He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8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Argon, Ar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9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Oxygen, O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1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</a:t>
                      </a:r>
                      <a:r>
                        <a:rPr baseline="-25000" lang="en-US" sz="2400"/>
                        <a:t>i</a:t>
                      </a:r>
                      <a:r>
                        <a:rPr lang="en-US" sz="2400"/>
                        <a:t>/m</a:t>
                      </a:r>
                      <a:r>
                        <a:rPr baseline="-25000" lang="en-US" sz="2400"/>
                        <a:t>e</a:t>
                      </a:r>
                      <a:endParaRPr baseline="-25000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3672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33048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/>
                        <a:t>9376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1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Ion Temp [K]</a:t>
                      </a:r>
                      <a:endParaRPr sz="2400"/>
                    </a:p>
                  </a:txBody>
                  <a:tcPr marT="91425" marB="91425" marR="91425" marL="91425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1000</a:t>
                      </a:r>
                      <a:endParaRPr sz="30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1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Time step [ns]</a:t>
                      </a:r>
                      <a:endParaRPr sz="24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1.67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</a:rPr>
                        <a:t>3.34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111cc1e6_4_1"/>
          <p:cNvSpPr txBox="1"/>
          <p:nvPr>
            <p:ph type="title"/>
          </p:nvPr>
        </p:nvSpPr>
        <p:spPr>
          <a:xfrm>
            <a:off x="1640100" y="2073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rhoi rhoe</a:t>
            </a:r>
            <a:endParaRPr/>
          </a:p>
        </p:txBody>
      </p:sp>
      <p:sp>
        <p:nvSpPr>
          <p:cNvPr id="220" name="Google Shape;220;g5c111cc1e6_4_1"/>
          <p:cNvSpPr txBox="1"/>
          <p:nvPr>
            <p:ph idx="1" type="body"/>
          </p:nvPr>
        </p:nvSpPr>
        <p:spPr>
          <a:xfrm>
            <a:off x="-4173425" y="628450"/>
            <a:ext cx="17055000" cy="584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run2                             H                                  He                                 O                                        Ar</a:t>
            </a:r>
            <a:endParaRPr/>
          </a:p>
        </p:txBody>
      </p:sp>
      <p:pic>
        <p:nvPicPr>
          <p:cNvPr id="221" name="Google Shape;221;g5c111cc1e6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00" y="2472600"/>
            <a:ext cx="1800200" cy="171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5c111cc1e6_4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38" y="4862830"/>
            <a:ext cx="1850527" cy="153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5c111cc1e6_4_1"/>
          <p:cNvPicPr preferRelativeResize="0"/>
          <p:nvPr/>
        </p:nvPicPr>
        <p:blipFill rotWithShape="1">
          <a:blip r:embed="rId5">
            <a:alphaModFix/>
          </a:blip>
          <a:srcRect b="0" l="22540" r="0" t="0"/>
          <a:stretch/>
        </p:blipFill>
        <p:spPr>
          <a:xfrm>
            <a:off x="3029125" y="2514975"/>
            <a:ext cx="1850528" cy="171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5c111cc1e6_4_1"/>
          <p:cNvPicPr preferRelativeResize="0"/>
          <p:nvPr/>
        </p:nvPicPr>
        <p:blipFill rotWithShape="1">
          <a:blip r:embed="rId6">
            <a:alphaModFix/>
          </a:blip>
          <a:srcRect b="0" l="21807" r="0" t="0"/>
          <a:stretch/>
        </p:blipFill>
        <p:spPr>
          <a:xfrm>
            <a:off x="2900937" y="4828071"/>
            <a:ext cx="2082300" cy="160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5c111cc1e6_4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2101" y="4809375"/>
            <a:ext cx="1800200" cy="178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5c111cc1e6_4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1550" y="2469925"/>
            <a:ext cx="1800200" cy="18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5c111cc1e6_4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64300" y="4828075"/>
            <a:ext cx="1850526" cy="13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5c111cc1e6_4_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4300" y="2542300"/>
            <a:ext cx="1850526" cy="15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5c111cc1e6_4_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1863" y="2514963"/>
            <a:ext cx="2082317" cy="148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5c111cc1e6_4_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38638" y="4798713"/>
            <a:ext cx="2009326" cy="1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5c111cc1e6_4_1"/>
          <p:cNvSpPr txBox="1"/>
          <p:nvPr/>
        </p:nvSpPr>
        <p:spPr>
          <a:xfrm>
            <a:off x="204200" y="5492700"/>
            <a:ext cx="1078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rho</a:t>
            </a:r>
            <a:r>
              <a:rPr b="1" baseline="-25000" i="1" lang="en-US"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1" baseline="-25000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5c111cc1e6_4_1"/>
          <p:cNvSpPr txBox="1"/>
          <p:nvPr/>
        </p:nvSpPr>
        <p:spPr>
          <a:xfrm>
            <a:off x="204200" y="2973333"/>
            <a:ext cx="1078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rho</a:t>
            </a:r>
            <a:r>
              <a:rPr b="1" baseline="-25000" i="1" lang="en-US"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endParaRPr b="1" baseline="-25000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ウィスプ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2019-06-20T01:05:30Z</dcterms:created>
  <dc:creator>岡村 美穂</dc:creator>
</cp:coreProperties>
</file>