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18ea90d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18ea90d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1e31f5ee7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1e31f5ee7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1e31f5ee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1e31f5ee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1e31f5ee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1e31f5ee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6de8b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6de8b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9ac33fc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9ac33fc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e31f5e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e31f5e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1e31f5ee7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1e31f5ee7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1e31f5ee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1e31f5ee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1e31f5ee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1e31f5ee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1e31f5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1e31f5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1e31f5ee7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1e31f5ee7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193825" y="3927600"/>
            <a:ext cx="8742900" cy="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Omar M.Hussein, Sara Ferrari, Zhihong</a:t>
            </a:r>
            <a:endParaRPr/>
          </a:p>
        </p:txBody>
      </p:sp>
      <p:pic>
        <p:nvPicPr>
          <p:cNvPr id="55" name="Google Shape;55;p13"/>
          <p:cNvPicPr preferRelativeResize="0"/>
          <p:nvPr/>
        </p:nvPicPr>
        <p:blipFill>
          <a:blip r:embed="rId3">
            <a:alphaModFix/>
          </a:blip>
          <a:stretch>
            <a:fillRect/>
          </a:stretch>
        </p:blipFill>
        <p:spPr>
          <a:xfrm>
            <a:off x="1275150" y="1153250"/>
            <a:ext cx="5715000"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drop it!</a:t>
            </a:r>
            <a:endParaRPr/>
          </a:p>
        </p:txBody>
      </p:sp>
      <p:sp>
        <p:nvSpPr>
          <p:cNvPr id="122" name="Google Shape;122;p22"/>
          <p:cNvSpPr txBox="1"/>
          <p:nvPr>
            <p:ph idx="1" type="body"/>
          </p:nvPr>
        </p:nvSpPr>
        <p:spPr>
          <a:xfrm>
            <a:off x="172400" y="1017725"/>
            <a:ext cx="3382200" cy="23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We need the file sharing feature on canvas</a:t>
            </a:r>
            <a:r>
              <a:rPr lang="en" sz="1400"/>
              <a:t>.The file navigation system on canvas would </a:t>
            </a:r>
            <a:r>
              <a:rPr lang="en" sz="1400"/>
              <a:t>benefit </a:t>
            </a:r>
            <a:r>
              <a:rPr lang="en" sz="1400"/>
              <a:t>greatly from integrating with a cloud based storage. Both professor and student </a:t>
            </a:r>
            <a:r>
              <a:rPr lang="en" sz="1400"/>
              <a:t>have a personal folder for the course and they can directly upload the file there and automatically canvas will push the files in due time.</a:t>
            </a:r>
            <a:endParaRPr sz="1400"/>
          </a:p>
          <a:p>
            <a:pPr indent="0" lvl="0" marL="0" rtl="0" algn="just">
              <a:spcBef>
                <a:spcPts val="1600"/>
              </a:spcBef>
              <a:spcAft>
                <a:spcPts val="0"/>
              </a:spcAft>
              <a:buNone/>
            </a:pPr>
            <a:r>
              <a:rPr lang="en" sz="1400"/>
              <a:t>KPI: The success/failure ratio, in addition to the total number of users.</a:t>
            </a:r>
            <a:endParaRPr sz="1400"/>
          </a:p>
          <a:p>
            <a:pPr indent="0" lvl="0" marL="0" rtl="0" algn="just">
              <a:spcBef>
                <a:spcPts val="1600"/>
              </a:spcBef>
              <a:spcAft>
                <a:spcPts val="1600"/>
              </a:spcAft>
              <a:buNone/>
            </a:pPr>
            <a:r>
              <a:t/>
            </a:r>
            <a:endParaRPr sz="1400"/>
          </a:p>
        </p:txBody>
      </p:sp>
      <p:sp>
        <p:nvSpPr>
          <p:cNvPr id="123" name="Google Shape;123;p22"/>
          <p:cNvSpPr txBox="1"/>
          <p:nvPr>
            <p:ph idx="1" type="body"/>
          </p:nvPr>
        </p:nvSpPr>
        <p:spPr>
          <a:xfrm>
            <a:off x="172400" y="4103000"/>
            <a:ext cx="3382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can be used by authentication and integrated with dropbox WebDAV protocol</a:t>
            </a:r>
            <a:endParaRPr sz="1400"/>
          </a:p>
        </p:txBody>
      </p:sp>
      <p:pic>
        <p:nvPicPr>
          <p:cNvPr id="124" name="Google Shape;124;p22"/>
          <p:cNvPicPr preferRelativeResize="0"/>
          <p:nvPr/>
        </p:nvPicPr>
        <p:blipFill>
          <a:blip r:embed="rId3">
            <a:alphaModFix/>
          </a:blip>
          <a:stretch>
            <a:fillRect/>
          </a:stretch>
        </p:blipFill>
        <p:spPr>
          <a:xfrm>
            <a:off x="3833350" y="60500"/>
            <a:ext cx="5132500" cy="477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148875"/>
            <a:ext cx="8520600" cy="572700"/>
          </a:xfrm>
          <a:prstGeom prst="rect">
            <a:avLst/>
          </a:prstGeom>
        </p:spPr>
        <p:txBody>
          <a:bodyPr anchorCtr="0" anchor="t" bIns="91425" lIns="91425" spcFirstLastPara="1" rIns="91425" wrap="square" tIns="91425">
            <a:noAutofit/>
          </a:bodyPr>
          <a:lstStyle/>
          <a:p>
            <a:pPr indent="0" lvl="0" marL="3657600" rtl="0" algn="l">
              <a:spcBef>
                <a:spcPts val="0"/>
              </a:spcBef>
              <a:spcAft>
                <a:spcPts val="0"/>
              </a:spcAft>
              <a:buNone/>
            </a:pPr>
            <a:r>
              <a:rPr lang="en" sz="1800"/>
              <a:t>  Ideas</a:t>
            </a:r>
            <a:endParaRPr sz="1800"/>
          </a:p>
        </p:txBody>
      </p:sp>
      <p:cxnSp>
        <p:nvCxnSpPr>
          <p:cNvPr id="130" name="Google Shape;130;p23"/>
          <p:cNvCxnSpPr/>
          <p:nvPr/>
        </p:nvCxnSpPr>
        <p:spPr>
          <a:xfrm>
            <a:off x="1586325" y="4445575"/>
            <a:ext cx="6037200" cy="20700"/>
          </a:xfrm>
          <a:prstGeom prst="straightConnector1">
            <a:avLst/>
          </a:prstGeom>
          <a:noFill/>
          <a:ln cap="flat" cmpd="sng" w="19050">
            <a:solidFill>
              <a:srgbClr val="424242"/>
            </a:solidFill>
            <a:prstDash val="solid"/>
            <a:round/>
            <a:headEnd len="med" w="med" type="none"/>
            <a:tailEnd len="med" w="med" type="triangle"/>
          </a:ln>
        </p:spPr>
      </p:cxnSp>
      <p:cxnSp>
        <p:nvCxnSpPr>
          <p:cNvPr id="131" name="Google Shape;131;p23"/>
          <p:cNvCxnSpPr/>
          <p:nvPr/>
        </p:nvCxnSpPr>
        <p:spPr>
          <a:xfrm rot="10800000">
            <a:off x="1565509" y="912550"/>
            <a:ext cx="0" cy="3553800"/>
          </a:xfrm>
          <a:prstGeom prst="straightConnector1">
            <a:avLst/>
          </a:prstGeom>
          <a:noFill/>
          <a:ln cap="flat" cmpd="sng" w="19050">
            <a:solidFill>
              <a:srgbClr val="424242"/>
            </a:solidFill>
            <a:prstDash val="solid"/>
            <a:round/>
            <a:headEnd len="med" w="med" type="none"/>
            <a:tailEnd len="med" w="med" type="triangle"/>
          </a:ln>
        </p:spPr>
      </p:cxnSp>
      <p:sp>
        <p:nvSpPr>
          <p:cNvPr id="132" name="Google Shape;132;p23"/>
          <p:cNvSpPr txBox="1"/>
          <p:nvPr/>
        </p:nvSpPr>
        <p:spPr>
          <a:xfrm>
            <a:off x="138725" y="4538700"/>
            <a:ext cx="23172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Professor focused</a:t>
            </a:r>
            <a:endParaRPr>
              <a:latin typeface="Roboto"/>
              <a:ea typeface="Roboto"/>
              <a:cs typeface="Roboto"/>
              <a:sym typeface="Roboto"/>
            </a:endParaRPr>
          </a:p>
        </p:txBody>
      </p:sp>
      <p:sp>
        <p:nvSpPr>
          <p:cNvPr id="133" name="Google Shape;133;p23"/>
          <p:cNvSpPr txBox="1"/>
          <p:nvPr/>
        </p:nvSpPr>
        <p:spPr>
          <a:xfrm>
            <a:off x="5650025" y="4538700"/>
            <a:ext cx="23172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Student focused</a:t>
            </a:r>
            <a:endParaRPr>
              <a:latin typeface="Roboto"/>
              <a:ea typeface="Roboto"/>
              <a:cs typeface="Roboto"/>
              <a:sym typeface="Roboto"/>
            </a:endParaRPr>
          </a:p>
        </p:txBody>
      </p:sp>
      <p:sp>
        <p:nvSpPr>
          <p:cNvPr id="134" name="Google Shape;134;p23"/>
          <p:cNvSpPr txBox="1"/>
          <p:nvPr/>
        </p:nvSpPr>
        <p:spPr>
          <a:xfrm>
            <a:off x="311700" y="3750400"/>
            <a:ext cx="1184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Existing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Use Case</a:t>
            </a:r>
            <a:endParaRPr>
              <a:latin typeface="Roboto"/>
              <a:ea typeface="Roboto"/>
              <a:cs typeface="Roboto"/>
              <a:sym typeface="Roboto"/>
            </a:endParaRPr>
          </a:p>
        </p:txBody>
      </p:sp>
      <p:sp>
        <p:nvSpPr>
          <p:cNvPr id="135" name="Google Shape;135;p23"/>
          <p:cNvSpPr txBox="1"/>
          <p:nvPr/>
        </p:nvSpPr>
        <p:spPr>
          <a:xfrm>
            <a:off x="311700" y="1048775"/>
            <a:ext cx="1184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New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Use Case</a:t>
            </a:r>
            <a:endParaRPr>
              <a:latin typeface="Roboto"/>
              <a:ea typeface="Roboto"/>
              <a:cs typeface="Roboto"/>
              <a:sym typeface="Roboto"/>
            </a:endParaRPr>
          </a:p>
        </p:txBody>
      </p:sp>
      <p:sp>
        <p:nvSpPr>
          <p:cNvPr id="136" name="Google Shape;136;p23"/>
          <p:cNvSpPr txBox="1"/>
          <p:nvPr/>
        </p:nvSpPr>
        <p:spPr>
          <a:xfrm>
            <a:off x="3256971" y="2499400"/>
            <a:ext cx="1393200" cy="380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Call me by my name</a:t>
            </a:r>
            <a:endParaRPr sz="1100">
              <a:solidFill>
                <a:srgbClr val="FFFFFF"/>
              </a:solidFill>
              <a:latin typeface="Roboto"/>
              <a:ea typeface="Roboto"/>
              <a:cs typeface="Roboto"/>
              <a:sym typeface="Roboto"/>
            </a:endParaRPr>
          </a:p>
        </p:txBody>
      </p:sp>
      <p:sp>
        <p:nvSpPr>
          <p:cNvPr id="137" name="Google Shape;137;p23"/>
          <p:cNvSpPr txBox="1"/>
          <p:nvPr/>
        </p:nvSpPr>
        <p:spPr>
          <a:xfrm>
            <a:off x="5091910" y="3205710"/>
            <a:ext cx="1321200" cy="380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Write it right</a:t>
            </a:r>
            <a:endParaRPr sz="1100">
              <a:solidFill>
                <a:srgbClr val="FFFFFF"/>
              </a:solidFill>
              <a:latin typeface="Roboto"/>
              <a:ea typeface="Roboto"/>
              <a:cs typeface="Roboto"/>
              <a:sym typeface="Roboto"/>
            </a:endParaRPr>
          </a:p>
        </p:txBody>
      </p:sp>
      <p:sp>
        <p:nvSpPr>
          <p:cNvPr id="138" name="Google Shape;138;p23"/>
          <p:cNvSpPr txBox="1"/>
          <p:nvPr/>
        </p:nvSpPr>
        <p:spPr>
          <a:xfrm>
            <a:off x="1643133" y="3205693"/>
            <a:ext cx="1022100" cy="380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Just drop it!</a:t>
            </a:r>
            <a:endParaRPr sz="1100">
              <a:solidFill>
                <a:srgbClr val="FFFFFF"/>
              </a:solidFill>
              <a:latin typeface="Roboto"/>
              <a:ea typeface="Roboto"/>
              <a:cs typeface="Roboto"/>
              <a:sym typeface="Roboto"/>
            </a:endParaRPr>
          </a:p>
        </p:txBody>
      </p:sp>
      <p:sp>
        <p:nvSpPr>
          <p:cNvPr id="139" name="Google Shape;139;p23"/>
          <p:cNvSpPr txBox="1"/>
          <p:nvPr/>
        </p:nvSpPr>
        <p:spPr>
          <a:xfrm>
            <a:off x="4917223" y="2201888"/>
            <a:ext cx="1184400" cy="380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{Time to group}</a:t>
            </a:r>
            <a:endParaRPr sz="1100">
              <a:solidFill>
                <a:srgbClr val="FFFFFF"/>
              </a:solidFill>
              <a:latin typeface="Roboto"/>
              <a:ea typeface="Roboto"/>
              <a:cs typeface="Roboto"/>
              <a:sym typeface="Roboto"/>
            </a:endParaRPr>
          </a:p>
        </p:txBody>
      </p:sp>
      <p:sp>
        <p:nvSpPr>
          <p:cNvPr id="140" name="Google Shape;140;p23"/>
          <p:cNvSpPr txBox="1"/>
          <p:nvPr/>
        </p:nvSpPr>
        <p:spPr>
          <a:xfrm>
            <a:off x="5241441" y="3907988"/>
            <a:ext cx="1022100" cy="473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You’ve got mail</a:t>
            </a:r>
            <a:endParaRPr sz="1100">
              <a:solidFill>
                <a:srgbClr val="FFFFFF"/>
              </a:solidFill>
              <a:latin typeface="Roboto"/>
              <a:ea typeface="Roboto"/>
              <a:cs typeface="Roboto"/>
              <a:sym typeface="Roboto"/>
            </a:endParaRPr>
          </a:p>
        </p:txBody>
      </p:sp>
      <p:sp>
        <p:nvSpPr>
          <p:cNvPr id="141" name="Google Shape;141;p23"/>
          <p:cNvSpPr txBox="1"/>
          <p:nvPr/>
        </p:nvSpPr>
        <p:spPr>
          <a:xfrm>
            <a:off x="6297577" y="1191167"/>
            <a:ext cx="1022100" cy="380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To be or not to be ?</a:t>
            </a:r>
            <a:endParaRPr sz="1100">
              <a:solidFill>
                <a:srgbClr val="FFFFFF"/>
              </a:solidFill>
              <a:latin typeface="Roboto"/>
              <a:ea typeface="Roboto"/>
              <a:cs typeface="Roboto"/>
              <a:sym typeface="Roboto"/>
            </a:endParaRPr>
          </a:p>
        </p:txBody>
      </p:sp>
      <p:sp>
        <p:nvSpPr>
          <p:cNvPr id="142" name="Google Shape;142;p23"/>
          <p:cNvSpPr txBox="1"/>
          <p:nvPr/>
        </p:nvSpPr>
        <p:spPr>
          <a:xfrm>
            <a:off x="3142956" y="3128312"/>
            <a:ext cx="1022100" cy="534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If you can write you can read it</a:t>
            </a:r>
            <a:endParaRPr sz="11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Scratched ideas sample</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4"/>
          <p:cNvPicPr preferRelativeResize="0"/>
          <p:nvPr/>
        </p:nvPicPr>
        <p:blipFill>
          <a:blip r:embed="rId3">
            <a:alphaModFix/>
          </a:blip>
          <a:stretch>
            <a:fillRect/>
          </a:stretch>
        </p:blipFill>
        <p:spPr>
          <a:xfrm>
            <a:off x="311700" y="1152475"/>
            <a:ext cx="8520599" cy="399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“How Might We?”</a:t>
            </a:r>
            <a:endParaRPr/>
          </a:p>
        </p:txBody>
      </p:sp>
      <p:sp>
        <p:nvSpPr>
          <p:cNvPr id="61" name="Google Shape;61;p14"/>
          <p:cNvSpPr txBox="1"/>
          <p:nvPr>
            <p:ph idx="1" type="body"/>
          </p:nvPr>
        </p:nvSpPr>
        <p:spPr>
          <a:xfrm>
            <a:off x="311700" y="1000075"/>
            <a:ext cx="8520600" cy="4580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rPr>
              <a:t>Challenge:</a:t>
            </a:r>
            <a:r>
              <a:rPr lang="en">
                <a:solidFill>
                  <a:schemeClr val="dk1"/>
                </a:solidFill>
              </a:rPr>
              <a:t> </a:t>
            </a:r>
            <a:r>
              <a:rPr lang="en"/>
              <a:t>Improve interactive file system on Canvas</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Subject:</a:t>
            </a:r>
            <a:r>
              <a:rPr lang="en">
                <a:solidFill>
                  <a:schemeClr val="dk1"/>
                </a:solidFill>
              </a:rPr>
              <a:t> </a:t>
            </a:r>
            <a:r>
              <a:rPr lang="en"/>
              <a:t>Some students felt Canvas is hard to track the group work and the file system is old and not user-friendly. We need to avoid the professors to move to other platforms. Increase the market share using new functionalities.</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Small HMW</a:t>
            </a:r>
            <a:r>
              <a:rPr lang="en">
                <a:solidFill>
                  <a:schemeClr val="dk1"/>
                </a:solidFill>
              </a:rPr>
              <a:t>:</a:t>
            </a:r>
            <a:r>
              <a:rPr lang="en"/>
              <a:t> make it easier for instructor to contact the students</a:t>
            </a:r>
            <a:endParaRPr>
              <a:solidFill>
                <a:schemeClr val="dk1"/>
              </a:solidFill>
            </a:endParaRPr>
          </a:p>
          <a:p>
            <a:pPr indent="0" lvl="0" marL="0" rtl="0" algn="l">
              <a:spcBef>
                <a:spcPts val="1200"/>
              </a:spcBef>
              <a:spcAft>
                <a:spcPts val="0"/>
              </a:spcAft>
              <a:buClr>
                <a:schemeClr val="dk1"/>
              </a:buClr>
              <a:buSzPts val="1100"/>
              <a:buFont typeface="Arial"/>
              <a:buNone/>
            </a:pPr>
            <a:r>
              <a:rPr lang="en"/>
              <a:t>This How Might We for different reasons:</a:t>
            </a:r>
            <a:r>
              <a:rPr lang="en">
                <a:solidFill>
                  <a:schemeClr val="dk1"/>
                </a:solidFill>
              </a:rPr>
              <a:t> </a:t>
            </a:r>
            <a:endParaRPr>
              <a:solidFill>
                <a:schemeClr val="dk1"/>
              </a:solidFill>
            </a:endParaRPr>
          </a:p>
          <a:p>
            <a:pPr indent="-342900" lvl="0" marL="457200" rtl="0" algn="l">
              <a:spcBef>
                <a:spcPts val="1200"/>
              </a:spcBef>
              <a:spcAft>
                <a:spcPts val="0"/>
              </a:spcAft>
              <a:buClr>
                <a:schemeClr val="dk1"/>
              </a:buClr>
              <a:buSzPts val="1800"/>
              <a:buChar char="●"/>
            </a:pPr>
            <a:r>
              <a:rPr lang="en"/>
              <a:t>Communication problems between students and professors</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t>We are interested in making it a more user friendly application. </a:t>
            </a:r>
            <a:endParaRPr/>
          </a:p>
          <a:p>
            <a:pPr indent="-342900" lvl="0" marL="457200" rtl="0" algn="l">
              <a:spcBef>
                <a:spcPts val="0"/>
              </a:spcBef>
              <a:spcAft>
                <a:spcPts val="0"/>
              </a:spcAft>
              <a:buClr>
                <a:schemeClr val="dk1"/>
              </a:buClr>
              <a:buSzPts val="1800"/>
              <a:buChar char="●"/>
            </a:pPr>
            <a:r>
              <a:rPr lang="en"/>
              <a:t>In our team there are people interested in the User Interface.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scratch ideas </a:t>
            </a:r>
            <a:endParaRPr/>
          </a:p>
        </p:txBody>
      </p:sp>
      <p:sp>
        <p:nvSpPr>
          <p:cNvPr id="67" name="Google Shape;67;p15"/>
          <p:cNvSpPr txBox="1"/>
          <p:nvPr>
            <p:ph idx="1" type="body"/>
          </p:nvPr>
        </p:nvSpPr>
        <p:spPr>
          <a:xfrm>
            <a:off x="311700" y="1152475"/>
            <a:ext cx="8520600" cy="36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Rubric generator/editor (idea1- 30/30)</a:t>
            </a:r>
            <a:endParaRPr/>
          </a:p>
          <a:p>
            <a:pPr indent="-342900" lvl="0" marL="457200" rtl="0" algn="l">
              <a:spcBef>
                <a:spcPts val="0"/>
              </a:spcBef>
              <a:spcAft>
                <a:spcPts val="0"/>
              </a:spcAft>
              <a:buSzPts val="1800"/>
              <a:buChar char="●"/>
            </a:pPr>
            <a:r>
              <a:rPr lang="en"/>
              <a:t>Export/import All Grading Comments to/from a readable file</a:t>
            </a:r>
            <a:r>
              <a:rPr lang="en"/>
              <a:t>(idea2 - 30/30)</a:t>
            </a:r>
            <a:endParaRPr/>
          </a:p>
          <a:p>
            <a:pPr indent="-342900" lvl="0" marL="457200" rtl="0" algn="l">
              <a:spcBef>
                <a:spcPts val="0"/>
              </a:spcBef>
              <a:spcAft>
                <a:spcPts val="0"/>
              </a:spcAft>
              <a:buSzPts val="1800"/>
              <a:buChar char="●"/>
            </a:pPr>
            <a:r>
              <a:rPr lang="en"/>
              <a:t>Text-recommendation in messages.</a:t>
            </a:r>
            <a:r>
              <a:rPr lang="en"/>
              <a:t>(idea3 - 30/30 )</a:t>
            </a:r>
            <a:endParaRPr/>
          </a:p>
          <a:p>
            <a:pPr indent="-342900" lvl="0" marL="457200" rtl="0" algn="l">
              <a:spcBef>
                <a:spcPts val="0"/>
              </a:spcBef>
              <a:spcAft>
                <a:spcPts val="0"/>
              </a:spcAft>
              <a:buSzPts val="1800"/>
              <a:buChar char="●"/>
            </a:pPr>
            <a:r>
              <a:rPr lang="en"/>
              <a:t>Historical question forums about assignments and certain topics Updated Yearly(idea4 - 28/30) </a:t>
            </a:r>
            <a:endParaRPr/>
          </a:p>
          <a:p>
            <a:pPr indent="-342900" lvl="0" marL="457200" rtl="0" algn="l">
              <a:spcBef>
                <a:spcPts val="0"/>
              </a:spcBef>
              <a:spcAft>
                <a:spcPts val="0"/>
              </a:spcAft>
              <a:buSzPts val="1800"/>
              <a:buChar char="●"/>
            </a:pPr>
            <a:r>
              <a:rPr lang="en"/>
              <a:t>improve notifications</a:t>
            </a:r>
            <a:r>
              <a:rPr lang="en"/>
              <a:t>(idea5 - 28/30)</a:t>
            </a:r>
            <a:endParaRPr/>
          </a:p>
          <a:p>
            <a:pPr indent="-342900" lvl="0" marL="457200" rtl="0" algn="l">
              <a:spcBef>
                <a:spcPts val="0"/>
              </a:spcBef>
              <a:spcAft>
                <a:spcPts val="0"/>
              </a:spcAft>
              <a:buSzPts val="1800"/>
              <a:buChar char="●"/>
            </a:pPr>
            <a:r>
              <a:rPr lang="en"/>
              <a:t>students can make groups</a:t>
            </a:r>
            <a:r>
              <a:rPr lang="en"/>
              <a:t>(idea6 - 27.5/30)</a:t>
            </a:r>
            <a:endParaRPr/>
          </a:p>
          <a:p>
            <a:pPr indent="-342900" lvl="0" marL="457200" rtl="0" algn="l">
              <a:spcBef>
                <a:spcPts val="0"/>
              </a:spcBef>
              <a:spcAft>
                <a:spcPts val="0"/>
              </a:spcAft>
              <a:buSzPts val="1800"/>
              <a:buChar char="●"/>
            </a:pPr>
            <a:r>
              <a:rPr lang="en"/>
              <a:t>connect the files with dropbox</a:t>
            </a:r>
            <a:r>
              <a:rPr lang="en"/>
              <a:t>(idea7 - 27/30)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me by my name</a:t>
            </a:r>
            <a:endParaRPr/>
          </a:p>
        </p:txBody>
      </p:sp>
      <p:sp>
        <p:nvSpPr>
          <p:cNvPr id="73" name="Google Shape;73;p16"/>
          <p:cNvSpPr txBox="1"/>
          <p:nvPr>
            <p:ph idx="1" type="body"/>
          </p:nvPr>
        </p:nvSpPr>
        <p:spPr>
          <a:xfrm>
            <a:off x="311700" y="972950"/>
            <a:ext cx="3382200" cy="15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for each account a starred contact list with the classmate, professor, TA connection and connect it to the YU mail.</a:t>
            </a:r>
            <a:endParaRPr/>
          </a:p>
          <a:p>
            <a:pPr indent="0" lvl="0" marL="0" rtl="0" algn="l">
              <a:spcBef>
                <a:spcPts val="1600"/>
              </a:spcBef>
              <a:spcAft>
                <a:spcPts val="0"/>
              </a:spcAft>
              <a:buNone/>
            </a:pPr>
            <a:r>
              <a:rPr lang="en"/>
              <a:t>KPI: The amount of contacts correctly classified as starred.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4" name="Google Shape;74;p16"/>
          <p:cNvSpPr txBox="1"/>
          <p:nvPr>
            <p:ph idx="1" type="body"/>
          </p:nvPr>
        </p:nvSpPr>
        <p:spPr>
          <a:xfrm>
            <a:off x="377425" y="3515425"/>
            <a:ext cx="3382200" cy="15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Google and IOs contact list and how they connect between different apps.</a:t>
            </a:r>
            <a:endParaRPr/>
          </a:p>
          <a:p>
            <a:pPr indent="0" lvl="0" marL="0" rtl="0" algn="l">
              <a:spcBef>
                <a:spcPts val="1600"/>
              </a:spcBef>
              <a:spcAft>
                <a:spcPts val="1600"/>
              </a:spcAft>
              <a:buNone/>
            </a:pPr>
            <a:r>
              <a:rPr lang="en"/>
              <a:t> </a:t>
            </a:r>
            <a:endParaRPr/>
          </a:p>
        </p:txBody>
      </p:sp>
      <p:pic>
        <p:nvPicPr>
          <p:cNvPr id="75" name="Google Shape;75;p16"/>
          <p:cNvPicPr preferRelativeResize="0"/>
          <p:nvPr/>
        </p:nvPicPr>
        <p:blipFill>
          <a:blip r:embed="rId3">
            <a:alphaModFix/>
          </a:blip>
          <a:stretch>
            <a:fillRect/>
          </a:stretch>
        </p:blipFill>
        <p:spPr>
          <a:xfrm>
            <a:off x="3912025" y="114300"/>
            <a:ext cx="5231976" cy="499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can write it you can read it</a:t>
            </a:r>
            <a:endParaRPr/>
          </a:p>
        </p:txBody>
      </p:sp>
      <p:sp>
        <p:nvSpPr>
          <p:cNvPr id="81" name="Google Shape;81;p17"/>
          <p:cNvSpPr txBox="1"/>
          <p:nvPr>
            <p:ph idx="1" type="body"/>
          </p:nvPr>
        </p:nvSpPr>
        <p:spPr>
          <a:xfrm>
            <a:off x="311700" y="1152475"/>
            <a:ext cx="3382200" cy="187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Professors can put the evaluations in an Excel format and submit it. This way they would avoid to do that manually for each student on Canvas.</a:t>
            </a:r>
            <a:endParaRPr sz="1400"/>
          </a:p>
          <a:p>
            <a:pPr indent="0" lvl="0" marL="0" rtl="0" algn="l">
              <a:lnSpc>
                <a:spcPct val="100000"/>
              </a:lnSpc>
              <a:spcBef>
                <a:spcPts val="1600"/>
              </a:spcBef>
              <a:spcAft>
                <a:spcPts val="0"/>
              </a:spcAft>
              <a:buNone/>
            </a:pPr>
            <a:r>
              <a:rPr lang="en" sz="1400"/>
              <a:t>Students can also download information locally.in an Excel format for each class and grade.</a:t>
            </a:r>
            <a:endParaRPr/>
          </a:p>
          <a:p>
            <a:pPr indent="0" lvl="0" marL="0" rtl="0" algn="l">
              <a:lnSpc>
                <a:spcPct val="100000"/>
              </a:lnSpc>
              <a:spcBef>
                <a:spcPts val="1600"/>
              </a:spcBef>
              <a:spcAft>
                <a:spcPts val="1600"/>
              </a:spcAft>
              <a:buNone/>
            </a:pPr>
            <a:r>
              <a:t/>
            </a:r>
            <a:endParaRPr/>
          </a:p>
        </p:txBody>
      </p:sp>
      <p:sp>
        <p:nvSpPr>
          <p:cNvPr id="82" name="Google Shape;82;p17"/>
          <p:cNvSpPr txBox="1"/>
          <p:nvPr>
            <p:ph idx="1" type="body"/>
          </p:nvPr>
        </p:nvSpPr>
        <p:spPr>
          <a:xfrm>
            <a:off x="311700" y="3089725"/>
            <a:ext cx="3435900" cy="192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Use Python to collect and distribute the information on Canvas and vice-versa. Use personal student/professor data to match the scores.</a:t>
            </a:r>
            <a:endParaRPr sz="1400"/>
          </a:p>
          <a:p>
            <a:pPr indent="0" lvl="0" marL="0" rtl="0" algn="l">
              <a:lnSpc>
                <a:spcPct val="100000"/>
              </a:lnSpc>
              <a:spcBef>
                <a:spcPts val="1600"/>
              </a:spcBef>
              <a:spcAft>
                <a:spcPts val="0"/>
              </a:spcAft>
              <a:buNone/>
            </a:pPr>
            <a:r>
              <a:rPr lang="en" sz="1400"/>
              <a:t>KPI:Reducing the average time used to perform the task.</a:t>
            </a:r>
            <a:endParaRPr sz="1400"/>
          </a:p>
          <a:p>
            <a:pPr indent="0" lvl="0" marL="0" rtl="0" algn="l">
              <a:lnSpc>
                <a:spcPct val="100000"/>
              </a:lnSpc>
              <a:spcBef>
                <a:spcPts val="1600"/>
              </a:spcBef>
              <a:spcAft>
                <a:spcPts val="1600"/>
              </a:spcAft>
              <a:buNone/>
            </a:pPr>
            <a:r>
              <a:t/>
            </a:r>
            <a:endParaRPr sz="1400"/>
          </a:p>
        </p:txBody>
      </p:sp>
      <p:pic>
        <p:nvPicPr>
          <p:cNvPr id="83" name="Google Shape;83;p17"/>
          <p:cNvPicPr preferRelativeResize="0"/>
          <p:nvPr/>
        </p:nvPicPr>
        <p:blipFill>
          <a:blip r:embed="rId3">
            <a:alphaModFix/>
          </a:blip>
          <a:stretch>
            <a:fillRect/>
          </a:stretch>
        </p:blipFill>
        <p:spPr>
          <a:xfrm>
            <a:off x="4166350" y="1170125"/>
            <a:ext cx="4977650" cy="366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it right</a:t>
            </a:r>
            <a:endParaRPr/>
          </a:p>
        </p:txBody>
      </p:sp>
      <p:sp>
        <p:nvSpPr>
          <p:cNvPr id="89" name="Google Shape;89;p18"/>
          <p:cNvSpPr txBox="1"/>
          <p:nvPr>
            <p:ph idx="1" type="body"/>
          </p:nvPr>
        </p:nvSpPr>
        <p:spPr>
          <a:xfrm>
            <a:off x="311700" y="1152475"/>
            <a:ext cx="3382200" cy="181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We need to improve message function of Canvas.  Since Canvas lacks of many necessary function, it is a bit inconvenient for students to send mail. We need to add text-recommendation available for academia to make communication easily.</a:t>
            </a:r>
            <a:endParaRPr/>
          </a:p>
        </p:txBody>
      </p:sp>
      <p:sp>
        <p:nvSpPr>
          <p:cNvPr id="90" name="Google Shape;90;p18"/>
          <p:cNvSpPr txBox="1"/>
          <p:nvPr>
            <p:ph idx="1" type="body"/>
          </p:nvPr>
        </p:nvSpPr>
        <p:spPr>
          <a:xfrm>
            <a:off x="311700" y="3685125"/>
            <a:ext cx="3382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JSON along with other open API can enable the function on text-suggesting</a:t>
            </a:r>
            <a:endParaRPr/>
          </a:p>
        </p:txBody>
      </p:sp>
      <p:pic>
        <p:nvPicPr>
          <p:cNvPr id="91" name="Google Shape;91;p18"/>
          <p:cNvPicPr preferRelativeResize="0"/>
          <p:nvPr/>
        </p:nvPicPr>
        <p:blipFill>
          <a:blip r:embed="rId3">
            <a:alphaModFix/>
          </a:blip>
          <a:stretch>
            <a:fillRect/>
          </a:stretch>
        </p:blipFill>
        <p:spPr>
          <a:xfrm>
            <a:off x="3778625" y="174800"/>
            <a:ext cx="5291426" cy="4843501"/>
          </a:xfrm>
          <a:prstGeom prst="rect">
            <a:avLst/>
          </a:prstGeom>
          <a:noFill/>
          <a:ln>
            <a:noFill/>
          </a:ln>
        </p:spPr>
      </p:pic>
      <p:sp>
        <p:nvSpPr>
          <p:cNvPr id="92" name="Google Shape;92;p18"/>
          <p:cNvSpPr txBox="1"/>
          <p:nvPr/>
        </p:nvSpPr>
        <p:spPr>
          <a:xfrm>
            <a:off x="360350" y="3026525"/>
            <a:ext cx="31842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KPI: #spelling error avoided, number of predicted words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625"/>
            <a:ext cx="8520600" cy="8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 or not to be?</a:t>
            </a:r>
            <a:endParaRPr/>
          </a:p>
          <a:p>
            <a:pPr indent="0" lvl="0" marL="0" rtl="0" algn="l">
              <a:spcBef>
                <a:spcPts val="0"/>
              </a:spcBef>
              <a:spcAft>
                <a:spcPts val="0"/>
              </a:spcAft>
              <a:buNone/>
            </a:pPr>
            <a:r>
              <a:rPr lang="en" sz="1800"/>
              <a:t>History of Question(s)</a:t>
            </a:r>
            <a:endParaRPr sz="1800"/>
          </a:p>
        </p:txBody>
      </p:sp>
      <p:sp>
        <p:nvSpPr>
          <p:cNvPr id="98" name="Google Shape;98;p19"/>
          <p:cNvSpPr txBox="1"/>
          <p:nvPr>
            <p:ph idx="1" type="body"/>
          </p:nvPr>
        </p:nvSpPr>
        <p:spPr>
          <a:xfrm>
            <a:off x="311700" y="1152475"/>
            <a:ext cx="3382200" cy="23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t>We need to </a:t>
            </a:r>
            <a:r>
              <a:rPr lang="en" sz="1400"/>
              <a:t>improve forum function of Canvas.  Generally students have the similar questions yearly and it may be a waste if we discard this data every year .We need to add historical question forum per subject available for students have this class.</a:t>
            </a:r>
            <a:endParaRPr sz="1400"/>
          </a:p>
          <a:p>
            <a:pPr indent="0" lvl="0" marL="0" rtl="0" algn="just">
              <a:spcBef>
                <a:spcPts val="1600"/>
              </a:spcBef>
              <a:spcAft>
                <a:spcPts val="1600"/>
              </a:spcAft>
              <a:buClr>
                <a:schemeClr val="dk1"/>
              </a:buClr>
              <a:buSzPts val="1100"/>
              <a:buFont typeface="Arial"/>
              <a:buNone/>
            </a:pPr>
            <a:r>
              <a:rPr lang="en" sz="1400"/>
              <a:t>KPI: The amount of visits to the forum.</a:t>
            </a:r>
            <a:endParaRPr sz="1400"/>
          </a:p>
        </p:txBody>
      </p:sp>
      <p:sp>
        <p:nvSpPr>
          <p:cNvPr id="99" name="Google Shape;99;p19"/>
          <p:cNvSpPr txBox="1"/>
          <p:nvPr>
            <p:ph idx="1" type="body"/>
          </p:nvPr>
        </p:nvSpPr>
        <p:spPr>
          <a:xfrm>
            <a:off x="311700" y="3550375"/>
            <a:ext cx="33822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t>Use Json to make the forum historical question available for students</a:t>
            </a:r>
            <a:endParaRPr/>
          </a:p>
        </p:txBody>
      </p:sp>
      <p:pic>
        <p:nvPicPr>
          <p:cNvPr id="100" name="Google Shape;100;p19"/>
          <p:cNvPicPr preferRelativeResize="0"/>
          <p:nvPr/>
        </p:nvPicPr>
        <p:blipFill>
          <a:blip r:embed="rId3">
            <a:alphaModFix/>
          </a:blip>
          <a:stretch>
            <a:fillRect/>
          </a:stretch>
        </p:blipFill>
        <p:spPr>
          <a:xfrm>
            <a:off x="4155600" y="437150"/>
            <a:ext cx="4847199" cy="511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You've Got Mail</a:t>
            </a:r>
            <a:endParaRPr/>
          </a:p>
        </p:txBody>
      </p:sp>
      <p:sp>
        <p:nvSpPr>
          <p:cNvPr id="106" name="Google Shape;106;p20"/>
          <p:cNvSpPr txBox="1"/>
          <p:nvPr>
            <p:ph idx="1" type="body"/>
          </p:nvPr>
        </p:nvSpPr>
        <p:spPr>
          <a:xfrm>
            <a:off x="311700" y="1152475"/>
            <a:ext cx="3382200" cy="262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We have to improve </a:t>
            </a:r>
            <a:r>
              <a:rPr i="1" lang="en" sz="1400"/>
              <a:t>notifications</a:t>
            </a:r>
            <a:r>
              <a:rPr lang="en" sz="1400"/>
              <a:t> for Canvas. Using the report on email is not the most efficient way to interact on time. We need to create notifications like any other app when something that you like change or is added</a:t>
            </a:r>
            <a:r>
              <a:rPr lang="en"/>
              <a:t>.</a:t>
            </a:r>
            <a:endParaRPr/>
          </a:p>
          <a:p>
            <a:pPr indent="0" lvl="0" marL="0" rtl="0" algn="just">
              <a:spcBef>
                <a:spcPts val="1600"/>
              </a:spcBef>
              <a:spcAft>
                <a:spcPts val="1600"/>
              </a:spcAft>
              <a:buNone/>
            </a:pPr>
            <a:r>
              <a:rPr lang="en" sz="1400"/>
              <a:t>KPI: The number of people </a:t>
            </a:r>
            <a:r>
              <a:rPr lang="en" sz="1400"/>
              <a:t>who</a:t>
            </a:r>
            <a:r>
              <a:rPr lang="en" sz="1400"/>
              <a:t> enabled the feature.</a:t>
            </a:r>
            <a:endParaRPr/>
          </a:p>
        </p:txBody>
      </p:sp>
      <p:sp>
        <p:nvSpPr>
          <p:cNvPr id="107" name="Google Shape;107;p20"/>
          <p:cNvSpPr txBox="1"/>
          <p:nvPr>
            <p:ph idx="1" type="body"/>
          </p:nvPr>
        </p:nvSpPr>
        <p:spPr>
          <a:xfrm>
            <a:off x="311700" y="3910425"/>
            <a:ext cx="3382200" cy="105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Use Java to improve the app and create notification and settings.</a:t>
            </a:r>
            <a:endParaRPr/>
          </a:p>
        </p:txBody>
      </p:sp>
      <p:pic>
        <p:nvPicPr>
          <p:cNvPr id="108" name="Google Shape;108;p20"/>
          <p:cNvPicPr preferRelativeResize="0"/>
          <p:nvPr/>
        </p:nvPicPr>
        <p:blipFill>
          <a:blip r:embed="rId3">
            <a:alphaModFix/>
          </a:blip>
          <a:stretch>
            <a:fillRect/>
          </a:stretch>
        </p:blipFill>
        <p:spPr>
          <a:xfrm>
            <a:off x="3846300" y="611850"/>
            <a:ext cx="5145300" cy="435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Time to group}</a:t>
            </a:r>
            <a:endParaRPr/>
          </a:p>
        </p:txBody>
      </p:sp>
      <p:sp>
        <p:nvSpPr>
          <p:cNvPr id="114" name="Google Shape;114;p21"/>
          <p:cNvSpPr txBox="1"/>
          <p:nvPr>
            <p:ph idx="1" type="body"/>
          </p:nvPr>
        </p:nvSpPr>
        <p:spPr>
          <a:xfrm>
            <a:off x="311700" y="1152475"/>
            <a:ext cx="3382200" cy="23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t>We have to improve  group function of Canvas.Waiting for teacher to assign is not very efficient to work on the group. We need to create groups freely like any other app(such as Whatsapp) when you want to work or discuss with some people together.</a:t>
            </a:r>
            <a:endParaRPr sz="1400"/>
          </a:p>
          <a:p>
            <a:pPr indent="0" lvl="0" marL="0" rtl="0" algn="just">
              <a:spcBef>
                <a:spcPts val="1600"/>
              </a:spcBef>
              <a:spcAft>
                <a:spcPts val="1600"/>
              </a:spcAft>
              <a:buClr>
                <a:schemeClr val="dk1"/>
              </a:buClr>
              <a:buSzPts val="1100"/>
              <a:buFont typeface="Arial"/>
              <a:buNone/>
            </a:pPr>
            <a:r>
              <a:rPr lang="en" sz="1400"/>
              <a:t>KPI: The number of groups created.</a:t>
            </a:r>
            <a:endParaRPr sz="1400"/>
          </a:p>
        </p:txBody>
      </p:sp>
      <p:sp>
        <p:nvSpPr>
          <p:cNvPr id="115" name="Google Shape;115;p21"/>
          <p:cNvSpPr txBox="1"/>
          <p:nvPr>
            <p:ph idx="1" type="body"/>
          </p:nvPr>
        </p:nvSpPr>
        <p:spPr>
          <a:xfrm>
            <a:off x="311700" y="3685125"/>
            <a:ext cx="3382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extension of messages function can rely on either java or JSON</a:t>
            </a:r>
            <a:r>
              <a:rPr lang="en"/>
              <a:t>  </a:t>
            </a:r>
            <a:endParaRPr/>
          </a:p>
        </p:txBody>
      </p:sp>
      <p:pic>
        <p:nvPicPr>
          <p:cNvPr id="116" name="Google Shape;116;p21"/>
          <p:cNvPicPr preferRelativeResize="0"/>
          <p:nvPr/>
        </p:nvPicPr>
        <p:blipFill>
          <a:blip r:embed="rId3">
            <a:alphaModFix/>
          </a:blip>
          <a:stretch>
            <a:fillRect/>
          </a:stretch>
        </p:blipFill>
        <p:spPr>
          <a:xfrm>
            <a:off x="3846300" y="581700"/>
            <a:ext cx="5425451" cy="440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